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D8EEE2-F0D1-417F-8D95-68B5663C4C8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D3A8CD-281E-439C-AF35-7629C9446D1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5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343400" y="6248160"/>
            <a:ext cx="3808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EA0CC2-C731-4CD1-9152-DA080E32C58E}" type="slidenum">
              <a:rPr b="1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153280" y="5943600"/>
            <a:ext cx="609840" cy="565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212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Credit Risk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2388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99ffcc"/>
                </a:solidFill>
                <a:effectLst/>
                <a:uFillTx/>
                <a:latin typeface="Arial"/>
              </a:rPr>
              <a:t>Presented by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ffcc"/>
                </a:solidFill>
                <a:effectLst/>
                <a:uFillTx/>
                <a:latin typeface="Arial"/>
              </a:rPr>
              <a:t>Vasant Shanbhogue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99ffcc"/>
                </a:solidFill>
                <a:effectLst/>
                <a:uFillTx/>
                <a:latin typeface="Arial"/>
              </a:rPr>
              <a:t>Enron Research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2971800" y="5334120"/>
            <a:ext cx="32767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 November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895480"/>
            <a:ext cx="7772400" cy="289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upward sloping forward price curve $3, $3.10, $3.20, and flat fixed price $3.10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Swap value increases up to a certain point, then decreases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3F2718-3EBA-4A12-826F-1A755D33B72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Expected Loss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2438280"/>
            <a:ext cx="73152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during each forward month is default probability times future exposure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on contract is sum of all monthly expected losses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Even though current MTM value is zero, expected loss will be positive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61ED44-ECA8-4485-8E08-33FC3CE11F6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Relationship Between Credit and Market Risk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914400" y="2819520"/>
            <a:ext cx="7315200" cy="304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Previous example ignored the potential for our future exposure to increase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risk, in the form of volatility, creates additional credit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falls on the other end of the P&amp;L spectrum from market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609480" y="197964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29448E-AB00-404A-93A4-A57C221D72B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Potential Future Exposures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243792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modeling of credit risk requires simulation of the underlying price curves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Mean-Reversion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Jump-Diffusion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distribution of potential future exposures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685800" y="16765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60D67B-924C-4DA5-9C9E-DF1F3FCFFE4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Risk Is Asymmetric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447920" y="4190760"/>
            <a:ext cx="6400800" cy="20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exposure is positive part of MTM value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future credit exposure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Expected future MTM value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1371600" y="1765440"/>
          <a:ext cx="6375240" cy="2120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765440"/>
                    <a:ext cx="6375240" cy="212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 flipV="1">
            <a:off x="685800" y="13716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36E4CB-1901-48CE-9446-51C769C1210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295280" y="685440"/>
            <a:ext cx="6553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Expected Loss (Again)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294920" y="2666520"/>
            <a:ext cx="6629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equals the probability-weighted sum of Expected future credit exposures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out-of-the-money swap will still have a positive expected loss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609480" y="19051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484ECA-08E5-46BE-902C-D8758C65E9A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62120" y="5331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Expected Loss for a Swap 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28564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863640"/>
                <a:tab algn="l" pos="1727280"/>
                <a:tab algn="l" pos="2590920"/>
                <a:tab algn="l" pos="3454560"/>
                <a:tab algn="l" pos="4317840"/>
                <a:tab algn="l" pos="5181480"/>
                <a:tab algn="l" pos="6045120"/>
                <a:tab algn="l" pos="6908760"/>
                <a:tab algn="l" pos="7772400"/>
                <a:tab algn="l" pos="8636040"/>
                <a:tab algn="l" pos="9499680"/>
                <a:tab algn="l" pos="10363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future credit exposure at time t =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E[Max(Swap value at time t, 0)]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None/>
              <a:tabLst>
                <a:tab algn="l" pos="0"/>
                <a:tab algn="l" pos="863640"/>
                <a:tab algn="l" pos="1727280"/>
                <a:tab algn="l" pos="2590920"/>
                <a:tab algn="l" pos="3454560"/>
                <a:tab algn="l" pos="4317840"/>
                <a:tab algn="l" pos="5181480"/>
                <a:tab algn="l" pos="6045120"/>
                <a:tab algn="l" pos="6908760"/>
                <a:tab algn="l" pos="7772400"/>
                <a:tab algn="l" pos="8636040"/>
                <a:tab algn="l" pos="9499680"/>
                <a:tab algn="l" pos="10363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Value of swaption expiring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time 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863640"/>
                <a:tab algn="l" pos="1727280"/>
                <a:tab algn="l" pos="2590920"/>
                <a:tab algn="l" pos="3454560"/>
                <a:tab algn="l" pos="4317840"/>
                <a:tab algn="l" pos="5181480"/>
                <a:tab algn="l" pos="6045120"/>
                <a:tab algn="l" pos="6908760"/>
                <a:tab algn="l" pos="7772400"/>
                <a:tab algn="l" pos="8636040"/>
                <a:tab algn="l" pos="9499680"/>
                <a:tab algn="l" pos="10363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on a swap is thus a probability-weighted basket of swaptions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863640"/>
                <a:tab algn="l" pos="1727280"/>
                <a:tab algn="l" pos="2590920"/>
                <a:tab algn="l" pos="3454560"/>
                <a:tab algn="l" pos="4317840"/>
                <a:tab algn="l" pos="5181480"/>
                <a:tab algn="l" pos="6045120"/>
                <a:tab algn="l" pos="6908760"/>
                <a:tab algn="l" pos="7772400"/>
                <a:tab algn="l" pos="8636040"/>
                <a:tab algn="l" pos="9499680"/>
                <a:tab algn="l" pos="1036332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on an option is a basket of compound options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685800" y="14479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52202E-7622-4CCA-805B-A575D8E945BA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76212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Simulating Default Times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295280" y="2514600"/>
            <a:ext cx="647712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time to default using a draw from the uniform distribution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Speeds up computation time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Important for modeling portfolio credit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especially for stress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testing, scenario analysis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685800" y="16002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9C688C-C9BE-4DF4-AFEA-96B908C79FC2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2514240"/>
            <a:ext cx="670536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Suppose cumulative probabilities of no default by month are 0.98, 0.95, 0.9, 0.86, 0.83, 0.8, ...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a number between 0 and 1 randomly, say 0.82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0.83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0.82 &gt; 0.8, default is in month 6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533520" y="152352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AB42A2-1B05-47E9-A56A-0A4249B0B05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Market-Credit Risk Correlation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905120" y="2362320"/>
            <a:ext cx="533376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Will counterparty have more incentive to default if prices move against them?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Will a power generator become more creditworthy if prices increase?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can we model such correlations?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609480" y="15235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768894-71FC-405B-A485-36446048A97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142640" y="2133360"/>
            <a:ext cx="70866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Measuring credit risk and CVAR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Relationship between market and credit risk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Liquidity issues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mitigation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CVAR example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1219320" y="1600200"/>
            <a:ext cx="662940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C18ECD-A047-4181-B1C7-153EC7CFADE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Default Correlation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447920" y="2361960"/>
            <a:ext cx="632448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credit risk is a function of default correlation between counterparties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 is to have well-diversified credit portfolio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can often involve increasing exposure to certain counter-parties and sectors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388DF7-6FE4-4B71-B6B2-D12418AB744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 Horizon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83772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VAR is usually over one day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losses occur over deal lifetime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VAR needs to be somewhere in between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day credit VAR will be very small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Could scale down long-horizon credit VAR for comparison purposes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an intermediate horizon, such as a quarter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33520" y="121932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0D5D6F-EE16-4E7B-A19C-9785B4A6879E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IT Issues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90360" y="2590920"/>
            <a:ext cx="7086600" cy="304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Extensive IT infrastructure required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Database with all market, deal and counterparty information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Ability to perform a variety of analytics, at any level from deal to book to portfolio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0"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685800" y="16002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15F3DF-9C9F-4F92-AF6F-4EE4BEA9BF8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Liquidity Issues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1447920" y="3047760"/>
            <a:ext cx="6248160" cy="20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Effect on price simulation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of underlying asset after default may fluctuate due to lack of liquidity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1B2999-C18B-4982-AE9D-06B5941D1448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Risk Mitigation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600200" y="2895480"/>
            <a:ext cx="5943600" cy="289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Derivatives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Credit Risk Management Tools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Collateral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Parent Guarantees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Letters of Credit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B6DF9E-DA50-45F8-B11F-E1307599000B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Derivatives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2133720" y="2971800"/>
            <a:ext cx="487656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Return Swaps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Default Swaps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Credit-linked Notes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Spread Forwards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Spread Options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68580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8C7335-B94A-4659-B0FB-9955EB2FAF94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2362320" y="152280"/>
            <a:ext cx="44956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Default Swaps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2059560" y="1143000"/>
            <a:ext cx="4464360" cy="2057040"/>
            <a:chOff x="2059560" y="1143000"/>
            <a:chExt cx="4464360" cy="2057040"/>
          </a:xfrm>
        </p:grpSpPr>
        <p:grpSp>
          <p:nvGrpSpPr>
            <p:cNvPr id="90" name=""/>
            <p:cNvGrpSpPr/>
            <p:nvPr/>
          </p:nvGrpSpPr>
          <p:grpSpPr>
            <a:xfrm>
              <a:off x="5187240" y="1143000"/>
              <a:ext cx="1336680" cy="638280"/>
              <a:chOff x="5187240" y="1143000"/>
              <a:chExt cx="1336680" cy="638280"/>
            </a:xfrm>
          </p:grpSpPr>
          <p:sp>
            <p:nvSpPr>
              <p:cNvPr id="91" name=""/>
              <p:cNvSpPr/>
              <p:nvPr/>
            </p:nvSpPr>
            <p:spPr>
              <a:xfrm>
                <a:off x="5187240" y="1143000"/>
                <a:ext cx="1336680" cy="638280"/>
              </a:xfrm>
              <a:prstGeom prst="rect">
                <a:avLst/>
              </a:prstGeom>
              <a:solidFill>
                <a:srgbClr val="ccffcc"/>
              </a:solidFill>
              <a:ln w="9360">
                <a:solidFill>
                  <a:srgbClr val="008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5676480" y="1290600"/>
                <a:ext cx="345960" cy="368280"/>
              </a:xfrm>
              <a:prstGeom prst="rect">
                <a:avLst/>
              </a:prstGeom>
              <a:solidFill>
                <a:srgbClr val="cc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9900ff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3" name=""/>
            <p:cNvGrpSpPr/>
            <p:nvPr/>
          </p:nvGrpSpPr>
          <p:grpSpPr>
            <a:xfrm>
              <a:off x="2748960" y="1143000"/>
              <a:ext cx="1336680" cy="638280"/>
              <a:chOff x="2748960" y="1143000"/>
              <a:chExt cx="1336680" cy="638280"/>
            </a:xfrm>
          </p:grpSpPr>
          <p:sp>
            <p:nvSpPr>
              <p:cNvPr id="94" name=""/>
              <p:cNvSpPr/>
              <p:nvPr/>
            </p:nvSpPr>
            <p:spPr>
              <a:xfrm>
                <a:off x="2748960" y="1143000"/>
                <a:ext cx="1336680" cy="638280"/>
              </a:xfrm>
              <a:prstGeom prst="rect">
                <a:avLst/>
              </a:prstGeom>
              <a:solidFill>
                <a:srgbClr val="c9e4ff"/>
              </a:solidFill>
              <a:ln w="9360">
                <a:solidFill>
                  <a:srgbClr val="3333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2794680" y="1290600"/>
                <a:ext cx="124776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3399"/>
                    </a:solidFill>
                    <a:effectLst/>
                    <a:uFillTx/>
                    <a:latin typeface="Arial"/>
                  </a:rPr>
                  <a:t>Customer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6" name=""/>
            <p:cNvGrpSpPr/>
            <p:nvPr/>
          </p:nvGrpSpPr>
          <p:grpSpPr>
            <a:xfrm>
              <a:off x="2758320" y="2561760"/>
              <a:ext cx="1337040" cy="638280"/>
              <a:chOff x="2758320" y="2561760"/>
              <a:chExt cx="1337040" cy="638280"/>
            </a:xfrm>
          </p:grpSpPr>
          <p:sp>
            <p:nvSpPr>
              <p:cNvPr id="97" name=""/>
              <p:cNvSpPr/>
              <p:nvPr/>
            </p:nvSpPr>
            <p:spPr>
              <a:xfrm>
                <a:off x="2758320" y="2561760"/>
                <a:ext cx="1337040" cy="638280"/>
              </a:xfrm>
              <a:prstGeom prst="rect">
                <a:avLst/>
              </a:prstGeom>
              <a:solidFill>
                <a:srgbClr val="ffcccc"/>
              </a:solidFill>
              <a:ln w="9360">
                <a:solidFill>
                  <a:srgbClr val="ff66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2988720" y="2710800"/>
                <a:ext cx="739800" cy="368280"/>
              </a:xfrm>
              <a:prstGeom prst="rect">
                <a:avLst/>
              </a:prstGeom>
              <a:solidFill>
                <a:srgbClr val="ffcc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Bank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9" name=""/>
            <p:cNvSpPr/>
            <p:nvPr/>
          </p:nvSpPr>
          <p:spPr>
            <a:xfrm flipV="1">
              <a:off x="3063600" y="1780920"/>
              <a:ext cx="0" cy="7801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V="1">
              <a:off x="3771360" y="1780920"/>
              <a:ext cx="0" cy="7801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059560" y="1958760"/>
              <a:ext cx="934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Credit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Protection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783960" y="2042640"/>
              <a:ext cx="83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Premium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066680" y="3276720"/>
            <a:ext cx="7010640" cy="304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purchases credit protection from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 with B as the reference credit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pays a premium for purchasing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protection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event is B bankruptcy or B default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a reference asset e.g., corporate bond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Upon credit event, bank makes a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predetermined payout to Customer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609480" y="9144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87C125-85E9-4E83-A34A-4126A375254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Default Swap Payout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599840" y="2209320"/>
            <a:ext cx="57150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520560" indent="-406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Bond-related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20560" indent="-406080">
              <a:spcBef>
                <a:spcPts val="601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 pays par value for post-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recovery value of reference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20560" indent="-40608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Digital: Fixed notional sum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20560" indent="-40608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Dynamic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20560" indent="-406080">
              <a:spcBef>
                <a:spcPts val="601"/>
              </a:spcBef>
              <a:buNone/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 pays customer current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MTM value of an underlying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contract, for example a swap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762120" y="1371600"/>
            <a:ext cx="793728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BA48F7-99C3-4E70-96B2-75D48EF6CBF4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Collateral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143000" y="2285640"/>
            <a:ext cx="678168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Collateral is a form of guarantee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749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modeling the effects of collateral upon credit risk: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don’t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subtract the collateral level from the final result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ff3399"/>
                </a:solidFill>
                <a:effectLst/>
                <a:uFillTx/>
                <a:latin typeface="Arial"/>
              </a:rPr>
              <a:t>do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subtract collateral from each simulation result, then aggregate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685800" y="14479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E586D8-F5A9-4D65-885E-0165A1A7059F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CVAR EXAMPLE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30C7A2-BDE7-4C12-904F-F05B41A99109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Defining Credit Risk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is the potential loss we will incur if our counterparty does not fulfil its obligations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the replacement cost of the contract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Must be looked at from a mark-to-market (MTM) perspective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609480" y="1752120"/>
            <a:ext cx="79250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18F6E2-C166-4ADF-AA51-12699D7F54B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C-VAR Example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1828800" y="1600200"/>
            <a:ext cx="541008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1000MW UK Power (24hr baseload) 1-year swap with Counterparty XYZ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forward price curve rises from £20.80 to £23.00/MWh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1981080" y="3733920"/>
          <a:ext cx="518184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3733920"/>
                    <a:ext cx="518184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 flipV="1">
            <a:off x="685800" y="12193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107ECF-9088-4BBC-AA42-325C738C681C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Deal Information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1294920" y="2437920"/>
            <a:ext cx="6629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Fixed Price £22/MWh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rate of 5%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MTM of contract = -£39,000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credit exposure at present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685800" y="16765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4F4085-A447-4ED2-9AE7-FA89321B0DC6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1 - Simulate Default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1447920" y="2666520"/>
            <a:ext cx="6248160" cy="35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XYZ has credit rating of BBB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bond-spread implied method to derive monthly cumulative probabilities of no-default from generic BBB-rated bonds: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0.995, 0.990, 0.985, …, 0.940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100 random numbers from [0,1]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0.546, 0.327, 0.982, 0.784, 0.097, …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24289F-DE7C-4182-A4B3-55673D0E27B9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1 - continued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1219320" y="2590920"/>
            <a:ext cx="670536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Convert to default times: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none, none, month 4, none, none, ...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Pick out each instance of default: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 4, month 9, month 2, month 11, month 6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Get few instances as probabilities are low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68580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63E3F5-09AA-4323-B563-1BC7B486EB02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2 - Simulate Forward Curve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2388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forward curve at default time: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GBM we simulate curve at month 4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0"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0"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0"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Previous volumes have rolled-off, so price curve before default is irrelevant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0">
              <a:spcBef>
                <a:spcPts val="7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1981080" y="2819520"/>
          <a:ext cx="5105520" cy="243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2819520"/>
                    <a:ext cx="5105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2C2492-B05B-4DAD-B11E-4954DE3D1C55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3 - Revalue Swap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676160" y="2590560"/>
            <a:ext cx="5715000" cy="327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Based upon new curve at month 4, the MTM has changed to £131,000 (discounted to today)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XYZ has defaulted in month 4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recovery of 40%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Our loss on the contract is: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£131,000 x (1-0.40) = £78,600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609480" y="16765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3BE30A-AAD8-4721-B8CC-4BF7C28AB2F2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Steps 2-3 (repeated)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1219320" y="2742840"/>
            <a:ext cx="6858000" cy="3429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steps 2 and 3 for the other default times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Get MTM at default of: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£32,000, -£23,000, -£78,000, £14,000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credit losses: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£19,200, £0, £0, £8,400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716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make sure these are discounted to today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246CB1-AC5C-4CEE-910B-75D3730B2E51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4 - Build Loss Distribution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97 losses of £0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loss each of £78,600, £19,200, £8,400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1600200" y="3352680"/>
          <a:ext cx="5791320" cy="308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3352680"/>
                    <a:ext cx="5791320" cy="308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96CAC0-F774-446C-AECD-BD97C09D9E2F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5 - Generate Statistics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1523880" y="3048120"/>
            <a:ext cx="609624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loss = £1,062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99th percentile CVAR = £19,200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 the heavily skewed nature of the distribution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77760" indent="-4060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 can often correspond with the 70th-90th percentile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762120" y="175212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004347-CE8E-4A98-B98B-E630B69B0126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Conclusions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1371600" y="2590920"/>
            <a:ext cx="647712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is a function of many potentially unobservable variables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and market risk are inseparable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 techniques can be applied to credit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can be mitigated through a variety of tools - the credit market is continually growing and evolving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533520" y="1752120"/>
            <a:ext cx="793728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C81AFB-9959-4A04-932C-0538C9FE1ABC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VAR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26665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defaults and market prices at default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Build credit loss distribution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VAR is then a percentile of this distribution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6F2112-5D50-4685-B100-DE6CDE3A752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Measuring Credit Risk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600200" y="2437920"/>
            <a:ext cx="60199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is a function of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 probabilities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 rate volatility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 correlations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Recovery rates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prices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028880" indent="-4572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price volatility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609480" y="17521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ED7584-B67F-45AE-88F9-0BC04ED88C6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Default Probabilities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94920" y="2133720"/>
            <a:ext cx="662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Many different measures for default probabilities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143000" indent="-57132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Bond spread implied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143000" indent="-57132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Default-swap implied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143000" indent="-57132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1143000" indent="-57132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Wide variations across results from each approach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09480" y="1600200"/>
            <a:ext cx="79250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729B5A-B83A-46D9-BE6F-F2466A30C11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Probabilities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90720" y="2285640"/>
            <a:ext cx="716256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these from credit rating agency studies (e.g., Moody’s)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Scarcity of data makes bucketing across industries and horizons necessary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probabilities will be backward-looking measures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609480" y="15235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37F005-365A-4192-BA8A-12536C69371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6212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Recovery Rates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43000" y="2285640"/>
            <a:ext cx="68580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Vary according to sector and credit rating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data available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Recovery assumption on bond spreads does not have to match recovery assumption on swap contracts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609480" y="1447920"/>
            <a:ext cx="7937640" cy="144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7FDA00-3B39-4DB9-A7AD-6AA0A66E107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Expected Loss - Simple Case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600200" y="1828440"/>
            <a:ext cx="58672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no price volatility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credit exposure is current MTM value of contract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 if at-the-money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01"/>
              </a:spcBef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exposure profile can be calculated from today’s curves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1371600" y="4495680"/>
          <a:ext cx="6230880" cy="18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4495680"/>
                    <a:ext cx="6230880" cy="18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Credit Risk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F59847-12F7-4BB5-80BA-04B33B708EA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1999-10-28T12:51:26Z</dcterms:created>
  <dc:creator>Ben Parsons</dc:creator>
  <dc:description/>
  <dc:language>en-US</dc:language>
  <cp:lastModifiedBy>adupont</cp:lastModifiedBy>
  <cp:lastPrinted>2000-11-02T20:21:25Z</cp:lastPrinted>
  <dcterms:modified xsi:type="dcterms:W3CDTF">2000-11-02T20:33:59Z</dcterms:modified>
  <cp:revision>38</cp:revision>
  <dc:subject/>
  <dc:title>No Slide Title</dc:title>
</cp:coreProperties>
</file>