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/>
          <p:nvPr/>
        </p:nvGraphicFramePr>
        <p:xfrm>
          <a:off x="8551800" y="6264360"/>
          <a:ext cx="592200" cy="5936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4360"/>
                    <a:ext cx="592200" cy="59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620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98108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98108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98108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556480" y="6265800"/>
          <a:ext cx="586080" cy="5875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556480" y="6265800"/>
                    <a:ext cx="586080" cy="58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0" y="838080"/>
            <a:ext cx="9144000" cy="685800"/>
          </a:xfrm>
          <a:prstGeom prst="rect">
            <a:avLst/>
          </a:prstGeom>
          <a:solidFill>
            <a:srgbClr val="73032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1295280"/>
            <a:ext cx="7924680" cy="0"/>
          </a:xfrm>
          <a:prstGeom prst="line">
            <a:avLst/>
          </a:prstGeom>
          <a:ln w="38160">
            <a:solidFill>
              <a:srgbClr val="b0002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1123920"/>
            <a:ext cx="7925040" cy="0"/>
          </a:xfrm>
          <a:prstGeom prst="line">
            <a:avLst/>
          </a:prstGeom>
          <a:ln w="38160">
            <a:solidFill>
              <a:srgbClr val="4a02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1409760"/>
            <a:ext cx="9144000" cy="114120"/>
          </a:xfrm>
          <a:prstGeom prst="rect">
            <a:avLst/>
          </a:prstGeom>
          <a:solidFill>
            <a:srgbClr val="5c000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09680"/>
            <a:ext cx="7772400" cy="190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Actively Managing Credit Risk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371600" y="4648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Bryan Seyfried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EnronCredit.com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Bankruptcy Swaps:  Structure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562040" y="2494080"/>
            <a:ext cx="1425600" cy="723960"/>
          </a:xfrm>
          <a:prstGeom prst="rect">
            <a:avLst/>
          </a:prstGeom>
          <a:solidFill>
            <a:srgbClr val="ff7c8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65760" y="2494080"/>
            <a:ext cx="1424160" cy="723960"/>
          </a:xfrm>
          <a:prstGeom prst="rect">
            <a:avLst/>
          </a:prstGeom>
          <a:solidFill>
            <a:srgbClr val="660033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987640" y="2590920"/>
            <a:ext cx="2778120" cy="0"/>
          </a:xfrm>
          <a:prstGeom prst="line">
            <a:avLst/>
          </a:prstGeom>
          <a:ln w="9360">
            <a:solidFill>
              <a:srgbClr val="ff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987280" y="2784600"/>
            <a:ext cx="2778120" cy="0"/>
          </a:xfrm>
          <a:prstGeom prst="line">
            <a:avLst/>
          </a:prstGeom>
          <a:ln w="9360">
            <a:solidFill>
              <a:srgbClr val="ff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1800" y="2784600"/>
            <a:ext cx="0" cy="336600"/>
          </a:xfrm>
          <a:prstGeom prst="line">
            <a:avLst/>
          </a:prstGeom>
          <a:ln w="9360">
            <a:solidFill>
              <a:srgbClr val="66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2987640" y="3121200"/>
            <a:ext cx="1424160" cy="0"/>
          </a:xfrm>
          <a:prstGeom prst="line">
            <a:avLst/>
          </a:prstGeom>
          <a:ln w="9360">
            <a:solidFill>
              <a:srgbClr val="ff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54240" y="2604960"/>
            <a:ext cx="1464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Swap Seller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63680" y="2762280"/>
            <a:ext cx="279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61160" y="3143160"/>
            <a:ext cx="1389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100 % Notional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08040" y="2666880"/>
            <a:ext cx="148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Buyer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581280" y="2286000"/>
            <a:ext cx="89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00200" y="4800600"/>
            <a:ext cx="1295280" cy="609480"/>
          </a:xfrm>
          <a:prstGeom prst="rect">
            <a:avLst/>
          </a:prstGeom>
          <a:solidFill>
            <a:srgbClr val="a50021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76520" y="4876920"/>
            <a:ext cx="1218960" cy="520920"/>
          </a:xfrm>
          <a:prstGeom prst="rect">
            <a:avLst/>
          </a:prstGeom>
          <a:solidFill>
            <a:srgbClr val="a5002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 Entity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14600" y="3200400"/>
            <a:ext cx="0" cy="1600200"/>
          </a:xfrm>
          <a:prstGeom prst="line">
            <a:avLst/>
          </a:prstGeom>
          <a:ln w="9360">
            <a:solidFill>
              <a:srgbClr val="ff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1981080" y="3200040"/>
            <a:ext cx="0" cy="1600200"/>
          </a:xfrm>
          <a:prstGeom prst="line">
            <a:avLst/>
          </a:prstGeom>
          <a:ln w="9360">
            <a:solidFill>
              <a:srgbClr val="ffcc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375920" y="3808440"/>
            <a:ext cx="1622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 year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886200" y="4419720"/>
            <a:ext cx="44197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If the reference entity goes bankrupt, the Swap Seller pays the Hedger the entire notional specified in the Swap contract.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EnronCredit.com’s Role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3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Provider of credit protection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Market maker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Liquidity provider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Credit risk management services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Credit research and analysis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3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3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Conclusion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75960" y="1752480"/>
            <a:ext cx="83055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Firms must actively monitor credit exposure</a:t>
            </a:r>
            <a:br>
              <a:rPr sz="2500"/>
            </a:b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Need to determine acceptable level of credit risk</a:t>
            </a:r>
            <a:br>
              <a:rPr sz="2500"/>
            </a:b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Use bankruptcy swaps to hedge excess exposure</a:t>
            </a:r>
            <a:br>
              <a:rPr sz="2500"/>
            </a:b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Enron is making a 2-way market in bankruptcy swaps</a:t>
            </a:r>
            <a:br>
              <a:rPr sz="2500"/>
            </a:b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New Economy business models will increase the pressure to actively manage credit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Our Business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14400" y="1752480"/>
            <a:ext cx="717876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has recently created a commercial credit team, EnronCredit.com, committed to providing transparency and liquidity in the corporate credit market.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Our products and services are designed to enable our customers to actively manage their credit exposure.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152280"/>
            <a:ext cx="9144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Price of Credit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6320" y="5770440"/>
            <a:ext cx="76197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Significantly higher prices from A to BBB+;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Dramatically higher prices from investment grade to non-investment grade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063440" y="5029200"/>
            <a:ext cx="267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200" strike="noStrike" u="none">
                <a:solidFill>
                  <a:srgbClr val="0099ff"/>
                </a:solidFill>
                <a:effectLst/>
                <a:uFillTx/>
                <a:latin typeface="Arial"/>
              </a:rPr>
              <a:t>Source: CreditMetrics 6 June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758880" y="1405080"/>
            <a:ext cx="7629480" cy="404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Large Variation in Credit Prices Within                    the Same Rating Band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66600" y="1523880"/>
            <a:ext cx="9014040" cy="4783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Traditional Products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Capital Markets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7c8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low correlation with commercial credit risks of corporates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7c8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no price transparency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7c8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documents unfairly biased in favor of the Banks</a:t>
            </a:r>
            <a:br>
              <a:rPr sz="2500"/>
            </a:b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Insurance Markets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7c8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long lead times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7c8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static coverage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Our Product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228600" y="182844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Purpose: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Provide a tradable product with which a firm can hedge it’s counterparty credit risk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Features: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Identifiable events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Standard documentation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Efficient risk transfer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685800" y="1600200"/>
            <a:ext cx="815328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Bankruptcy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The only credit event required to hedge non-payment risk in trade obligations is bankruptcy/ insolvency.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ISDA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Bankruptcy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Failure to Pay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Obligation Acceleration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Restructuring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60400" indent="-326880">
              <a:lnSpc>
                <a:spcPct val="100000"/>
              </a:lnSpc>
              <a:spcBef>
                <a:spcPts val="451"/>
              </a:spcBef>
              <a:buClr>
                <a:srgbClr val="ff7c8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Repudiation / Moratorium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ISDA’s definition is designed to hedge non-payment risk in financial obligations (Bonds, loans, other debt) and mirrors default language in lending covenants.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Possible Credit Events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95680" y="3809880"/>
            <a:ext cx="609840" cy="14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200" strike="noStrike" u="none">
                <a:solidFill>
                  <a:srgbClr val="a50021"/>
                </a:solidFill>
                <a:effectLst/>
                <a:uFillTx/>
                <a:latin typeface="Arial Narrow"/>
              </a:rPr>
              <a:t>}</a:t>
            </a:r>
            <a:endParaRPr b="0" lang="en-US" sz="9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182920" y="4646520"/>
            <a:ext cx="242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“Technical Defaults”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Why Is Bankruptcy the Relevant Credit Event?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04560" y="1981080"/>
            <a:ext cx="8839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Viable businesses honor trade obligations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Lenders will restructure debt if business is viable but under financial strain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Well written contracts cover extraneous credit events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Financial loss will only occur if counterpart is insolvent/bankrupt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a50021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dddddd"/>
                </a:solidFill>
                <a:effectLst/>
                <a:uFillTx/>
                <a:latin typeface="Arial"/>
              </a:rPr>
              <a:t>Publicly observable event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500" strike="noStrike" u="none">
                <a:solidFill>
                  <a:srgbClr val="ff7c80"/>
                </a:solidFill>
                <a:effectLst/>
                <a:uFillTx/>
                <a:latin typeface="Arial"/>
              </a:rPr>
              <a:t>Defaults Vs. Bankruptcy</a:t>
            </a:r>
            <a:endParaRPr b="0" lang="en-US" sz="3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417600" y="1639800"/>
            <a:ext cx="8312040" cy="4989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2000-05-24T09:27:18Z</dcterms:created>
  <dc:creator>MWard</dc:creator>
  <dc:description/>
  <dc:language>en-US</dc:language>
  <cp:lastModifiedBy>BSeyfrie</cp:lastModifiedBy>
  <cp:lastPrinted>2000-06-12T06:39:34Z</cp:lastPrinted>
  <dcterms:modified xsi:type="dcterms:W3CDTF">2000-06-12T10:25:33Z</dcterms:modified>
  <cp:revision>67</cp:revision>
  <dc:subject/>
  <dc:title>Growth of Online Trading</dc:title>
</cp:coreProperties>
</file>