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Lst>
  <p:sldSz cx="9144000"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199BE70E-D7E1-4FA2-BC20-66FFFB58ED91}"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3B1BCA7-8906-407D-869C-769FEABC79CB}"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3797280" y="1549440"/>
            <a:ext cx="144792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 name=""/>
          <p:cNvSpPr/>
          <p:nvPr/>
        </p:nvSpPr>
        <p:spPr>
          <a:xfrm>
            <a:off x="4014720" y="2489040"/>
            <a:ext cx="144792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4014720" y="3543480"/>
            <a:ext cx="1447920" cy="533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 name=""/>
          <p:cNvSpPr/>
          <p:nvPr/>
        </p:nvSpPr>
        <p:spPr>
          <a:xfrm>
            <a:off x="4014720" y="4521240"/>
            <a:ext cx="144792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 name=""/>
          <p:cNvSpPr/>
          <p:nvPr/>
        </p:nvSpPr>
        <p:spPr>
          <a:xfrm>
            <a:off x="5157720" y="5816520"/>
            <a:ext cx="1371600" cy="609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 name=""/>
          <p:cNvSpPr/>
          <p:nvPr/>
        </p:nvSpPr>
        <p:spPr>
          <a:xfrm>
            <a:off x="3024360" y="5829480"/>
            <a:ext cx="1295280" cy="596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2160720" y="2565360"/>
            <a:ext cx="144756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2173320" y="3657600"/>
            <a:ext cx="144792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915480" y="203040"/>
            <a:ext cx="6970320" cy="3682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CURRENT STRUCTURE OF RELEVANT DIASHOWA ENTITIES</a:t>
            </a:r>
            <a:endParaRPr b="0" lang="en-US" sz="1800" strike="noStrike" u="none">
              <a:solidFill>
                <a:srgbClr val="000000"/>
              </a:solidFill>
              <a:effectLst/>
              <a:uFillTx/>
              <a:latin typeface="Times New Roman"/>
            </a:endParaRPr>
          </a:p>
        </p:txBody>
      </p:sp>
      <p:sp>
        <p:nvSpPr>
          <p:cNvPr id="14" name=""/>
          <p:cNvSpPr/>
          <p:nvPr/>
        </p:nvSpPr>
        <p:spPr>
          <a:xfrm>
            <a:off x="3650040" y="1320840"/>
            <a:ext cx="1624680" cy="978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DNAC</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5" name=""/>
          <p:cNvSpPr/>
          <p:nvPr/>
        </p:nvSpPr>
        <p:spPr>
          <a:xfrm>
            <a:off x="2128680" y="2525760"/>
            <a:ext cx="149832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DSL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(MARKETING)</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p:txBody>
      </p:sp>
      <p:sp>
        <p:nvSpPr>
          <p:cNvPr id="16" name=""/>
          <p:cNvSpPr/>
          <p:nvPr/>
        </p:nvSpPr>
        <p:spPr>
          <a:xfrm>
            <a:off x="2085480" y="3605040"/>
            <a:ext cx="157572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DSL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(MARKETING)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17" name=""/>
          <p:cNvSpPr/>
          <p:nvPr/>
        </p:nvSpPr>
        <p:spPr>
          <a:xfrm>
            <a:off x="3921120" y="2462040"/>
            <a:ext cx="156168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DFPL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p:txBody>
      </p:sp>
      <p:sp>
        <p:nvSpPr>
          <p:cNvPr id="18" name=""/>
          <p:cNvSpPr/>
          <p:nvPr/>
        </p:nvSpPr>
        <p:spPr>
          <a:xfrm>
            <a:off x="3927600" y="3490920"/>
            <a:ext cx="156168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DI</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(QUEBEC MILL)</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p:txBody>
      </p:sp>
      <p:sp>
        <p:nvSpPr>
          <p:cNvPr id="19" name=""/>
          <p:cNvSpPr/>
          <p:nvPr/>
        </p:nvSpPr>
        <p:spPr>
          <a:xfrm>
            <a:off x="3803400" y="4521240"/>
            <a:ext cx="170208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DNAC</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20" name=""/>
          <p:cNvSpPr/>
          <p:nvPr/>
        </p:nvSpPr>
        <p:spPr>
          <a:xfrm>
            <a:off x="4548240" y="209556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flipH="1">
            <a:off x="2871360" y="2235240"/>
            <a:ext cx="1676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2871720" y="224784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2871720" y="311148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4700520" y="300996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4700520" y="406404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4700520" y="505476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3735360" y="5448240"/>
            <a:ext cx="19810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3722760" y="544824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5703840" y="544824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3034800" y="5827680"/>
            <a:ext cx="121032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DACO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(PORT ANGELES</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MILL)   U.S.</a:t>
            </a:r>
            <a:endParaRPr b="0" lang="en-US" sz="1000" strike="noStrike" u="none">
              <a:solidFill>
                <a:srgbClr val="000000"/>
              </a:solidFill>
              <a:effectLst/>
              <a:uFillTx/>
              <a:latin typeface="Times New Roman"/>
            </a:endParaRPr>
          </a:p>
        </p:txBody>
      </p:sp>
      <p:sp>
        <p:nvSpPr>
          <p:cNvPr id="31" name=""/>
          <p:cNvSpPr/>
          <p:nvPr/>
        </p:nvSpPr>
        <p:spPr>
          <a:xfrm>
            <a:off x="5227200" y="5827680"/>
            <a:ext cx="124524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SATCO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(MAINE TIMBER)</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32" name=""/>
          <p:cNvSpPr/>
          <p:nvPr/>
        </p:nvSpPr>
        <p:spPr>
          <a:xfrm>
            <a:off x="3809880" y="774720"/>
            <a:ext cx="144792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4533840" y="132084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3555000" y="533520"/>
            <a:ext cx="1765440" cy="978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DAISHOWA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JAPAN</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5" name=""/>
          <p:cNvSpPr/>
          <p:nvPr/>
        </p:nvSpPr>
        <p:spPr>
          <a:xfrm>
            <a:off x="6095880" y="1066680"/>
            <a:ext cx="2514600" cy="286920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 information on the following pages is meant to outline the</a:t>
            </a:r>
            <a:r>
              <a:rPr b="1" i="1" lang="en-US" sz="1400" strike="noStrike" u="sng">
                <a:solidFill>
                  <a:srgbClr val="000000"/>
                </a:solidFill>
                <a:effectLst/>
                <a:uFillTx/>
                <a:latin typeface="Times New Roman"/>
              </a:rPr>
              <a:t> US </a:t>
            </a:r>
            <a:r>
              <a:rPr b="1" lang="en-US" sz="1400" strike="noStrike" u="none">
                <a:solidFill>
                  <a:srgbClr val="000000"/>
                </a:solidFill>
                <a:effectLst/>
                <a:uFillTx/>
                <a:latin typeface="Times New Roman"/>
              </a:rPr>
              <a:t>tax structure and related benefit issues identified in each of the purchase scenarios.  This document does not address benefit issues for the Canadian entities or employees of Canadian entities that may or may not be purchased as part of the overall transaction. </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6FA614E0-2C99-4DD6-8CD2-8C0F2CD3FEA9}"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
          <p:cNvSpPr/>
          <p:nvPr/>
        </p:nvSpPr>
        <p:spPr>
          <a:xfrm>
            <a:off x="3733920" y="1549440"/>
            <a:ext cx="144756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3951360" y="2489040"/>
            <a:ext cx="144756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3951360" y="3543480"/>
            <a:ext cx="1447560" cy="533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3951360" y="4521240"/>
            <a:ext cx="144756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5094360" y="5816520"/>
            <a:ext cx="1371600" cy="609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2960640" y="5829480"/>
            <a:ext cx="1295280" cy="596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2097000" y="2565360"/>
            <a:ext cx="144792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2109960" y="3657600"/>
            <a:ext cx="144756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3586320" y="1320840"/>
            <a:ext cx="1624680" cy="978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DNAC</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45" name=""/>
          <p:cNvSpPr/>
          <p:nvPr/>
        </p:nvSpPr>
        <p:spPr>
          <a:xfrm>
            <a:off x="2065320" y="2525760"/>
            <a:ext cx="149832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DSL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(MARKETING)</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p:txBody>
      </p:sp>
      <p:sp>
        <p:nvSpPr>
          <p:cNvPr id="46" name=""/>
          <p:cNvSpPr/>
          <p:nvPr/>
        </p:nvSpPr>
        <p:spPr>
          <a:xfrm>
            <a:off x="2037960" y="3605040"/>
            <a:ext cx="154404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DSL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(MARKETING)</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47" name=""/>
          <p:cNvSpPr/>
          <p:nvPr/>
        </p:nvSpPr>
        <p:spPr>
          <a:xfrm>
            <a:off x="3857760" y="2462040"/>
            <a:ext cx="156168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DFPL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p:txBody>
      </p:sp>
      <p:sp>
        <p:nvSpPr>
          <p:cNvPr id="48" name=""/>
          <p:cNvSpPr/>
          <p:nvPr/>
        </p:nvSpPr>
        <p:spPr>
          <a:xfrm>
            <a:off x="3880080" y="3490920"/>
            <a:ext cx="153000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DI</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(QUEBEC MILL)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p:txBody>
      </p:sp>
      <p:sp>
        <p:nvSpPr>
          <p:cNvPr id="49" name=""/>
          <p:cNvSpPr/>
          <p:nvPr/>
        </p:nvSpPr>
        <p:spPr>
          <a:xfrm>
            <a:off x="3740040" y="4521240"/>
            <a:ext cx="170208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DNAC</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50" name=""/>
          <p:cNvSpPr/>
          <p:nvPr/>
        </p:nvSpPr>
        <p:spPr>
          <a:xfrm>
            <a:off x="4484520" y="209556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flipH="1">
            <a:off x="2808360" y="2235240"/>
            <a:ext cx="1676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2808360" y="224784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2808360" y="311148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4637160" y="300996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4637160" y="406404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4637160" y="505476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3672000" y="5448240"/>
            <a:ext cx="19810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3659040" y="544824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5640480" y="544824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2971440" y="5827680"/>
            <a:ext cx="121032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DACO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(PORT ANGELES</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MILL)   U.S.</a:t>
            </a:r>
            <a:endParaRPr b="0" lang="en-US" sz="1000" strike="noStrike" u="none">
              <a:solidFill>
                <a:srgbClr val="000000"/>
              </a:solidFill>
              <a:effectLst/>
              <a:uFillTx/>
              <a:latin typeface="Times New Roman"/>
            </a:endParaRPr>
          </a:p>
        </p:txBody>
      </p:sp>
      <p:sp>
        <p:nvSpPr>
          <p:cNvPr id="61" name=""/>
          <p:cNvSpPr/>
          <p:nvPr/>
        </p:nvSpPr>
        <p:spPr>
          <a:xfrm>
            <a:off x="5163840" y="5827680"/>
            <a:ext cx="124524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SATCO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(MAINE TIMBER)</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62" name=""/>
          <p:cNvSpPr/>
          <p:nvPr/>
        </p:nvSpPr>
        <p:spPr>
          <a:xfrm>
            <a:off x="3746520" y="774720"/>
            <a:ext cx="144792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4470480" y="132084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3491640" y="533520"/>
            <a:ext cx="1765440" cy="978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DAISHOWA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JAPAN</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65" name=""/>
          <p:cNvSpPr/>
          <p:nvPr/>
        </p:nvSpPr>
        <p:spPr>
          <a:xfrm flipV="1">
            <a:off x="6235560" y="1434600"/>
            <a:ext cx="0" cy="167652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flipH="1">
            <a:off x="4470480" y="1434960"/>
            <a:ext cx="1752480" cy="0"/>
          </a:xfrm>
          <a:prstGeom prst="line">
            <a:avLst/>
          </a:prstGeom>
          <a:ln w="9360">
            <a:solidFill>
              <a:srgbClr val="000000"/>
            </a:solidFill>
            <a:prstDash val="dash"/>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a:off x="4637160" y="4292640"/>
            <a:ext cx="15858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a:off x="6235560" y="3073320"/>
            <a:ext cx="0" cy="121932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flipH="1">
            <a:off x="4470480" y="2235240"/>
            <a:ext cx="1752480" cy="0"/>
          </a:xfrm>
          <a:prstGeom prst="line">
            <a:avLst/>
          </a:prstGeom>
          <a:ln w="9360">
            <a:solidFill>
              <a:srgbClr val="000000"/>
            </a:solidFill>
            <a:prstDash val="dash"/>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5067360" y="1257480"/>
            <a:ext cx="129528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ALT. 1</a:t>
            </a:r>
            <a:endParaRPr b="0" lang="en-US" sz="900" strike="noStrike" u="none">
              <a:solidFill>
                <a:srgbClr val="000000"/>
              </a:solidFill>
              <a:effectLst/>
              <a:uFillTx/>
              <a:latin typeface="Times New Roman"/>
            </a:endParaRPr>
          </a:p>
        </p:txBody>
      </p:sp>
      <p:sp>
        <p:nvSpPr>
          <p:cNvPr id="71" name=""/>
          <p:cNvSpPr/>
          <p:nvPr/>
        </p:nvSpPr>
        <p:spPr>
          <a:xfrm>
            <a:off x="5105520" y="2057400"/>
            <a:ext cx="129528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ALT. 2</a:t>
            </a:r>
            <a:endParaRPr b="0" lang="en-US" sz="900" strike="noStrike" u="none">
              <a:solidFill>
                <a:srgbClr val="000000"/>
              </a:solidFill>
              <a:effectLst/>
              <a:uFillTx/>
              <a:latin typeface="Times New Roman"/>
            </a:endParaRPr>
          </a:p>
        </p:txBody>
      </p:sp>
      <p:sp>
        <p:nvSpPr>
          <p:cNvPr id="72" name=""/>
          <p:cNvSpPr/>
          <p:nvPr/>
        </p:nvSpPr>
        <p:spPr>
          <a:xfrm>
            <a:off x="6477120" y="1828800"/>
            <a:ext cx="1904760" cy="192672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Times New Roman"/>
              </a:rPr>
              <a:t>Step 1</a:t>
            </a:r>
            <a:r>
              <a:rPr b="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Move DNAC(US) to DAISHOWA (Japan) or DNAC(CAN) by DI sale to either DAISHOWA (Japan) or DNAC(CA) of DNAC(US) shares.  No movement of DNAC(US) or SATCO employees.</a:t>
            </a:r>
            <a:endParaRPr b="0" lang="en-US" sz="1200" strike="noStrike" u="none">
              <a:solidFill>
                <a:srgbClr val="000000"/>
              </a:solidFill>
              <a:effectLst/>
              <a:uFillTx/>
              <a:latin typeface="Times New Roman"/>
            </a:endParaRPr>
          </a:p>
        </p:txBody>
      </p:sp>
      <p:sp>
        <p:nvSpPr>
          <p:cNvPr id="73" name=""/>
          <p:cNvSpPr/>
          <p:nvPr/>
        </p:nvSpPr>
        <p:spPr>
          <a:xfrm>
            <a:off x="457200" y="228600"/>
            <a:ext cx="2286000" cy="94788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sng">
                <a:solidFill>
                  <a:srgbClr val="000000"/>
                </a:solidFill>
                <a:effectLst/>
                <a:uFillTx/>
                <a:latin typeface="Times New Roman"/>
              </a:rPr>
              <a:t>SCENARIO I</a:t>
            </a:r>
            <a:r>
              <a:rPr b="1" i="1" lang="en-US" sz="1400" strike="noStrike" u="none">
                <a:solidFill>
                  <a:srgbClr val="000000"/>
                </a:solidFill>
                <a:effectLst/>
                <a:uFillTx/>
                <a:latin typeface="Times New Roman"/>
              </a:rPr>
              <a:t> – ENRON PURCHASES DSL(CAN) AND DSL(US) AS PART OF ACQUISITION</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79051A1-EB10-4D51-B077-0C7047496A59}"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
          <p:cNvSpPr/>
          <p:nvPr/>
        </p:nvSpPr>
        <p:spPr>
          <a:xfrm>
            <a:off x="2776680" y="3189240"/>
            <a:ext cx="144756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3919680" y="4484520"/>
            <a:ext cx="1371600" cy="609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1785960" y="4497480"/>
            <a:ext cx="1295280" cy="596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7" name=""/>
          <p:cNvSpPr/>
          <p:nvPr/>
        </p:nvSpPr>
        <p:spPr>
          <a:xfrm>
            <a:off x="4648320" y="533520"/>
            <a:ext cx="3047760" cy="14655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Times New Roman"/>
              </a:rPr>
              <a:t>Step 2</a:t>
            </a:r>
            <a:r>
              <a:rPr b="1"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Create Enron Newco(US).  Enron Newco(US) purchases shares of SATCO from DNAC(US). Movement of SATCO employees into Enron Newco (US).  Benefit issues outlined below. </a:t>
            </a:r>
            <a:endParaRPr b="0" lang="en-US" sz="1200" strike="noStrike" u="none">
              <a:solidFill>
                <a:srgbClr val="000000"/>
              </a:solidFill>
              <a:effectLst/>
              <a:uFillTx/>
              <a:latin typeface="Times New Roman"/>
            </a:endParaRPr>
          </a:p>
        </p:txBody>
      </p:sp>
      <p:sp>
        <p:nvSpPr>
          <p:cNvPr id="78" name=""/>
          <p:cNvSpPr/>
          <p:nvPr/>
        </p:nvSpPr>
        <p:spPr>
          <a:xfrm>
            <a:off x="2565360" y="3189240"/>
            <a:ext cx="170208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DNAC</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79" name=""/>
          <p:cNvSpPr/>
          <p:nvPr/>
        </p:nvSpPr>
        <p:spPr>
          <a:xfrm>
            <a:off x="3462480" y="372276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2496960" y="4116240"/>
            <a:ext cx="1981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2484360" y="411624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a:off x="4465800" y="411624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1796760" y="4495680"/>
            <a:ext cx="121032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DACO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(PORT ANGELES</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MILL)   U.S.</a:t>
            </a:r>
            <a:endParaRPr b="0" lang="en-US" sz="1000" strike="noStrike" u="none">
              <a:solidFill>
                <a:srgbClr val="000000"/>
              </a:solidFill>
              <a:effectLst/>
              <a:uFillTx/>
              <a:latin typeface="Times New Roman"/>
            </a:endParaRPr>
          </a:p>
        </p:txBody>
      </p:sp>
      <p:sp>
        <p:nvSpPr>
          <p:cNvPr id="84" name=""/>
          <p:cNvSpPr/>
          <p:nvPr/>
        </p:nvSpPr>
        <p:spPr>
          <a:xfrm>
            <a:off x="3988800" y="4495680"/>
            <a:ext cx="124524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SATCO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(MAINE TIMBER)</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85" name=""/>
          <p:cNvSpPr/>
          <p:nvPr/>
        </p:nvSpPr>
        <p:spPr>
          <a:xfrm>
            <a:off x="6066000" y="3187800"/>
            <a:ext cx="1447560" cy="533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5913360" y="3174840"/>
            <a:ext cx="170208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ENW NEWCO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87" name=""/>
          <p:cNvSpPr/>
          <p:nvPr/>
        </p:nvSpPr>
        <p:spPr>
          <a:xfrm>
            <a:off x="4241880" y="3263760"/>
            <a:ext cx="1828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flipH="1">
            <a:off x="4241880" y="3645000"/>
            <a:ext cx="1828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a:off x="4317840" y="3073320"/>
            <a:ext cx="1600200" cy="215640"/>
          </a:xfrm>
          <a:prstGeom prst="rect">
            <a:avLst/>
          </a:prstGeom>
          <a:noFill/>
          <a:ln w="0">
            <a:noFill/>
          </a:ln>
        </p:spPr>
        <p:style>
          <a:lnRef idx="0"/>
          <a:fillRef idx="0"/>
          <a:effectRef idx="0"/>
          <a:fontRef idx="minor"/>
        </p:style>
        <p:txBody>
          <a:bodyPr lIns="90000" rIns="90000" tIns="46800" bIns="46800" anchor="t">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SATCO SHARES</a:t>
            </a:r>
            <a:endParaRPr b="0" lang="en-US" sz="800" strike="noStrike" u="none">
              <a:solidFill>
                <a:srgbClr val="000000"/>
              </a:solidFill>
              <a:effectLst/>
              <a:uFillTx/>
              <a:latin typeface="Times New Roman"/>
            </a:endParaRPr>
          </a:p>
        </p:txBody>
      </p:sp>
      <p:sp>
        <p:nvSpPr>
          <p:cNvPr id="90" name=""/>
          <p:cNvSpPr/>
          <p:nvPr/>
        </p:nvSpPr>
        <p:spPr>
          <a:xfrm>
            <a:off x="4292640" y="3467160"/>
            <a:ext cx="1600200" cy="215640"/>
          </a:xfrm>
          <a:prstGeom prst="rect">
            <a:avLst/>
          </a:prstGeom>
          <a:noFill/>
          <a:ln w="0">
            <a:noFill/>
          </a:ln>
        </p:spPr>
        <p:style>
          <a:lnRef idx="0"/>
          <a:fillRef idx="0"/>
          <a:effectRef idx="0"/>
          <a:fontRef idx="minor"/>
        </p:style>
        <p:txBody>
          <a:bodyPr lIns="90000" rIns="90000" tIns="46800" bIns="46800" anchor="t">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CASH</a:t>
            </a:r>
            <a:endParaRPr b="0" lang="en-US" sz="800" strike="noStrike" u="none">
              <a:solidFill>
                <a:srgbClr val="000000"/>
              </a:solidFill>
              <a:effectLst/>
              <a:uFillTx/>
              <a:latin typeface="Times New Roman"/>
            </a:endParaRPr>
          </a:p>
        </p:txBody>
      </p:sp>
      <p:sp>
        <p:nvSpPr>
          <p:cNvPr id="91" name=""/>
          <p:cNvSpPr/>
          <p:nvPr/>
        </p:nvSpPr>
        <p:spPr>
          <a:xfrm>
            <a:off x="2624040" y="2044800"/>
            <a:ext cx="1676520" cy="609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flipV="1">
            <a:off x="3475080" y="265428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a:off x="2612520" y="2019240"/>
            <a:ext cx="1734840" cy="67356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DAISHOWA </a:t>
            </a:r>
            <a:r>
              <a:rPr b="1" lang="en-US" sz="1000" strike="noStrike" u="none">
                <a:solidFill>
                  <a:srgbClr val="000000"/>
                </a:solidFill>
                <a:effectLst/>
                <a:uFillTx/>
                <a:latin typeface="Times New Roman"/>
              </a:rPr>
              <a:t>(JAPAN)</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OR</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DNAC</a:t>
            </a: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p:txBody>
      </p:sp>
      <p:sp>
        <p:nvSpPr>
          <p:cNvPr id="94" name=""/>
          <p:cNvSpPr/>
          <p:nvPr/>
        </p:nvSpPr>
        <p:spPr>
          <a:xfrm>
            <a:off x="6248520" y="4267080"/>
            <a:ext cx="2286000" cy="233496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Times New Roman"/>
              </a:rPr>
              <a:t>Benefit Issues For SATCO:</a:t>
            </a:r>
            <a:endParaRPr b="0" lang="en-US" sz="14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  Extend DNAC(US) plans for 60 days while Enron Newco(US) plans are put in place.</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b. Put new plans into place for SATCO employees.</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 Transfer assets from DNAC(US) plan into Enron Newco(US).</a:t>
            </a:r>
            <a:endParaRPr b="0" lang="en-US" sz="1200" strike="noStrike" u="none">
              <a:solidFill>
                <a:srgbClr val="000000"/>
              </a:solidFill>
              <a:effectLst/>
              <a:uFillTx/>
              <a:latin typeface="Times New Roman"/>
            </a:endParaRPr>
          </a:p>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95" name=""/>
          <p:cNvSpPr/>
          <p:nvPr/>
        </p:nvSpPr>
        <p:spPr>
          <a:xfrm>
            <a:off x="457200" y="228600"/>
            <a:ext cx="2286000" cy="94788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sng">
                <a:solidFill>
                  <a:srgbClr val="000000"/>
                </a:solidFill>
                <a:effectLst/>
                <a:uFillTx/>
                <a:latin typeface="Times New Roman"/>
              </a:rPr>
              <a:t>SCENARIO I</a:t>
            </a:r>
            <a:r>
              <a:rPr b="1" i="1" lang="en-US" sz="1400" strike="noStrike" u="none">
                <a:solidFill>
                  <a:srgbClr val="000000"/>
                </a:solidFill>
                <a:effectLst/>
                <a:uFillTx/>
                <a:latin typeface="Times New Roman"/>
              </a:rPr>
              <a:t> – ENRON PURCHASES DSL(CAN) AND DSL(US) AS PART OF ACQUISITION</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603C8CC6-4E53-4FAA-A853-DF2F9853C3A5}"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
          <p:cNvSpPr/>
          <p:nvPr/>
        </p:nvSpPr>
        <p:spPr>
          <a:xfrm>
            <a:off x="6172200" y="152280"/>
            <a:ext cx="2438280" cy="16484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Times New Roman"/>
              </a:rPr>
              <a:t>STEP 3</a:t>
            </a:r>
            <a:r>
              <a:rPr b="1"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DNAC (CAN) sells DFPL shares to Enron Newco(CAN) and DNAC(US) is not part of the purchase.  Benefit issues for DSL(US) employees are outlined below. </a:t>
            </a:r>
            <a:endParaRPr b="0" lang="en-US" sz="1200" strike="noStrike" u="none">
              <a:solidFill>
                <a:srgbClr val="000000"/>
              </a:solidFill>
              <a:effectLst/>
              <a:uFillTx/>
              <a:latin typeface="Times New Roman"/>
            </a:endParaRPr>
          </a:p>
        </p:txBody>
      </p:sp>
      <p:sp>
        <p:nvSpPr>
          <p:cNvPr id="97" name=""/>
          <p:cNvSpPr/>
          <p:nvPr/>
        </p:nvSpPr>
        <p:spPr>
          <a:xfrm>
            <a:off x="1511280" y="3925800"/>
            <a:ext cx="144792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1546200" y="4865760"/>
            <a:ext cx="1447920" cy="533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1546200" y="5919840"/>
            <a:ext cx="144792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1364040" y="3697200"/>
            <a:ext cx="1624680" cy="978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DNAC</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01" name=""/>
          <p:cNvSpPr/>
          <p:nvPr/>
        </p:nvSpPr>
        <p:spPr>
          <a:xfrm>
            <a:off x="1452600" y="4838760"/>
            <a:ext cx="156168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DFPL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p:txBody>
      </p:sp>
      <p:sp>
        <p:nvSpPr>
          <p:cNvPr id="102" name=""/>
          <p:cNvSpPr/>
          <p:nvPr/>
        </p:nvSpPr>
        <p:spPr>
          <a:xfrm>
            <a:off x="1443240" y="5867280"/>
            <a:ext cx="159336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DI</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(QUEBEC MILL)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p:txBody>
      </p:sp>
      <p:sp>
        <p:nvSpPr>
          <p:cNvPr id="103" name=""/>
          <p:cNvSpPr/>
          <p:nvPr/>
        </p:nvSpPr>
        <p:spPr>
          <a:xfrm>
            <a:off x="2244600" y="447192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2232000" y="538632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1523880" y="3151080"/>
            <a:ext cx="144792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2247840" y="36972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1269000" y="2909880"/>
            <a:ext cx="1765440" cy="978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DAISHOWA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JAPAN</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08" name=""/>
          <p:cNvSpPr/>
          <p:nvPr/>
        </p:nvSpPr>
        <p:spPr>
          <a:xfrm>
            <a:off x="4122720" y="1028880"/>
            <a:ext cx="1676520" cy="380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4224240" y="1892160"/>
            <a:ext cx="1524240" cy="60984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4389480" y="2971800"/>
            <a:ext cx="121932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a:off x="6345360" y="2997360"/>
            <a:ext cx="121896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6332400" y="3860640"/>
            <a:ext cx="121932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4249800" y="3911760"/>
            <a:ext cx="1447560" cy="609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4275000" y="4851360"/>
            <a:ext cx="1447920" cy="609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4684680" y="1090440"/>
            <a:ext cx="55728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ENA</a:t>
            </a:r>
            <a:endParaRPr b="0" lang="en-US" sz="1400" strike="noStrike" u="none">
              <a:solidFill>
                <a:srgbClr val="000000"/>
              </a:solidFill>
              <a:effectLst/>
              <a:uFillTx/>
              <a:latin typeface="Times New Roman"/>
            </a:endParaRPr>
          </a:p>
        </p:txBody>
      </p:sp>
      <p:sp>
        <p:nvSpPr>
          <p:cNvPr id="116" name=""/>
          <p:cNvSpPr/>
          <p:nvPr/>
        </p:nvSpPr>
        <p:spPr>
          <a:xfrm>
            <a:off x="4697280" y="2030400"/>
            <a:ext cx="606600" cy="5209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ENW</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L.P.</a:t>
            </a:r>
            <a:endParaRPr b="0" lang="en-US" sz="1400" strike="noStrike" u="none">
              <a:solidFill>
                <a:srgbClr val="000000"/>
              </a:solidFill>
              <a:effectLst/>
              <a:uFillTx/>
              <a:latin typeface="Times New Roman"/>
            </a:endParaRPr>
          </a:p>
        </p:txBody>
      </p:sp>
      <p:sp>
        <p:nvSpPr>
          <p:cNvPr id="117" name=""/>
          <p:cNvSpPr/>
          <p:nvPr/>
        </p:nvSpPr>
        <p:spPr>
          <a:xfrm>
            <a:off x="4669920" y="2957400"/>
            <a:ext cx="637560" cy="4600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BV-1</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DUTCH</a:t>
            </a:r>
            <a:endParaRPr b="0" lang="en-US" sz="1000" strike="noStrike" u="none">
              <a:solidFill>
                <a:srgbClr val="000000"/>
              </a:solidFill>
              <a:effectLst/>
              <a:uFillTx/>
              <a:latin typeface="Times New Roman"/>
            </a:endParaRPr>
          </a:p>
        </p:txBody>
      </p:sp>
      <p:sp>
        <p:nvSpPr>
          <p:cNvPr id="118" name=""/>
          <p:cNvSpPr/>
          <p:nvPr/>
        </p:nvSpPr>
        <p:spPr>
          <a:xfrm>
            <a:off x="4644360" y="3986280"/>
            <a:ext cx="637560" cy="4600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BV-2</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DUTCH</a:t>
            </a:r>
            <a:endParaRPr b="0" lang="en-US" sz="1000" strike="noStrike" u="none">
              <a:solidFill>
                <a:srgbClr val="000000"/>
              </a:solidFill>
              <a:effectLst/>
              <a:uFillTx/>
              <a:latin typeface="Times New Roman"/>
            </a:endParaRPr>
          </a:p>
        </p:txBody>
      </p:sp>
      <p:sp>
        <p:nvSpPr>
          <p:cNvPr id="119" name=""/>
          <p:cNvSpPr/>
          <p:nvPr/>
        </p:nvSpPr>
        <p:spPr>
          <a:xfrm>
            <a:off x="4577760" y="4951440"/>
            <a:ext cx="874080" cy="4600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NEWCO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CAN</a:t>
            </a:r>
            <a:endParaRPr b="0" lang="en-US" sz="1000" strike="noStrike" u="none">
              <a:solidFill>
                <a:srgbClr val="000000"/>
              </a:solidFill>
              <a:effectLst/>
              <a:uFillTx/>
              <a:latin typeface="Times New Roman"/>
            </a:endParaRPr>
          </a:p>
        </p:txBody>
      </p:sp>
      <p:sp>
        <p:nvSpPr>
          <p:cNvPr id="120" name=""/>
          <p:cNvSpPr/>
          <p:nvPr/>
        </p:nvSpPr>
        <p:spPr>
          <a:xfrm>
            <a:off x="4986360" y="142236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flipH="1" flipV="1">
            <a:off x="3589200" y="1688760"/>
            <a:ext cx="137160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2655000" y="1319040"/>
            <a:ext cx="1040040" cy="459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3RD PARTY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INVESTOR</a:t>
            </a:r>
            <a:endParaRPr b="0" lang="en-US" sz="1200" strike="noStrike" u="none">
              <a:solidFill>
                <a:srgbClr val="000000"/>
              </a:solidFill>
              <a:effectLst/>
              <a:uFillTx/>
              <a:latin typeface="Times New Roman"/>
            </a:endParaRPr>
          </a:p>
        </p:txBody>
      </p:sp>
      <p:sp>
        <p:nvSpPr>
          <p:cNvPr id="123" name=""/>
          <p:cNvSpPr/>
          <p:nvPr/>
        </p:nvSpPr>
        <p:spPr>
          <a:xfrm>
            <a:off x="3981960" y="1596960"/>
            <a:ext cx="433800" cy="2466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50%</a:t>
            </a:r>
            <a:endParaRPr b="0" lang="en-US" sz="1000" strike="noStrike" u="none">
              <a:solidFill>
                <a:srgbClr val="000000"/>
              </a:solidFill>
              <a:effectLst/>
              <a:uFillTx/>
              <a:latin typeface="Times New Roman"/>
            </a:endParaRPr>
          </a:p>
        </p:txBody>
      </p:sp>
      <p:sp>
        <p:nvSpPr>
          <p:cNvPr id="124" name=""/>
          <p:cNvSpPr/>
          <p:nvPr/>
        </p:nvSpPr>
        <p:spPr>
          <a:xfrm>
            <a:off x="4693680" y="1444680"/>
            <a:ext cx="686520" cy="2466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50%</a:t>
            </a:r>
            <a:endParaRPr b="0" lang="en-US" sz="1000" strike="noStrike" u="none">
              <a:solidFill>
                <a:srgbClr val="000000"/>
              </a:solidFill>
              <a:effectLst/>
              <a:uFillTx/>
              <a:latin typeface="Times New Roman"/>
            </a:endParaRPr>
          </a:p>
        </p:txBody>
      </p:sp>
      <p:sp>
        <p:nvSpPr>
          <p:cNvPr id="125" name=""/>
          <p:cNvSpPr/>
          <p:nvPr/>
        </p:nvSpPr>
        <p:spPr>
          <a:xfrm>
            <a:off x="4960800" y="25020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a:off x="6274440" y="2995560"/>
            <a:ext cx="134460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ENW NEWCO</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127" name=""/>
          <p:cNvSpPr/>
          <p:nvPr/>
        </p:nvSpPr>
        <p:spPr>
          <a:xfrm>
            <a:off x="6547680" y="3909960"/>
            <a:ext cx="79488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SATCO</a:t>
            </a:r>
            <a:endParaRPr b="0" lang="en-US" sz="1400" strike="noStrike" u="none">
              <a:solidFill>
                <a:srgbClr val="000000"/>
              </a:solidFill>
              <a:effectLst/>
              <a:uFillTx/>
              <a:latin typeface="Times New Roman"/>
            </a:endParaRPr>
          </a:p>
        </p:txBody>
      </p:sp>
      <p:sp>
        <p:nvSpPr>
          <p:cNvPr id="128" name=""/>
          <p:cNvSpPr/>
          <p:nvPr/>
        </p:nvSpPr>
        <p:spPr>
          <a:xfrm>
            <a:off x="4960800" y="34416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4960800" y="453384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4960800" y="2679840"/>
            <a:ext cx="1981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6929280" y="267984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6942240" y="346716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4249800" y="3898800"/>
            <a:ext cx="1447560" cy="6098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4275000" y="4851360"/>
            <a:ext cx="1447920" cy="60948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flipH="1" flipV="1">
            <a:off x="2959200" y="4000320"/>
            <a:ext cx="1295280" cy="9903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2959200" y="4305240"/>
            <a:ext cx="1320840" cy="1054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rot="2283000">
            <a:off x="3237120" y="4343040"/>
            <a:ext cx="91440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CASH</a:t>
            </a:r>
            <a:endParaRPr b="0" lang="en-US" sz="900" strike="noStrike" u="none">
              <a:solidFill>
                <a:srgbClr val="000000"/>
              </a:solidFill>
              <a:effectLst/>
              <a:uFillTx/>
              <a:latin typeface="Times New Roman"/>
            </a:endParaRPr>
          </a:p>
        </p:txBody>
      </p:sp>
      <p:sp>
        <p:nvSpPr>
          <p:cNvPr id="138" name=""/>
          <p:cNvSpPr/>
          <p:nvPr/>
        </p:nvSpPr>
        <p:spPr>
          <a:xfrm rot="2245200">
            <a:off x="2818440" y="4635000"/>
            <a:ext cx="154944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DFPL  SHARES</a:t>
            </a:r>
            <a:endParaRPr b="0" lang="en-US" sz="900" strike="noStrike" u="none">
              <a:solidFill>
                <a:srgbClr val="000000"/>
              </a:solidFill>
              <a:effectLst/>
              <a:uFillTx/>
              <a:latin typeface="Times New Roman"/>
            </a:endParaRPr>
          </a:p>
        </p:txBody>
      </p:sp>
      <p:sp>
        <p:nvSpPr>
          <p:cNvPr id="139" name=""/>
          <p:cNvSpPr/>
          <p:nvPr/>
        </p:nvSpPr>
        <p:spPr>
          <a:xfrm>
            <a:off x="457200" y="228600"/>
            <a:ext cx="2286000" cy="94788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sng">
                <a:solidFill>
                  <a:srgbClr val="000000"/>
                </a:solidFill>
                <a:effectLst/>
                <a:uFillTx/>
                <a:latin typeface="Times New Roman"/>
              </a:rPr>
              <a:t>SCENARIO I</a:t>
            </a:r>
            <a:r>
              <a:rPr b="1" i="1" lang="en-US" sz="1400" strike="noStrike" u="none">
                <a:solidFill>
                  <a:srgbClr val="000000"/>
                </a:solidFill>
                <a:effectLst/>
                <a:uFillTx/>
                <a:latin typeface="Times New Roman"/>
              </a:rPr>
              <a:t> – ENRON PURCHASES DSL(CAN) AND DSL(US) AS PART OF ACQUISITION</a:t>
            </a:r>
            <a:endParaRPr b="0" lang="en-US" sz="1400" strike="noStrike" u="none">
              <a:solidFill>
                <a:srgbClr val="000000"/>
              </a:solidFill>
              <a:effectLst/>
              <a:uFillTx/>
              <a:latin typeface="Times New Roman"/>
            </a:endParaRPr>
          </a:p>
        </p:txBody>
      </p:sp>
      <p:sp>
        <p:nvSpPr>
          <p:cNvPr id="140" name=""/>
          <p:cNvSpPr/>
          <p:nvPr/>
        </p:nvSpPr>
        <p:spPr>
          <a:xfrm>
            <a:off x="152280" y="4876920"/>
            <a:ext cx="1067040" cy="533160"/>
          </a:xfrm>
          <a:prstGeom prst="flowChartProcess">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DSL(CAN)</a:t>
            </a:r>
            <a:endParaRPr b="0" lang="en-US" sz="1400" strike="noStrike" u="none">
              <a:solidFill>
                <a:srgbClr val="000000"/>
              </a:solidFill>
              <a:effectLst/>
              <a:uFillTx/>
              <a:latin typeface="Times New Roman"/>
            </a:endParaRPr>
          </a:p>
        </p:txBody>
      </p:sp>
      <p:sp>
        <p:nvSpPr>
          <p:cNvPr id="141" name=""/>
          <p:cNvSpPr/>
          <p:nvPr/>
        </p:nvSpPr>
        <p:spPr>
          <a:xfrm>
            <a:off x="152280" y="5943600"/>
            <a:ext cx="1143000" cy="533520"/>
          </a:xfrm>
          <a:prstGeom prst="flowChartProcess">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DSL(US)</a:t>
            </a:r>
            <a:endParaRPr b="0" lang="en-US" sz="1400" strike="noStrike" u="none">
              <a:solidFill>
                <a:srgbClr val="000000"/>
              </a:solidFill>
              <a:effectLst/>
              <a:uFillTx/>
              <a:latin typeface="Times New Roman"/>
            </a:endParaRPr>
          </a:p>
        </p:txBody>
      </p:sp>
      <p:sp>
        <p:nvSpPr>
          <p:cNvPr id="142" name=""/>
          <p:cNvSpPr/>
          <p:nvPr/>
        </p:nvSpPr>
        <p:spPr>
          <a:xfrm>
            <a:off x="685800" y="5410080"/>
            <a:ext cx="0" cy="5335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flipV="1">
            <a:off x="609480" y="4190760"/>
            <a:ext cx="0" cy="6858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609480" y="4191120"/>
            <a:ext cx="9144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a:off x="5943600" y="4419720"/>
            <a:ext cx="3048120" cy="199188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Times New Roman"/>
              </a:rPr>
              <a:t>Benefit Issues For DSL(US) Employees:</a:t>
            </a:r>
            <a:endParaRPr b="0" lang="en-US" sz="14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1.  Transfer ownership of the DNAC(US) plan to DSL(US) or successor entity and fund plan; or</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2.  Move employees to the Enron Newco(US) entity where SATCO employees go and a repeat steps a. – c. on Page 3 for SATCO employees. </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8934CEA-D7F6-496A-B9FE-2E0E3234DF4E}"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 name=""/>
          <p:cNvSpPr/>
          <p:nvPr/>
        </p:nvSpPr>
        <p:spPr>
          <a:xfrm>
            <a:off x="3733920" y="1549440"/>
            <a:ext cx="144756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3951360" y="2489040"/>
            <a:ext cx="144756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3951360" y="3543480"/>
            <a:ext cx="1447560" cy="533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3951360" y="4521240"/>
            <a:ext cx="144756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5094360" y="5816520"/>
            <a:ext cx="1371600" cy="609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2960640" y="5829480"/>
            <a:ext cx="1295280" cy="596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2097000" y="2565360"/>
            <a:ext cx="144792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2109960" y="3657600"/>
            <a:ext cx="144756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3586320" y="1320840"/>
            <a:ext cx="1624680" cy="978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DNAC</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55" name=""/>
          <p:cNvSpPr/>
          <p:nvPr/>
        </p:nvSpPr>
        <p:spPr>
          <a:xfrm>
            <a:off x="2065320" y="2525760"/>
            <a:ext cx="149832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DSL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(MARKETING)</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p:txBody>
      </p:sp>
      <p:sp>
        <p:nvSpPr>
          <p:cNvPr id="156" name=""/>
          <p:cNvSpPr/>
          <p:nvPr/>
        </p:nvSpPr>
        <p:spPr>
          <a:xfrm>
            <a:off x="2037960" y="3605040"/>
            <a:ext cx="154404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DSL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(MARKETING)</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157" name=""/>
          <p:cNvSpPr/>
          <p:nvPr/>
        </p:nvSpPr>
        <p:spPr>
          <a:xfrm>
            <a:off x="3857760" y="2462040"/>
            <a:ext cx="156168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DFPL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p:txBody>
      </p:sp>
      <p:sp>
        <p:nvSpPr>
          <p:cNvPr id="158" name=""/>
          <p:cNvSpPr/>
          <p:nvPr/>
        </p:nvSpPr>
        <p:spPr>
          <a:xfrm>
            <a:off x="3880080" y="3490920"/>
            <a:ext cx="153000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DI</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(QUEBEC MILL)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p:txBody>
      </p:sp>
      <p:sp>
        <p:nvSpPr>
          <p:cNvPr id="159" name=""/>
          <p:cNvSpPr/>
          <p:nvPr/>
        </p:nvSpPr>
        <p:spPr>
          <a:xfrm>
            <a:off x="3740040" y="4521240"/>
            <a:ext cx="170208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DNAC</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160" name=""/>
          <p:cNvSpPr/>
          <p:nvPr/>
        </p:nvSpPr>
        <p:spPr>
          <a:xfrm>
            <a:off x="4484520" y="209556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1" name=""/>
          <p:cNvSpPr/>
          <p:nvPr/>
        </p:nvSpPr>
        <p:spPr>
          <a:xfrm flipH="1">
            <a:off x="2808360" y="2235240"/>
            <a:ext cx="1676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2808360" y="224784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3" name=""/>
          <p:cNvSpPr/>
          <p:nvPr/>
        </p:nvSpPr>
        <p:spPr>
          <a:xfrm>
            <a:off x="2808360" y="311148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4" name=""/>
          <p:cNvSpPr/>
          <p:nvPr/>
        </p:nvSpPr>
        <p:spPr>
          <a:xfrm>
            <a:off x="4637160" y="300996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5" name=""/>
          <p:cNvSpPr/>
          <p:nvPr/>
        </p:nvSpPr>
        <p:spPr>
          <a:xfrm>
            <a:off x="4637160" y="406404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a:off x="4637160" y="505476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7" name=""/>
          <p:cNvSpPr/>
          <p:nvPr/>
        </p:nvSpPr>
        <p:spPr>
          <a:xfrm>
            <a:off x="3672000" y="5448240"/>
            <a:ext cx="19810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a:off x="3659040" y="544824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a:off x="5640480" y="544824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a:off x="2971440" y="5827680"/>
            <a:ext cx="121032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DACO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(PORT ANGELES</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MILL)   U.S.</a:t>
            </a:r>
            <a:endParaRPr b="0" lang="en-US" sz="1000" strike="noStrike" u="none">
              <a:solidFill>
                <a:srgbClr val="000000"/>
              </a:solidFill>
              <a:effectLst/>
              <a:uFillTx/>
              <a:latin typeface="Times New Roman"/>
            </a:endParaRPr>
          </a:p>
        </p:txBody>
      </p:sp>
      <p:sp>
        <p:nvSpPr>
          <p:cNvPr id="171" name=""/>
          <p:cNvSpPr/>
          <p:nvPr/>
        </p:nvSpPr>
        <p:spPr>
          <a:xfrm>
            <a:off x="5163840" y="5827680"/>
            <a:ext cx="124524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SATCO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(MAINE TIMBER)</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172" name=""/>
          <p:cNvSpPr/>
          <p:nvPr/>
        </p:nvSpPr>
        <p:spPr>
          <a:xfrm>
            <a:off x="3746520" y="774720"/>
            <a:ext cx="144792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3" name=""/>
          <p:cNvSpPr/>
          <p:nvPr/>
        </p:nvSpPr>
        <p:spPr>
          <a:xfrm>
            <a:off x="4470480" y="132084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4" name=""/>
          <p:cNvSpPr/>
          <p:nvPr/>
        </p:nvSpPr>
        <p:spPr>
          <a:xfrm>
            <a:off x="3491640" y="533520"/>
            <a:ext cx="1765440" cy="978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DAISHOWA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JAPAN</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75" name=""/>
          <p:cNvSpPr/>
          <p:nvPr/>
        </p:nvSpPr>
        <p:spPr>
          <a:xfrm flipV="1">
            <a:off x="6235560" y="1434600"/>
            <a:ext cx="0" cy="167652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flipH="1">
            <a:off x="4470480" y="1434960"/>
            <a:ext cx="1752480" cy="0"/>
          </a:xfrm>
          <a:prstGeom prst="line">
            <a:avLst/>
          </a:prstGeom>
          <a:ln w="9360">
            <a:solidFill>
              <a:srgbClr val="000000"/>
            </a:solidFill>
            <a:prstDash val="dash"/>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a:off x="4637160" y="4292640"/>
            <a:ext cx="15858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6235560" y="3073320"/>
            <a:ext cx="0" cy="121932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9" name=""/>
          <p:cNvSpPr/>
          <p:nvPr/>
        </p:nvSpPr>
        <p:spPr>
          <a:xfrm flipH="1">
            <a:off x="4470480" y="2235240"/>
            <a:ext cx="1752480" cy="0"/>
          </a:xfrm>
          <a:prstGeom prst="line">
            <a:avLst/>
          </a:prstGeom>
          <a:ln w="9360">
            <a:solidFill>
              <a:srgbClr val="000000"/>
            </a:solidFill>
            <a:prstDash val="dash"/>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a:off x="5067360" y="1257480"/>
            <a:ext cx="129528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ALT. 1</a:t>
            </a:r>
            <a:endParaRPr b="0" lang="en-US" sz="900" strike="noStrike" u="none">
              <a:solidFill>
                <a:srgbClr val="000000"/>
              </a:solidFill>
              <a:effectLst/>
              <a:uFillTx/>
              <a:latin typeface="Times New Roman"/>
            </a:endParaRPr>
          </a:p>
        </p:txBody>
      </p:sp>
      <p:sp>
        <p:nvSpPr>
          <p:cNvPr id="181" name=""/>
          <p:cNvSpPr/>
          <p:nvPr/>
        </p:nvSpPr>
        <p:spPr>
          <a:xfrm>
            <a:off x="5105520" y="2057400"/>
            <a:ext cx="129528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ALT. 2</a:t>
            </a:r>
            <a:endParaRPr b="0" lang="en-US" sz="900" strike="noStrike" u="none">
              <a:solidFill>
                <a:srgbClr val="000000"/>
              </a:solidFill>
              <a:effectLst/>
              <a:uFillTx/>
              <a:latin typeface="Times New Roman"/>
            </a:endParaRPr>
          </a:p>
        </p:txBody>
      </p:sp>
      <p:sp>
        <p:nvSpPr>
          <p:cNvPr id="182" name=""/>
          <p:cNvSpPr/>
          <p:nvPr/>
        </p:nvSpPr>
        <p:spPr>
          <a:xfrm>
            <a:off x="6477120" y="1828800"/>
            <a:ext cx="1904760" cy="192672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Times New Roman"/>
              </a:rPr>
              <a:t>Step 1</a:t>
            </a:r>
            <a:r>
              <a:rPr b="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Move DNAC(US) to DAISHOWA (Japan) or DNAC(CAN) by DI sale to either DAISHOWA (Japan) or DNAC(CA) of DNAC(US) shares.  No movement of DNAC(US) or SATCO employees.</a:t>
            </a:r>
            <a:endParaRPr b="0" lang="en-US" sz="1200" strike="noStrike" u="none">
              <a:solidFill>
                <a:srgbClr val="000000"/>
              </a:solidFill>
              <a:effectLst/>
              <a:uFillTx/>
              <a:latin typeface="Times New Roman"/>
            </a:endParaRPr>
          </a:p>
        </p:txBody>
      </p:sp>
      <p:sp>
        <p:nvSpPr>
          <p:cNvPr id="183" name=""/>
          <p:cNvSpPr/>
          <p:nvPr/>
        </p:nvSpPr>
        <p:spPr>
          <a:xfrm>
            <a:off x="457200" y="228600"/>
            <a:ext cx="2286000" cy="116136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sng">
                <a:solidFill>
                  <a:srgbClr val="000000"/>
                </a:solidFill>
                <a:effectLst/>
                <a:uFillTx/>
                <a:latin typeface="Times New Roman"/>
              </a:rPr>
              <a:t>SCENARIO II</a:t>
            </a:r>
            <a:r>
              <a:rPr b="1" i="1" lang="en-US" sz="1400" strike="noStrike" u="none">
                <a:solidFill>
                  <a:srgbClr val="000000"/>
                </a:solidFill>
                <a:effectLst/>
                <a:uFillTx/>
                <a:latin typeface="Times New Roman"/>
              </a:rPr>
              <a:t> – ENRON DOES NOT PURCHASE DSL(CAN) AND DSL(US) AS PART OF ACQUISITION</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4C0A2EC-276E-4AD4-AF47-10B97AD75812}"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 name=""/>
          <p:cNvSpPr/>
          <p:nvPr/>
        </p:nvSpPr>
        <p:spPr>
          <a:xfrm>
            <a:off x="2776680" y="3189240"/>
            <a:ext cx="144756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a:off x="3919680" y="4484520"/>
            <a:ext cx="1371600" cy="609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6" name=""/>
          <p:cNvSpPr/>
          <p:nvPr/>
        </p:nvSpPr>
        <p:spPr>
          <a:xfrm>
            <a:off x="1785960" y="4497480"/>
            <a:ext cx="1295280" cy="596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7" name=""/>
          <p:cNvSpPr/>
          <p:nvPr/>
        </p:nvSpPr>
        <p:spPr>
          <a:xfrm>
            <a:off x="4724280" y="457200"/>
            <a:ext cx="3048120" cy="15570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Times New Roman"/>
              </a:rPr>
              <a:t>Step 2</a:t>
            </a:r>
            <a:r>
              <a:rPr b="1"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Create Enron Newco(US).  Enron Newco(US) purchases shares of SATCO from DNAC(US). Movement of SATCO employees into Enron Newco (US).  Benefit issues outlined below. </a:t>
            </a:r>
            <a:endParaRPr b="0" lang="en-US" sz="1200" strike="noStrike" u="none">
              <a:solidFill>
                <a:srgbClr val="000000"/>
              </a:solidFill>
              <a:effectLst/>
              <a:uFillTx/>
              <a:latin typeface="Times New Roman"/>
            </a:endParaRPr>
          </a:p>
        </p:txBody>
      </p:sp>
      <p:sp>
        <p:nvSpPr>
          <p:cNvPr id="188" name=""/>
          <p:cNvSpPr/>
          <p:nvPr/>
        </p:nvSpPr>
        <p:spPr>
          <a:xfrm>
            <a:off x="2565360" y="3189240"/>
            <a:ext cx="170208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DNAC</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189" name=""/>
          <p:cNvSpPr/>
          <p:nvPr/>
        </p:nvSpPr>
        <p:spPr>
          <a:xfrm>
            <a:off x="3462480" y="372276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0" name=""/>
          <p:cNvSpPr/>
          <p:nvPr/>
        </p:nvSpPr>
        <p:spPr>
          <a:xfrm>
            <a:off x="2496960" y="4116240"/>
            <a:ext cx="1981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1" name=""/>
          <p:cNvSpPr/>
          <p:nvPr/>
        </p:nvSpPr>
        <p:spPr>
          <a:xfrm>
            <a:off x="2484360" y="411624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4465800" y="411624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3" name=""/>
          <p:cNvSpPr/>
          <p:nvPr/>
        </p:nvSpPr>
        <p:spPr>
          <a:xfrm>
            <a:off x="1796760" y="4495680"/>
            <a:ext cx="121032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DACO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(PORT ANGELES</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MILL)   U.S.</a:t>
            </a:r>
            <a:endParaRPr b="0" lang="en-US" sz="1000" strike="noStrike" u="none">
              <a:solidFill>
                <a:srgbClr val="000000"/>
              </a:solidFill>
              <a:effectLst/>
              <a:uFillTx/>
              <a:latin typeface="Times New Roman"/>
            </a:endParaRPr>
          </a:p>
        </p:txBody>
      </p:sp>
      <p:sp>
        <p:nvSpPr>
          <p:cNvPr id="194" name=""/>
          <p:cNvSpPr/>
          <p:nvPr/>
        </p:nvSpPr>
        <p:spPr>
          <a:xfrm>
            <a:off x="3988800" y="4495680"/>
            <a:ext cx="124524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SATCO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(MAINE TIMBER)</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195" name=""/>
          <p:cNvSpPr/>
          <p:nvPr/>
        </p:nvSpPr>
        <p:spPr>
          <a:xfrm>
            <a:off x="6066000" y="3187800"/>
            <a:ext cx="1447560" cy="533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6" name=""/>
          <p:cNvSpPr/>
          <p:nvPr/>
        </p:nvSpPr>
        <p:spPr>
          <a:xfrm>
            <a:off x="5913360" y="3174840"/>
            <a:ext cx="170208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ENW NEWCO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197" name=""/>
          <p:cNvSpPr/>
          <p:nvPr/>
        </p:nvSpPr>
        <p:spPr>
          <a:xfrm>
            <a:off x="4241880" y="3263760"/>
            <a:ext cx="1828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8" name=""/>
          <p:cNvSpPr/>
          <p:nvPr/>
        </p:nvSpPr>
        <p:spPr>
          <a:xfrm flipH="1">
            <a:off x="4241880" y="3645000"/>
            <a:ext cx="1828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9" name=""/>
          <p:cNvSpPr/>
          <p:nvPr/>
        </p:nvSpPr>
        <p:spPr>
          <a:xfrm>
            <a:off x="4317840" y="3073320"/>
            <a:ext cx="1600200" cy="215640"/>
          </a:xfrm>
          <a:prstGeom prst="rect">
            <a:avLst/>
          </a:prstGeom>
          <a:noFill/>
          <a:ln w="0">
            <a:noFill/>
          </a:ln>
        </p:spPr>
        <p:style>
          <a:lnRef idx="0"/>
          <a:fillRef idx="0"/>
          <a:effectRef idx="0"/>
          <a:fontRef idx="minor"/>
        </p:style>
        <p:txBody>
          <a:bodyPr lIns="90000" rIns="90000" tIns="46800" bIns="46800" anchor="t">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SATCO SHARES</a:t>
            </a:r>
            <a:endParaRPr b="0" lang="en-US" sz="800" strike="noStrike" u="none">
              <a:solidFill>
                <a:srgbClr val="000000"/>
              </a:solidFill>
              <a:effectLst/>
              <a:uFillTx/>
              <a:latin typeface="Times New Roman"/>
            </a:endParaRPr>
          </a:p>
        </p:txBody>
      </p:sp>
      <p:sp>
        <p:nvSpPr>
          <p:cNvPr id="200" name=""/>
          <p:cNvSpPr/>
          <p:nvPr/>
        </p:nvSpPr>
        <p:spPr>
          <a:xfrm>
            <a:off x="4292640" y="3467160"/>
            <a:ext cx="1600200" cy="215640"/>
          </a:xfrm>
          <a:prstGeom prst="rect">
            <a:avLst/>
          </a:prstGeom>
          <a:noFill/>
          <a:ln w="0">
            <a:noFill/>
          </a:ln>
        </p:spPr>
        <p:style>
          <a:lnRef idx="0"/>
          <a:fillRef idx="0"/>
          <a:effectRef idx="0"/>
          <a:fontRef idx="minor"/>
        </p:style>
        <p:txBody>
          <a:bodyPr lIns="90000" rIns="90000" tIns="46800" bIns="46800" anchor="t">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CASH</a:t>
            </a:r>
            <a:endParaRPr b="0" lang="en-US" sz="800" strike="noStrike" u="none">
              <a:solidFill>
                <a:srgbClr val="000000"/>
              </a:solidFill>
              <a:effectLst/>
              <a:uFillTx/>
              <a:latin typeface="Times New Roman"/>
            </a:endParaRPr>
          </a:p>
        </p:txBody>
      </p:sp>
      <p:sp>
        <p:nvSpPr>
          <p:cNvPr id="201" name=""/>
          <p:cNvSpPr/>
          <p:nvPr/>
        </p:nvSpPr>
        <p:spPr>
          <a:xfrm>
            <a:off x="2624040" y="2044800"/>
            <a:ext cx="1676520" cy="609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2" name=""/>
          <p:cNvSpPr/>
          <p:nvPr/>
        </p:nvSpPr>
        <p:spPr>
          <a:xfrm flipV="1">
            <a:off x="3475080" y="265428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3" name=""/>
          <p:cNvSpPr/>
          <p:nvPr/>
        </p:nvSpPr>
        <p:spPr>
          <a:xfrm>
            <a:off x="2612520" y="2019240"/>
            <a:ext cx="1734840" cy="67356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DAISHOWA </a:t>
            </a:r>
            <a:r>
              <a:rPr b="1" lang="en-US" sz="1000" strike="noStrike" u="none">
                <a:solidFill>
                  <a:srgbClr val="000000"/>
                </a:solidFill>
                <a:effectLst/>
                <a:uFillTx/>
                <a:latin typeface="Times New Roman"/>
              </a:rPr>
              <a:t>(JAPAN)</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OR</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DNAC</a:t>
            </a: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p:txBody>
      </p:sp>
      <p:sp>
        <p:nvSpPr>
          <p:cNvPr id="204" name=""/>
          <p:cNvSpPr/>
          <p:nvPr/>
        </p:nvSpPr>
        <p:spPr>
          <a:xfrm>
            <a:off x="6248520" y="4267080"/>
            <a:ext cx="2286000" cy="233496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Times New Roman"/>
              </a:rPr>
              <a:t>Benefit Issues For SATCO:</a:t>
            </a:r>
            <a:endParaRPr b="0" lang="en-US" sz="14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  Extend DNAC(US) plans for 60 days while Enron Newco(US) plans are put in place.</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b. Put new plans into place for SATCO employees.</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 Transfer assets from DNAC(US) plan into Enron Newco(US).</a:t>
            </a:r>
            <a:endParaRPr b="0" lang="en-US" sz="1200" strike="noStrike" u="none">
              <a:solidFill>
                <a:srgbClr val="000000"/>
              </a:solidFill>
              <a:effectLst/>
              <a:uFillTx/>
              <a:latin typeface="Times New Roman"/>
            </a:endParaRPr>
          </a:p>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05" name=""/>
          <p:cNvSpPr/>
          <p:nvPr/>
        </p:nvSpPr>
        <p:spPr>
          <a:xfrm>
            <a:off x="457200" y="228600"/>
            <a:ext cx="2286000" cy="116136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sng">
                <a:solidFill>
                  <a:srgbClr val="000000"/>
                </a:solidFill>
                <a:effectLst/>
                <a:uFillTx/>
                <a:latin typeface="Times New Roman"/>
              </a:rPr>
              <a:t>SCENARIO II</a:t>
            </a:r>
            <a:r>
              <a:rPr b="1" i="1" lang="en-US" sz="1400" strike="noStrike" u="none">
                <a:solidFill>
                  <a:srgbClr val="000000"/>
                </a:solidFill>
                <a:effectLst/>
                <a:uFillTx/>
                <a:latin typeface="Times New Roman"/>
              </a:rPr>
              <a:t> – ENRON DOES NOT PURCHASE DSL(CAN) AND DSL(US) AS PART OF ACQUISITION</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3EE76C0-A7B3-4D51-8CA0-FF25FEF90DC3}"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6" name=""/>
          <p:cNvSpPr/>
          <p:nvPr/>
        </p:nvSpPr>
        <p:spPr>
          <a:xfrm>
            <a:off x="6172200" y="266760"/>
            <a:ext cx="2514600" cy="16790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Times New Roman"/>
              </a:rPr>
              <a:t>STEP 3</a:t>
            </a:r>
            <a:r>
              <a:rPr b="1"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DNAC (CAN) sells DFPL shares to Enron Newco(CAN) and DNAC(US) is not part of the purchase.  Benefit issues for DSL(US) employees are outlined below. </a:t>
            </a:r>
            <a:endParaRPr b="0" lang="en-US" sz="1200" strike="noStrike" u="none">
              <a:solidFill>
                <a:srgbClr val="000000"/>
              </a:solidFill>
              <a:effectLst/>
              <a:uFillTx/>
              <a:latin typeface="Times New Roman"/>
            </a:endParaRPr>
          </a:p>
        </p:txBody>
      </p:sp>
      <p:sp>
        <p:nvSpPr>
          <p:cNvPr id="207" name=""/>
          <p:cNvSpPr/>
          <p:nvPr/>
        </p:nvSpPr>
        <p:spPr>
          <a:xfrm>
            <a:off x="1511280" y="3925800"/>
            <a:ext cx="144792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8" name=""/>
          <p:cNvSpPr/>
          <p:nvPr/>
        </p:nvSpPr>
        <p:spPr>
          <a:xfrm>
            <a:off x="1546200" y="4865760"/>
            <a:ext cx="1447920" cy="533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9" name=""/>
          <p:cNvSpPr/>
          <p:nvPr/>
        </p:nvSpPr>
        <p:spPr>
          <a:xfrm>
            <a:off x="1546200" y="5919840"/>
            <a:ext cx="144792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0" name=""/>
          <p:cNvSpPr/>
          <p:nvPr/>
        </p:nvSpPr>
        <p:spPr>
          <a:xfrm>
            <a:off x="1364040" y="3697200"/>
            <a:ext cx="1624680" cy="978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DNAC</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211" name=""/>
          <p:cNvSpPr/>
          <p:nvPr/>
        </p:nvSpPr>
        <p:spPr>
          <a:xfrm>
            <a:off x="1452600" y="4838760"/>
            <a:ext cx="156168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DFPL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p:txBody>
      </p:sp>
      <p:sp>
        <p:nvSpPr>
          <p:cNvPr id="212" name=""/>
          <p:cNvSpPr/>
          <p:nvPr/>
        </p:nvSpPr>
        <p:spPr>
          <a:xfrm>
            <a:off x="1443240" y="5867280"/>
            <a:ext cx="1593360" cy="612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DI</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(QUEBEC MILL)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CAN</a:t>
            </a:r>
            <a:endParaRPr b="0" lang="en-US" sz="1000" strike="noStrike" u="none">
              <a:solidFill>
                <a:srgbClr val="000000"/>
              </a:solidFill>
              <a:effectLst/>
              <a:uFillTx/>
              <a:latin typeface="Times New Roman"/>
            </a:endParaRPr>
          </a:p>
        </p:txBody>
      </p:sp>
      <p:sp>
        <p:nvSpPr>
          <p:cNvPr id="213" name=""/>
          <p:cNvSpPr/>
          <p:nvPr/>
        </p:nvSpPr>
        <p:spPr>
          <a:xfrm>
            <a:off x="2244600" y="447192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4" name=""/>
          <p:cNvSpPr/>
          <p:nvPr/>
        </p:nvSpPr>
        <p:spPr>
          <a:xfrm>
            <a:off x="2232000" y="538632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5" name=""/>
          <p:cNvSpPr/>
          <p:nvPr/>
        </p:nvSpPr>
        <p:spPr>
          <a:xfrm>
            <a:off x="1523880" y="3151080"/>
            <a:ext cx="144792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6" name=""/>
          <p:cNvSpPr/>
          <p:nvPr/>
        </p:nvSpPr>
        <p:spPr>
          <a:xfrm>
            <a:off x="2247840" y="36972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7" name=""/>
          <p:cNvSpPr/>
          <p:nvPr/>
        </p:nvSpPr>
        <p:spPr>
          <a:xfrm>
            <a:off x="1269000" y="2909880"/>
            <a:ext cx="1765440" cy="978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DAISHOWA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JAPAN</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218" name=""/>
          <p:cNvSpPr/>
          <p:nvPr/>
        </p:nvSpPr>
        <p:spPr>
          <a:xfrm>
            <a:off x="4122720" y="1028880"/>
            <a:ext cx="1676520" cy="380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9" name=""/>
          <p:cNvSpPr/>
          <p:nvPr/>
        </p:nvSpPr>
        <p:spPr>
          <a:xfrm>
            <a:off x="4224240" y="1892160"/>
            <a:ext cx="1524240" cy="60984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0" name=""/>
          <p:cNvSpPr/>
          <p:nvPr/>
        </p:nvSpPr>
        <p:spPr>
          <a:xfrm>
            <a:off x="4389480" y="2971800"/>
            <a:ext cx="121932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1" name=""/>
          <p:cNvSpPr/>
          <p:nvPr/>
        </p:nvSpPr>
        <p:spPr>
          <a:xfrm>
            <a:off x="6345360" y="2997360"/>
            <a:ext cx="121896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a:off x="6332400" y="3860640"/>
            <a:ext cx="121932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3" name=""/>
          <p:cNvSpPr/>
          <p:nvPr/>
        </p:nvSpPr>
        <p:spPr>
          <a:xfrm>
            <a:off x="4249800" y="3911760"/>
            <a:ext cx="1447560" cy="609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4" name=""/>
          <p:cNvSpPr/>
          <p:nvPr/>
        </p:nvSpPr>
        <p:spPr>
          <a:xfrm>
            <a:off x="4275000" y="4851360"/>
            <a:ext cx="1447920" cy="609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5" name=""/>
          <p:cNvSpPr/>
          <p:nvPr/>
        </p:nvSpPr>
        <p:spPr>
          <a:xfrm>
            <a:off x="4684680" y="1090440"/>
            <a:ext cx="55728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ENA</a:t>
            </a:r>
            <a:endParaRPr b="0" lang="en-US" sz="1400" strike="noStrike" u="none">
              <a:solidFill>
                <a:srgbClr val="000000"/>
              </a:solidFill>
              <a:effectLst/>
              <a:uFillTx/>
              <a:latin typeface="Times New Roman"/>
            </a:endParaRPr>
          </a:p>
        </p:txBody>
      </p:sp>
      <p:sp>
        <p:nvSpPr>
          <p:cNvPr id="226" name=""/>
          <p:cNvSpPr/>
          <p:nvPr/>
        </p:nvSpPr>
        <p:spPr>
          <a:xfrm>
            <a:off x="4697280" y="2030400"/>
            <a:ext cx="606600" cy="5209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ENW</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L.P.</a:t>
            </a:r>
            <a:endParaRPr b="0" lang="en-US" sz="1400" strike="noStrike" u="none">
              <a:solidFill>
                <a:srgbClr val="000000"/>
              </a:solidFill>
              <a:effectLst/>
              <a:uFillTx/>
              <a:latin typeface="Times New Roman"/>
            </a:endParaRPr>
          </a:p>
        </p:txBody>
      </p:sp>
      <p:sp>
        <p:nvSpPr>
          <p:cNvPr id="227" name=""/>
          <p:cNvSpPr/>
          <p:nvPr/>
        </p:nvSpPr>
        <p:spPr>
          <a:xfrm>
            <a:off x="4669920" y="2957400"/>
            <a:ext cx="637560" cy="4600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BV-1</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DUTCH</a:t>
            </a:r>
            <a:endParaRPr b="0" lang="en-US" sz="1000" strike="noStrike" u="none">
              <a:solidFill>
                <a:srgbClr val="000000"/>
              </a:solidFill>
              <a:effectLst/>
              <a:uFillTx/>
              <a:latin typeface="Times New Roman"/>
            </a:endParaRPr>
          </a:p>
        </p:txBody>
      </p:sp>
      <p:sp>
        <p:nvSpPr>
          <p:cNvPr id="228" name=""/>
          <p:cNvSpPr/>
          <p:nvPr/>
        </p:nvSpPr>
        <p:spPr>
          <a:xfrm>
            <a:off x="4644360" y="3986280"/>
            <a:ext cx="637560" cy="4600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BV-2</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DUTCH</a:t>
            </a:r>
            <a:endParaRPr b="0" lang="en-US" sz="1000" strike="noStrike" u="none">
              <a:solidFill>
                <a:srgbClr val="000000"/>
              </a:solidFill>
              <a:effectLst/>
              <a:uFillTx/>
              <a:latin typeface="Times New Roman"/>
            </a:endParaRPr>
          </a:p>
        </p:txBody>
      </p:sp>
      <p:sp>
        <p:nvSpPr>
          <p:cNvPr id="229" name=""/>
          <p:cNvSpPr/>
          <p:nvPr/>
        </p:nvSpPr>
        <p:spPr>
          <a:xfrm>
            <a:off x="4577760" y="4951440"/>
            <a:ext cx="874080" cy="4600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NEWCO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CAN</a:t>
            </a:r>
            <a:endParaRPr b="0" lang="en-US" sz="1000" strike="noStrike" u="none">
              <a:solidFill>
                <a:srgbClr val="000000"/>
              </a:solidFill>
              <a:effectLst/>
              <a:uFillTx/>
              <a:latin typeface="Times New Roman"/>
            </a:endParaRPr>
          </a:p>
        </p:txBody>
      </p:sp>
      <p:sp>
        <p:nvSpPr>
          <p:cNvPr id="230" name=""/>
          <p:cNvSpPr/>
          <p:nvPr/>
        </p:nvSpPr>
        <p:spPr>
          <a:xfrm>
            <a:off x="4986360" y="142236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1" name=""/>
          <p:cNvSpPr/>
          <p:nvPr/>
        </p:nvSpPr>
        <p:spPr>
          <a:xfrm flipH="1" flipV="1">
            <a:off x="3589200" y="1688760"/>
            <a:ext cx="137160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2" name=""/>
          <p:cNvSpPr/>
          <p:nvPr/>
        </p:nvSpPr>
        <p:spPr>
          <a:xfrm>
            <a:off x="2655000" y="1319040"/>
            <a:ext cx="1040040" cy="459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3RD PARTY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INVESTOR</a:t>
            </a:r>
            <a:endParaRPr b="0" lang="en-US" sz="1200" strike="noStrike" u="none">
              <a:solidFill>
                <a:srgbClr val="000000"/>
              </a:solidFill>
              <a:effectLst/>
              <a:uFillTx/>
              <a:latin typeface="Times New Roman"/>
            </a:endParaRPr>
          </a:p>
        </p:txBody>
      </p:sp>
      <p:sp>
        <p:nvSpPr>
          <p:cNvPr id="233" name=""/>
          <p:cNvSpPr/>
          <p:nvPr/>
        </p:nvSpPr>
        <p:spPr>
          <a:xfrm>
            <a:off x="3981960" y="1596960"/>
            <a:ext cx="433800" cy="2466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50%</a:t>
            </a:r>
            <a:endParaRPr b="0" lang="en-US" sz="1000" strike="noStrike" u="none">
              <a:solidFill>
                <a:srgbClr val="000000"/>
              </a:solidFill>
              <a:effectLst/>
              <a:uFillTx/>
              <a:latin typeface="Times New Roman"/>
            </a:endParaRPr>
          </a:p>
        </p:txBody>
      </p:sp>
      <p:sp>
        <p:nvSpPr>
          <p:cNvPr id="234" name=""/>
          <p:cNvSpPr/>
          <p:nvPr/>
        </p:nvSpPr>
        <p:spPr>
          <a:xfrm>
            <a:off x="4693680" y="1444680"/>
            <a:ext cx="686520" cy="2466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50%</a:t>
            </a:r>
            <a:endParaRPr b="0" lang="en-US" sz="1000" strike="noStrike" u="none">
              <a:solidFill>
                <a:srgbClr val="000000"/>
              </a:solidFill>
              <a:effectLst/>
              <a:uFillTx/>
              <a:latin typeface="Times New Roman"/>
            </a:endParaRPr>
          </a:p>
        </p:txBody>
      </p:sp>
      <p:sp>
        <p:nvSpPr>
          <p:cNvPr id="235" name=""/>
          <p:cNvSpPr/>
          <p:nvPr/>
        </p:nvSpPr>
        <p:spPr>
          <a:xfrm>
            <a:off x="4960800" y="25020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6274440" y="2995560"/>
            <a:ext cx="134460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ENW NEWCO</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1" lang="en-US" sz="1000" strike="noStrike" u="none">
                <a:solidFill>
                  <a:srgbClr val="000000"/>
                </a:solidFill>
                <a:effectLst/>
                <a:uFillTx/>
                <a:latin typeface="Times New Roman"/>
              </a:rPr>
              <a:t>              U.S.</a:t>
            </a:r>
            <a:endParaRPr b="0" lang="en-US" sz="1000" strike="noStrike" u="none">
              <a:solidFill>
                <a:srgbClr val="000000"/>
              </a:solidFill>
              <a:effectLst/>
              <a:uFillTx/>
              <a:latin typeface="Times New Roman"/>
            </a:endParaRPr>
          </a:p>
        </p:txBody>
      </p:sp>
      <p:sp>
        <p:nvSpPr>
          <p:cNvPr id="237" name=""/>
          <p:cNvSpPr/>
          <p:nvPr/>
        </p:nvSpPr>
        <p:spPr>
          <a:xfrm>
            <a:off x="6547680" y="3909960"/>
            <a:ext cx="79488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SATCO</a:t>
            </a:r>
            <a:endParaRPr b="0" lang="en-US" sz="1400" strike="noStrike" u="none">
              <a:solidFill>
                <a:srgbClr val="000000"/>
              </a:solidFill>
              <a:effectLst/>
              <a:uFillTx/>
              <a:latin typeface="Times New Roman"/>
            </a:endParaRPr>
          </a:p>
        </p:txBody>
      </p:sp>
      <p:sp>
        <p:nvSpPr>
          <p:cNvPr id="238" name=""/>
          <p:cNvSpPr/>
          <p:nvPr/>
        </p:nvSpPr>
        <p:spPr>
          <a:xfrm>
            <a:off x="4960800" y="34416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9" name=""/>
          <p:cNvSpPr/>
          <p:nvPr/>
        </p:nvSpPr>
        <p:spPr>
          <a:xfrm>
            <a:off x="4960800" y="453384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0" name=""/>
          <p:cNvSpPr/>
          <p:nvPr/>
        </p:nvSpPr>
        <p:spPr>
          <a:xfrm>
            <a:off x="4960800" y="2679840"/>
            <a:ext cx="1981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1" name=""/>
          <p:cNvSpPr/>
          <p:nvPr/>
        </p:nvSpPr>
        <p:spPr>
          <a:xfrm>
            <a:off x="6929280" y="267984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2" name=""/>
          <p:cNvSpPr/>
          <p:nvPr/>
        </p:nvSpPr>
        <p:spPr>
          <a:xfrm>
            <a:off x="6942240" y="346716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a:off x="4249800" y="3898800"/>
            <a:ext cx="1447560" cy="6098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4" name=""/>
          <p:cNvSpPr/>
          <p:nvPr/>
        </p:nvSpPr>
        <p:spPr>
          <a:xfrm>
            <a:off x="4275000" y="4851360"/>
            <a:ext cx="1447920" cy="60948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5" name=""/>
          <p:cNvSpPr/>
          <p:nvPr/>
        </p:nvSpPr>
        <p:spPr>
          <a:xfrm flipH="1" flipV="1">
            <a:off x="2959200" y="4000320"/>
            <a:ext cx="1295280" cy="9903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6" name=""/>
          <p:cNvSpPr/>
          <p:nvPr/>
        </p:nvSpPr>
        <p:spPr>
          <a:xfrm>
            <a:off x="2959200" y="4305240"/>
            <a:ext cx="1320840" cy="1054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7" name=""/>
          <p:cNvSpPr/>
          <p:nvPr/>
        </p:nvSpPr>
        <p:spPr>
          <a:xfrm rot="2283000">
            <a:off x="3237120" y="4343040"/>
            <a:ext cx="91440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CASH</a:t>
            </a:r>
            <a:endParaRPr b="0" lang="en-US" sz="900" strike="noStrike" u="none">
              <a:solidFill>
                <a:srgbClr val="000000"/>
              </a:solidFill>
              <a:effectLst/>
              <a:uFillTx/>
              <a:latin typeface="Times New Roman"/>
            </a:endParaRPr>
          </a:p>
        </p:txBody>
      </p:sp>
      <p:sp>
        <p:nvSpPr>
          <p:cNvPr id="248" name=""/>
          <p:cNvSpPr/>
          <p:nvPr/>
        </p:nvSpPr>
        <p:spPr>
          <a:xfrm rot="2245200">
            <a:off x="2818440" y="4635000"/>
            <a:ext cx="154944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DFPL  SHARES</a:t>
            </a:r>
            <a:endParaRPr b="0" lang="en-US" sz="900" strike="noStrike" u="none">
              <a:solidFill>
                <a:srgbClr val="000000"/>
              </a:solidFill>
              <a:effectLst/>
              <a:uFillTx/>
              <a:latin typeface="Times New Roman"/>
            </a:endParaRPr>
          </a:p>
        </p:txBody>
      </p:sp>
      <p:sp>
        <p:nvSpPr>
          <p:cNvPr id="249" name=""/>
          <p:cNvSpPr/>
          <p:nvPr/>
        </p:nvSpPr>
        <p:spPr>
          <a:xfrm>
            <a:off x="457200" y="228600"/>
            <a:ext cx="2286000" cy="116136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sng">
                <a:solidFill>
                  <a:srgbClr val="000000"/>
                </a:solidFill>
                <a:effectLst/>
                <a:uFillTx/>
                <a:latin typeface="Times New Roman"/>
              </a:rPr>
              <a:t>SCENARIO II</a:t>
            </a:r>
            <a:r>
              <a:rPr b="1" i="1" lang="en-US" sz="1400" strike="noStrike" u="none">
                <a:solidFill>
                  <a:srgbClr val="000000"/>
                </a:solidFill>
                <a:effectLst/>
                <a:uFillTx/>
                <a:latin typeface="Times New Roman"/>
              </a:rPr>
              <a:t> – ENRON DOES NOT PURCHASE DSL(CAN) AND DSL(US) AS PART</a:t>
            </a:r>
            <a:r>
              <a:rPr b="1" lang="en-US" sz="1400" strike="noStrike" u="none">
                <a:solidFill>
                  <a:srgbClr val="000000"/>
                </a:solidFill>
                <a:effectLst/>
                <a:uFillTx/>
                <a:latin typeface="Times New Roman"/>
              </a:rPr>
              <a:t> OF ACQUISITION</a:t>
            </a:r>
            <a:endParaRPr b="0" lang="en-US" sz="1400" strike="noStrike" u="none">
              <a:solidFill>
                <a:srgbClr val="000000"/>
              </a:solidFill>
              <a:effectLst/>
              <a:uFillTx/>
              <a:latin typeface="Times New Roman"/>
            </a:endParaRPr>
          </a:p>
        </p:txBody>
      </p:sp>
      <p:sp>
        <p:nvSpPr>
          <p:cNvPr id="250" name=""/>
          <p:cNvSpPr/>
          <p:nvPr/>
        </p:nvSpPr>
        <p:spPr>
          <a:xfrm>
            <a:off x="5943600" y="4648320"/>
            <a:ext cx="3048120" cy="13478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Times New Roman"/>
              </a:rPr>
              <a:t>Benefit Issues For DSL(US) Employees:</a:t>
            </a:r>
            <a:endParaRPr b="0" lang="en-US" sz="14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Move chosen DSL(US) employees to the Enron Newco(US) entity where SATCO employees go and a repeat steps a. – c. on Page 6 for SATCO employees. </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E4C53ED3-FD0A-4A6E-AC81-590D0381BF13}" type="slidenum">
              <a:t>7</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377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2000-11-28T13:33:30Z</dcterms:created>
  <dc:creator>pforsyt</dc:creator>
  <dc:description/>
  <dc:language>en-US</dc:language>
  <cp:lastModifiedBy>mgreenbe</cp:lastModifiedBy>
  <cp:lastPrinted>2000-11-29T14:13:30Z</cp:lastPrinted>
  <dcterms:modified xsi:type="dcterms:W3CDTF">2000-12-06T21:01:44Z</dcterms:modified>
  <cp:revision>12</cp:revision>
  <dc:subject/>
  <dc:title>No Slide Title</dc:title>
</cp:coreProperties>
</file>