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2.png" ContentType="image/png"/>
  <Override PartName="/ppt/media/image13.png" ContentType="image/png"/>
  <Override PartName="/ppt/media/image4.png" ContentType="image/png"/>
  <Override PartName="/ppt/media/image8.wmf" ContentType="image/x-wmf"/>
  <Override PartName="/ppt/media/image28.jpeg" ContentType="image/jpeg"/>
  <Override PartName="/ppt/media/image11.png" ContentType="image/png"/>
  <Override PartName="/ppt/media/image7.jpeg" ContentType="image/jpeg"/>
  <Override PartName="/ppt/media/image18.png" ContentType="image/png"/>
  <Override PartName="/ppt/media/image20.png" ContentType="image/png"/>
  <Override PartName="/ppt/media/image5.jpeg" ContentType="image/jpeg"/>
  <Override PartName="/ppt/media/image3.jpeg" ContentType="image/jpeg"/>
  <Override PartName="/ppt/media/image6.png" ContentType="image/png"/>
  <Override PartName="/ppt/media/image15.png" ContentType="image/png"/>
  <Override PartName="/ppt/media/image9.jpeg" ContentType="image/jpeg"/>
  <Override PartName="/ppt/media/image2.wmf" ContentType="image/x-wmf"/>
  <Override PartName="/ppt/media/image10.png" ContentType="image/png"/>
  <Override PartName="/ppt/media/image14.png" ContentType="image/png"/>
  <Override PartName="/ppt/media/image29.jpeg" ContentType="image/jpeg"/>
  <Override PartName="/ppt/media/image27.wmf" ContentType="image/x-wmf"/>
  <Override PartName="/ppt/media/image16.png" ContentType="image/png"/>
  <Override PartName="/ppt/media/image26.wmf" ContentType="image/x-wmf"/>
  <Override PartName="/ppt/media/image25.jpeg" ContentType="image/jpeg"/>
  <Override PartName="/ppt/media/image24.wmf" ContentType="image/x-wmf"/>
  <Override PartName="/ppt/media/image23.png" ContentType="image/png"/>
  <Override PartName="/ppt/media/image22.png" ContentType="image/png"/>
  <Override PartName="/ppt/media/image1.jpeg" ContentType="image/jpeg"/>
  <Override PartName="/ppt/media/image21.png" ContentType="image/png"/>
  <Override PartName="/ppt/media/image19.png" ContentType="image/png"/>
  <Override PartName="/ppt/media/image17.png" ContentType="image/png"/>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1.xlsx" ContentType="application/vnd.openxmlformats-officedocument.spreadsheetml.shee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p:notesSz cx="6858000" cy="91805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Verdana"/>
            </a:endParaRPr>
          </a:p>
        </p:txBody>
      </p:sp>
      <p:sp>
        <p:nvSpPr>
          <p:cNvPr id="11" name="PlaceHolder 2"/>
          <p:cNvSpPr>
            <a:spLocks noGrp="1"/>
          </p:cNvSpPr>
          <p:nvPr>
            <p:ph/>
          </p:nvPr>
        </p:nvSpPr>
        <p:spPr>
          <a:xfrm>
            <a:off x="685800" y="1981080"/>
            <a:ext cx="3792600" cy="4114800"/>
          </a:xfrm>
          <a:prstGeom prst="rect">
            <a:avLst/>
          </a:prstGeom>
          <a:noFill/>
          <a:ln w="0">
            <a:noFill/>
          </a:ln>
        </p:spPr>
        <p:txBody>
          <a:bodyPr lIns="92160" rIns="92160" tIns="46080" bIns="46080" anchor="t">
            <a:normAutofit/>
          </a:bodyPr>
          <a:p>
            <a:pPr indent="0">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Verdana"/>
            </a:endParaRPr>
          </a:p>
        </p:txBody>
      </p:sp>
      <p:sp>
        <p:nvSpPr>
          <p:cNvPr id="12" name="PlaceHolder 3"/>
          <p:cNvSpPr>
            <a:spLocks noGrp="1"/>
          </p:cNvSpPr>
          <p:nvPr>
            <p:ph/>
          </p:nvPr>
        </p:nvSpPr>
        <p:spPr>
          <a:xfrm>
            <a:off x="4668480" y="1981080"/>
            <a:ext cx="3792600" cy="4114800"/>
          </a:xfrm>
          <a:prstGeom prst="rect">
            <a:avLst/>
          </a:prstGeom>
          <a:noFill/>
          <a:ln w="0">
            <a:noFill/>
          </a:ln>
        </p:spPr>
        <p:txBody>
          <a:bodyPr lIns="92160" rIns="92160" tIns="46080" bIns="46080" anchor="t">
            <a:normAutofit/>
          </a:bodyPr>
          <a:p>
            <a:pPr indent="0">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Verdan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7534088-1DFF-457D-BEFF-B02751A8D5A5}"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7B75244-A93E-4A04-9991-FC0AB3FA9645}"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Verdan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4039005-35D4-4510-8E9B-5009267B83A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Verdana"/>
            </a:endParaRPr>
          </a:p>
        </p:txBody>
      </p:sp>
      <p:sp>
        <p:nvSpPr>
          <p:cNvPr id="15" name="PlaceHolder 2"/>
          <p:cNvSpPr>
            <a:spLocks noGrp="1"/>
          </p:cNvSpPr>
          <p:nvPr>
            <p:ph/>
          </p:nvPr>
        </p:nvSpPr>
        <p:spPr>
          <a:xfrm>
            <a:off x="685800" y="1981080"/>
            <a:ext cx="7772400" cy="4114800"/>
          </a:xfrm>
          <a:prstGeom prst="rect">
            <a:avLst/>
          </a:prstGeom>
          <a:noFill/>
          <a:ln w="0">
            <a:noFill/>
          </a:ln>
        </p:spPr>
        <p:txBody>
          <a:bodyPr lIns="92160" rIns="92160" tIns="46080" bIns="46080" anchor="t">
            <a:normAutofit/>
          </a:bodyPr>
          <a:p>
            <a:pPr indent="0">
              <a:spcBef>
                <a:spcPts val="7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Verdan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761B141-5FB0-4C2E-84F6-FB4A76B89B2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Verdana"/>
            </a:endParaRPr>
          </a:p>
        </p:txBody>
      </p:sp>
      <p:sp>
        <p:nvSpPr>
          <p:cNvPr id="17" name="PlaceHolder 2"/>
          <p:cNvSpPr>
            <a:spLocks noGrp="1"/>
          </p:cNvSpPr>
          <p:nvPr>
            <p:ph type="subTitle"/>
          </p:nvPr>
        </p:nvSpPr>
        <p:spPr>
          <a:xfrm>
            <a:off x="685800" y="1981080"/>
            <a:ext cx="7772400" cy="4114800"/>
          </a:xfrm>
          <a:prstGeom prst="rect">
            <a:avLst/>
          </a:prstGeom>
          <a:noFill/>
          <a:ln w="0">
            <a:noFill/>
          </a:ln>
        </p:spPr>
        <p:txBody>
          <a:bodyPr lIns="0" rIns="0" tIns="0" bIns="0" anchor="ctr">
            <a:spAutoFit/>
          </a:bodyPr>
          <a:p>
            <a:pPr indent="0" algn="ctr">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Verdan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0CED5EF-D28F-41BB-8865-AA684EE8BA64}" type="slidenum">
              <a:t>&lt;#&gt;</a:t>
            </a:fld>
          </a:p>
        </p:txBody>
      </p:sp>
      <p:sp>
        <p:nvSpPr>
          <p:cNvPr id="6" name="PlaceHolder 5"/>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9144000" cy="6858000"/>
          </a:xfrm>
          <a:prstGeom prst="rect">
            <a:avLst/>
          </a:prstGeom>
          <a:noFill/>
          <a:ln w="0">
            <a:noFill/>
          </a:ln>
        </p:spPr>
      </p:pic>
      <p:sp>
        <p:nvSpPr>
          <p:cNvPr id="1"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Click to edit the title text format</a:t>
            </a:r>
            <a:endParaRPr b="1" lang="en-US" sz="3000" strike="noStrike" u="none">
              <a:solidFill>
                <a:srgbClr val="000000"/>
              </a:solidFill>
              <a:effectLst/>
              <a:uFillTx/>
              <a:latin typeface="Verdana"/>
            </a:endParaRPr>
          </a:p>
        </p:txBody>
      </p:sp>
      <p:sp>
        <p:nvSpPr>
          <p:cNvPr id="2" name="PlaceHolder 2"/>
          <p:cNvSpPr>
            <a:spLocks noGrp="1"/>
          </p:cNvSpPr>
          <p:nvPr>
            <p:ph type="body"/>
          </p:nvPr>
        </p:nvSpPr>
        <p:spPr>
          <a:xfrm>
            <a:off x="685800" y="1981080"/>
            <a:ext cx="7772400" cy="4114800"/>
          </a:xfrm>
          <a:prstGeom prst="rect">
            <a:avLst/>
          </a:prstGeom>
          <a:noFill/>
          <a:ln w="0">
            <a:noFill/>
          </a:ln>
        </p:spPr>
        <p:txBody>
          <a:bodyPr lIns="92160" rIns="92160" tIns="46080" bIns="46080" anchor="t">
            <a:normAutofit/>
          </a:bodyPr>
          <a:p>
            <a:pPr marL="343080" indent="-343080">
              <a:spcBef>
                <a:spcPts val="7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Verdana"/>
              </a:rPr>
              <a:t>Click to edit the outline text format</a:t>
            </a:r>
            <a:endParaRPr b="0" lang="en-US" sz="3000" strike="noStrike" u="none">
              <a:solidFill>
                <a:srgbClr val="000000"/>
              </a:solidFill>
              <a:effectLst/>
              <a:uFillTx/>
              <a:latin typeface="Verdana"/>
            </a:endParaRPr>
          </a:p>
          <a:p>
            <a:pPr lvl="1" marL="743040" indent="-285840">
              <a:spcBef>
                <a:spcPts val="7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Verdana"/>
              </a:rPr>
              <a:t>Second Outline Level</a:t>
            </a:r>
            <a:endParaRPr b="0" lang="en-US" sz="3000" strike="noStrike" u="none">
              <a:solidFill>
                <a:srgbClr val="000000"/>
              </a:solidFill>
              <a:effectLst/>
              <a:uFillTx/>
              <a:latin typeface="Verdana"/>
            </a:endParaRPr>
          </a:p>
          <a:p>
            <a:pPr lvl="2" marL="1085760" indent="-228600">
              <a:spcBef>
                <a:spcPts val="7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Verdana"/>
              </a:rPr>
              <a:t>Third Outline Level</a:t>
            </a:r>
            <a:endParaRPr b="0" lang="en-US" sz="3000" strike="noStrike" u="none">
              <a:solidFill>
                <a:srgbClr val="000000"/>
              </a:solidFill>
              <a:effectLst/>
              <a:uFillTx/>
              <a:latin typeface="Verdana"/>
            </a:endParaRPr>
          </a:p>
          <a:p>
            <a:pPr lvl="3" marL="1428840" indent="-228600">
              <a:spcBef>
                <a:spcPts val="7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Verdana"/>
              </a:rPr>
              <a:t>Fourth Outline Level</a:t>
            </a:r>
            <a:endParaRPr b="0" lang="en-US" sz="3000" strike="noStrike" u="none">
              <a:solidFill>
                <a:srgbClr val="000000"/>
              </a:solidFill>
              <a:effectLst/>
              <a:uFillTx/>
              <a:latin typeface="Verdana"/>
            </a:endParaRPr>
          </a:p>
          <a:p>
            <a:pPr lvl="4" marL="1771560" indent="-228600">
              <a:spcBef>
                <a:spcPts val="7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Verdana"/>
              </a:rPr>
              <a:t>Fifth Outline Level</a:t>
            </a:r>
            <a:endParaRPr b="0" lang="en-US" sz="3000" strike="noStrike" u="none">
              <a:solidFill>
                <a:srgbClr val="000000"/>
              </a:solidFill>
              <a:effectLst/>
              <a:uFillTx/>
              <a:latin typeface="Verdana"/>
            </a:endParaRPr>
          </a:p>
          <a:p>
            <a:pPr lvl="5" marL="1771560" indent="-228600">
              <a:spcBef>
                <a:spcPts val="7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Verdana"/>
              </a:rPr>
              <a:t>Sixth Outline Level</a:t>
            </a:r>
            <a:endParaRPr b="0" lang="en-US" sz="3000" strike="noStrike" u="none">
              <a:solidFill>
                <a:srgbClr val="000000"/>
              </a:solidFill>
              <a:effectLst/>
              <a:uFillTx/>
              <a:latin typeface="Verdana"/>
            </a:endParaRPr>
          </a:p>
          <a:p>
            <a:pPr lvl="6" marL="1771560" indent="-228600">
              <a:spcBef>
                <a:spcPts val="75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Verdana"/>
              </a:rPr>
              <a:t>Seventh Outline Level</a:t>
            </a:r>
            <a:endParaRPr b="0" lang="en-US" sz="3000" strike="noStrike" u="none">
              <a:solidFill>
                <a:srgbClr val="000000"/>
              </a:solidFill>
              <a:effectLst/>
              <a:uFillTx/>
              <a:latin typeface="Verdana"/>
            </a:endParaRPr>
          </a:p>
        </p:txBody>
      </p:sp>
      <p:sp>
        <p:nvSpPr>
          <p:cNvPr id="3" name="PlaceHolder 3"/>
          <p:cNvSpPr>
            <a:spLocks noGrp="1"/>
          </p:cNvSpPr>
          <p:nvPr>
            <p:ph type="dt" idx="1"/>
          </p:nvPr>
        </p:nvSpPr>
        <p:spPr>
          <a:xfrm>
            <a:off x="685800" y="6248520"/>
            <a:ext cx="1905120" cy="457200"/>
          </a:xfrm>
          <a:prstGeom prst="rect">
            <a:avLst/>
          </a:prstGeom>
          <a:noFill/>
          <a:ln w="0">
            <a:noFill/>
          </a:ln>
        </p:spPr>
        <p:txBody>
          <a:bodyPr lIns="92160" rIns="92160" tIns="46080" bIns="4608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4" name="PlaceHolder 4"/>
          <p:cNvSpPr>
            <a:spLocks noGrp="1"/>
          </p:cNvSpPr>
          <p:nvPr>
            <p:ph type="ftr" idx="2"/>
          </p:nvPr>
        </p:nvSpPr>
        <p:spPr>
          <a:xfrm>
            <a:off x="3124080" y="6248520"/>
            <a:ext cx="2895840" cy="457200"/>
          </a:xfrm>
          <a:prstGeom prst="rect">
            <a:avLst/>
          </a:prstGeom>
          <a:noFill/>
          <a:ln w="0">
            <a:noFill/>
          </a:ln>
        </p:spPr>
        <p:txBody>
          <a:bodyPr lIns="92160" rIns="92160" tIns="46080" bIns="4608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5" name="PlaceHolder 5"/>
          <p:cNvSpPr>
            <a:spLocks noGrp="1"/>
          </p:cNvSpPr>
          <p:nvPr>
            <p:ph type="sldNum" idx="3"/>
          </p:nvPr>
        </p:nvSpPr>
        <p:spPr>
          <a:xfrm>
            <a:off x="6553080" y="6248520"/>
            <a:ext cx="1905120" cy="457200"/>
          </a:xfrm>
          <a:prstGeom prst="rect">
            <a:avLst/>
          </a:prstGeom>
          <a:noFill/>
          <a:ln w="0">
            <a:noFill/>
          </a:ln>
        </p:spPr>
        <p:txBody>
          <a:bodyPr lIns="92160" rIns="92160" tIns="46080" bIns="4608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9F3150A-4645-4EF1-9EDE-C6D2C81EEBE5}"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6" name=""/>
          <p:cNvSpPr/>
          <p:nvPr/>
        </p:nvSpPr>
        <p:spPr>
          <a:xfrm>
            <a:off x="0" y="6172200"/>
            <a:ext cx="9144000" cy="68580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nvGrpSpPr>
          <p:cNvPr id="7" name=""/>
          <p:cNvGrpSpPr/>
          <p:nvPr/>
        </p:nvGrpSpPr>
        <p:grpSpPr>
          <a:xfrm>
            <a:off x="8364600" y="6130800"/>
            <a:ext cx="667800" cy="621000"/>
            <a:chOff x="8364600" y="6130800"/>
            <a:chExt cx="667800" cy="621000"/>
          </a:xfrm>
        </p:grpSpPr>
        <p:pic>
          <p:nvPicPr>
            <p:cNvPr id="8" name="" descr=""/>
            <p:cNvPicPr/>
            <p:nvPr/>
          </p:nvPicPr>
          <p:blipFill>
            <a:blip r:embed="rId3"/>
            <a:stretch/>
          </p:blipFill>
          <p:spPr>
            <a:xfrm>
              <a:off x="8364600" y="6130800"/>
              <a:ext cx="637200" cy="621000"/>
            </a:xfrm>
            <a:prstGeom prst="rect">
              <a:avLst/>
            </a:prstGeom>
            <a:noFill/>
            <a:ln w="0">
              <a:noFill/>
            </a:ln>
          </p:spPr>
        </p:pic>
        <p:sp>
          <p:nvSpPr>
            <p:cNvPr id="9" name=""/>
            <p:cNvSpPr/>
            <p:nvPr/>
          </p:nvSpPr>
          <p:spPr>
            <a:xfrm>
              <a:off x="8967240" y="6476400"/>
              <a:ext cx="65160" cy="106920"/>
            </a:xfrm>
            <a:prstGeom prst="rect">
              <a:avLst/>
            </a:prstGeom>
            <a:noFill/>
            <a:ln w="0">
              <a:noFill/>
            </a:ln>
          </p:spPr>
          <p:style>
            <a:lnRef idx="0"/>
            <a:fillRef idx="0"/>
            <a:effectRef idx="0"/>
            <a:fontRef idx="minor"/>
          </p:style>
          <p:txBody>
            <a:bodyPr lIns="0" rIns="0" tIns="0" bIns="0" anchor="t">
              <a:spAutoFit/>
            </a:bodyPr>
            <a:p>
              <a:pPr algn="ctr">
                <a:lnSpc>
                  <a:spcPct val="100000"/>
                </a:lnSpc>
                <a:spcBef>
                  <a:spcPts val="437"/>
                </a:spcBef>
                <a:tabLst>
                  <a:tab algn="l" pos="0"/>
                  <a:tab algn="l" pos="819000"/>
                  <a:tab algn="l" pos="1638360"/>
                  <a:tab algn="l" pos="2457360"/>
                  <a:tab algn="l" pos="3276720"/>
                  <a:tab algn="l" pos="4095720"/>
                  <a:tab algn="l" pos="4915080"/>
                  <a:tab algn="l" pos="5734080"/>
                  <a:tab algn="l" pos="6553080"/>
                  <a:tab algn="l" pos="7372440"/>
                  <a:tab algn="l" pos="8191440"/>
                  <a:tab algn="l" pos="9010800"/>
                  <a:tab algn="l" pos="9829800"/>
                  <a:tab algn="l" pos="10648800"/>
                </a:tabLst>
              </a:pPr>
              <a:r>
                <a:rPr b="0" lang="en-US" sz="700" strike="noStrike" u="none">
                  <a:solidFill>
                    <a:srgbClr val="0000ff"/>
                  </a:solidFill>
                  <a:effectLst/>
                  <a:uFillTx/>
                  <a:latin typeface="Arial"/>
                </a:rPr>
                <a:t>®</a:t>
              </a:r>
              <a:endParaRPr b="0" lang="en-US" sz="700" strike="noStrike" u="none">
                <a:solidFill>
                  <a:srgbClr val="000000"/>
                </a:solidFill>
                <a:effectLst/>
                <a:uFillTx/>
                <a:latin typeface="Times New Roman"/>
              </a:endParaRPr>
            </a:p>
          </p:txBody>
        </p:sp>
      </p:gr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0.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oleObject" Target="../embeddings/oleObject1.bin"/><Relationship Id="rId6" Type="http://schemas.openxmlformats.org/officeDocument/2006/relationships/image" Target="../media/image12.png"/><Relationship Id="rId7" Type="http://schemas.openxmlformats.org/officeDocument/2006/relationships/oleObject" Target="../embeddings/oleObject2.bin"/><Relationship Id="rId8" Type="http://schemas.openxmlformats.org/officeDocument/2006/relationships/image" Target="../media/image13.png"/><Relationship Id="rId9" Type="http://schemas.openxmlformats.org/officeDocument/2006/relationships/oleObject" Target="../embeddings/oleObject3.bin"/><Relationship Id="rId10" Type="http://schemas.openxmlformats.org/officeDocument/2006/relationships/image" Target="../media/image14.png"/><Relationship Id="rId11" Type="http://schemas.openxmlformats.org/officeDocument/2006/relationships/oleObject" Target="../embeddings/oleObject4.bin"/><Relationship Id="rId12" Type="http://schemas.openxmlformats.org/officeDocument/2006/relationships/image" Target="../media/image15.png"/><Relationship Id="rId13" Type="http://schemas.openxmlformats.org/officeDocument/2006/relationships/oleObject" Target="../embeddings/oleObject5.bin"/><Relationship Id="rId14" Type="http://schemas.openxmlformats.org/officeDocument/2006/relationships/image" Target="../media/image16.png"/><Relationship Id="rId15" Type="http://schemas.openxmlformats.org/officeDocument/2006/relationships/oleObject" Target="../embeddings/oleObject6.bin"/><Relationship Id="rId16" Type="http://schemas.openxmlformats.org/officeDocument/2006/relationships/image" Target="../media/image17.png"/><Relationship Id="rId17" Type="http://schemas.openxmlformats.org/officeDocument/2006/relationships/oleObject" Target="../embeddings/oleObject7.bin"/><Relationship Id="rId18" Type="http://schemas.openxmlformats.org/officeDocument/2006/relationships/image" Target="../media/image18.png"/><Relationship Id="rId19" Type="http://schemas.openxmlformats.org/officeDocument/2006/relationships/oleObject" Target="../embeddings/oleObject8.bin"/><Relationship Id="rId20" Type="http://schemas.openxmlformats.org/officeDocument/2006/relationships/image" Target="../media/image19.png"/><Relationship Id="rId21" Type="http://schemas.openxmlformats.org/officeDocument/2006/relationships/oleObject" Target="../embeddings/oleObject9.bin"/><Relationship Id="rId22" Type="http://schemas.openxmlformats.org/officeDocument/2006/relationships/image" Target="../media/image20.png"/><Relationship Id="rId23" Type="http://schemas.openxmlformats.org/officeDocument/2006/relationships/oleObject" Target="../embeddings/oleObject10.bin"/><Relationship Id="rId24" Type="http://schemas.openxmlformats.org/officeDocument/2006/relationships/image" Target="../media/image21.png"/><Relationship Id="rId25" Type="http://schemas.openxmlformats.org/officeDocument/2006/relationships/oleObject" Target="../embeddings/oleObject11.bin"/><Relationship Id="rId26" Type="http://schemas.openxmlformats.org/officeDocument/2006/relationships/image" Target="../media/image22.png"/><Relationship Id="rId27" Type="http://schemas.openxmlformats.org/officeDocument/2006/relationships/oleObject" Target="../embeddings/oleObject12.bin"/><Relationship Id="rId28" Type="http://schemas.openxmlformats.org/officeDocument/2006/relationships/image" Target="../media/image23.png"/><Relationship Id="rId29"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4.wmf"/><Relationship Id="rId3"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7.wmf"/><Relationship Id="rId3" Type="http://schemas.openxmlformats.org/officeDocument/2006/relationships/image" Target="../media/image28.jpeg"/><Relationship Id="rId4"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pic>
        <p:nvPicPr>
          <p:cNvPr id="18" name="" descr=""/>
          <p:cNvPicPr/>
          <p:nvPr/>
        </p:nvPicPr>
        <p:blipFill>
          <a:blip r:embed="rId1">
            <a:lum contrast="20000"/>
          </a:blip>
          <a:stretch/>
        </p:blipFill>
        <p:spPr>
          <a:xfrm>
            <a:off x="0" y="0"/>
            <a:ext cx="9144000" cy="6858000"/>
          </a:xfrm>
          <a:prstGeom prst="rect">
            <a:avLst/>
          </a:prstGeom>
          <a:noFill/>
          <a:ln w="0">
            <a:noFill/>
          </a:ln>
        </p:spPr>
      </p:pic>
      <p:sp>
        <p:nvSpPr>
          <p:cNvPr id="19" name=""/>
          <p:cNvSpPr/>
          <p:nvPr/>
        </p:nvSpPr>
        <p:spPr>
          <a:xfrm>
            <a:off x="0" y="1143000"/>
            <a:ext cx="9144000" cy="838080"/>
          </a:xfrm>
          <a:prstGeom prst="rect">
            <a:avLst/>
          </a:prstGeom>
          <a:solidFill>
            <a:srgbClr val="000099"/>
          </a:solidFill>
          <a:ln w="9360">
            <a:solidFill>
              <a:srgbClr val="000099"/>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0" name=""/>
          <p:cNvSpPr/>
          <p:nvPr/>
        </p:nvSpPr>
        <p:spPr>
          <a:xfrm>
            <a:off x="457200" y="533520"/>
            <a:ext cx="2209680" cy="2133360"/>
          </a:xfrm>
          <a:prstGeom prst="rect">
            <a:avLst/>
          </a:prstGeom>
          <a:solidFill>
            <a:srgbClr val="99ccff"/>
          </a:solidFill>
          <a:ln w="25560">
            <a:solidFill>
              <a:srgbClr val="0000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609480" y="685800"/>
            <a:ext cx="1905120" cy="1828800"/>
          </a:xfrm>
          <a:prstGeom prst="rect">
            <a:avLst/>
          </a:prstGeom>
          <a:solidFill>
            <a:srgbClr val="ffffff"/>
          </a:solidFill>
          <a:ln w="9360">
            <a:solidFill>
              <a:srgbClr val="0000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 name=""/>
          <p:cNvSpPr/>
          <p:nvPr/>
        </p:nvSpPr>
        <p:spPr>
          <a:xfrm>
            <a:off x="3276720" y="533520"/>
            <a:ext cx="2209680" cy="2133360"/>
          </a:xfrm>
          <a:prstGeom prst="rect">
            <a:avLst/>
          </a:prstGeom>
          <a:solidFill>
            <a:srgbClr val="99ccff"/>
          </a:solidFill>
          <a:ln w="25560">
            <a:solidFill>
              <a:srgbClr val="000099"/>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3" name="Trading%20Floor%20Square" descr=""/>
          <p:cNvPicPr/>
          <p:nvPr/>
        </p:nvPicPr>
        <p:blipFill>
          <a:blip r:embed="rId2"/>
          <a:stretch/>
        </p:blipFill>
        <p:spPr>
          <a:xfrm>
            <a:off x="3429000" y="685800"/>
            <a:ext cx="1905120" cy="1828800"/>
          </a:xfrm>
          <a:prstGeom prst="rect">
            <a:avLst/>
          </a:prstGeom>
          <a:noFill/>
          <a:ln w="9360">
            <a:solidFill>
              <a:srgbClr val="000099"/>
            </a:solidFill>
            <a:miter/>
          </a:ln>
        </p:spPr>
      </p:pic>
      <p:pic>
        <p:nvPicPr>
          <p:cNvPr id="24" name="" descr=""/>
          <p:cNvPicPr/>
          <p:nvPr/>
        </p:nvPicPr>
        <p:blipFill>
          <a:blip r:embed="rId3"/>
          <a:srcRect l="12341" t="12307" r="12301" b="11005"/>
          <a:stretch/>
        </p:blipFill>
        <p:spPr>
          <a:xfrm>
            <a:off x="6127920" y="533520"/>
            <a:ext cx="2133360" cy="2133360"/>
          </a:xfrm>
          <a:prstGeom prst="rect">
            <a:avLst/>
          </a:prstGeom>
          <a:solidFill>
            <a:srgbClr val="99ccff"/>
          </a:solidFill>
          <a:ln w="25560">
            <a:solidFill>
              <a:srgbClr val="000099"/>
            </a:solidFill>
            <a:miter/>
          </a:ln>
        </p:spPr>
      </p:pic>
      <p:pic>
        <p:nvPicPr>
          <p:cNvPr id="25" name="ENE_C_WHI" descr=""/>
          <p:cNvPicPr/>
          <p:nvPr/>
        </p:nvPicPr>
        <p:blipFill>
          <a:blip r:embed="rId4"/>
          <a:stretch/>
        </p:blipFill>
        <p:spPr>
          <a:xfrm>
            <a:off x="806400" y="838080"/>
            <a:ext cx="1544760" cy="1552680"/>
          </a:xfrm>
          <a:prstGeom prst="rect">
            <a:avLst/>
          </a:prstGeom>
          <a:noFill/>
          <a:ln w="0">
            <a:noFill/>
          </a:ln>
        </p:spPr>
      </p:pic>
      <p:sp>
        <p:nvSpPr>
          <p:cNvPr id="26" name=""/>
          <p:cNvSpPr/>
          <p:nvPr/>
        </p:nvSpPr>
        <p:spPr>
          <a:xfrm>
            <a:off x="2095560" y="1782720"/>
            <a:ext cx="26496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9bff"/>
                </a:solidFill>
                <a:effectLst/>
                <a:uFillTx/>
                <a:latin typeface="Arial"/>
              </a:rPr>
              <a:t>®</a:t>
            </a:r>
            <a:endParaRPr b="0" lang="en-US" sz="900" strike="noStrike" u="none">
              <a:solidFill>
                <a:srgbClr val="000000"/>
              </a:solidFill>
              <a:effectLst/>
              <a:uFillTx/>
              <a:latin typeface="Times New Roman"/>
            </a:endParaRPr>
          </a:p>
        </p:txBody>
      </p:sp>
      <p:sp>
        <p:nvSpPr>
          <p:cNvPr id="27" name="PlaceHolder 1"/>
          <p:cNvSpPr>
            <a:spLocks noGrp="1"/>
          </p:cNvSpPr>
          <p:nvPr>
            <p:ph type="title"/>
          </p:nvPr>
        </p:nvSpPr>
        <p:spPr>
          <a:xfrm>
            <a:off x="685800" y="3200040"/>
            <a:ext cx="7772400" cy="25146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Risk Management Marketing</a:t>
            </a:r>
            <a:br>
              <a:rPr sz="3000"/>
            </a:br>
            <a:br>
              <a:rPr sz="3000"/>
            </a:br>
            <a:r>
              <a:rPr b="1" lang="en-US" sz="3000" strike="noStrike" u="none">
                <a:solidFill>
                  <a:srgbClr val="000000"/>
                </a:solidFill>
                <a:effectLst/>
                <a:uFillTx/>
                <a:latin typeface="Verdana"/>
              </a:rPr>
              <a:t>Craig Breslau</a:t>
            </a:r>
            <a:br>
              <a:rPr sz="3000"/>
            </a:br>
            <a:r>
              <a:rPr b="1" lang="en-US" sz="2300" strike="noStrike" u="none">
                <a:solidFill>
                  <a:srgbClr val="000000"/>
                </a:solidFill>
                <a:effectLst/>
                <a:uFillTx/>
                <a:latin typeface="Verdana"/>
              </a:rPr>
              <a:t>Vice President</a:t>
            </a:r>
            <a:endParaRPr b="1" lang="en-US" sz="2300" strike="noStrike" u="none">
              <a:solidFill>
                <a:srgbClr val="000000"/>
              </a:solidFill>
              <a:effectLst/>
              <a:uFillTx/>
              <a:latin typeface="Verdana"/>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
          <p:cNvSpPr/>
          <p:nvPr/>
        </p:nvSpPr>
        <p:spPr>
          <a:xfrm>
            <a:off x="457200" y="1371600"/>
            <a:ext cx="8153280" cy="4876920"/>
          </a:xfrm>
          <a:prstGeom prst="roundRect">
            <a:avLst>
              <a:gd name="adj" fmla="val 16667"/>
            </a:avLst>
          </a:prstGeom>
          <a:solidFill>
            <a:srgbClr val="ffffff"/>
          </a:solidFill>
          <a:ln w="255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52"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Customers</a:t>
            </a:r>
            <a:endParaRPr b="1" lang="en-US" sz="3000" strike="noStrike" u="none">
              <a:solidFill>
                <a:srgbClr val="000000"/>
              </a:solidFill>
              <a:effectLst/>
              <a:uFillTx/>
              <a:latin typeface="Verdana"/>
            </a:endParaRPr>
          </a:p>
        </p:txBody>
      </p:sp>
      <p:pic>
        <p:nvPicPr>
          <p:cNvPr id="153" name="" descr=""/>
          <p:cNvPicPr/>
          <p:nvPr/>
        </p:nvPicPr>
        <p:blipFill>
          <a:blip r:embed="rId1"/>
          <a:stretch/>
        </p:blipFill>
        <p:spPr>
          <a:xfrm>
            <a:off x="4567320" y="3424320"/>
            <a:ext cx="9360" cy="9360"/>
          </a:xfrm>
          <a:prstGeom prst="rect">
            <a:avLst/>
          </a:prstGeom>
          <a:noFill/>
          <a:ln w="0">
            <a:noFill/>
          </a:ln>
        </p:spPr>
      </p:pic>
      <p:pic>
        <p:nvPicPr>
          <p:cNvPr id="154" name="" descr=""/>
          <p:cNvPicPr/>
          <p:nvPr/>
        </p:nvPicPr>
        <p:blipFill>
          <a:blip r:embed="rId2"/>
          <a:stretch/>
        </p:blipFill>
        <p:spPr>
          <a:xfrm>
            <a:off x="4567320" y="3424320"/>
            <a:ext cx="9360" cy="9360"/>
          </a:xfrm>
          <a:prstGeom prst="rect">
            <a:avLst/>
          </a:prstGeom>
          <a:noFill/>
          <a:ln w="0">
            <a:noFill/>
          </a:ln>
        </p:spPr>
      </p:pic>
      <p:pic>
        <p:nvPicPr>
          <p:cNvPr id="155" name="" descr=""/>
          <p:cNvPicPr/>
          <p:nvPr/>
        </p:nvPicPr>
        <p:blipFill>
          <a:blip r:embed="rId3"/>
          <a:stretch/>
        </p:blipFill>
        <p:spPr>
          <a:xfrm>
            <a:off x="4567320" y="3424320"/>
            <a:ext cx="9360" cy="9360"/>
          </a:xfrm>
          <a:prstGeom prst="rect">
            <a:avLst/>
          </a:prstGeom>
          <a:noFill/>
          <a:ln w="0">
            <a:noFill/>
          </a:ln>
        </p:spPr>
      </p:pic>
      <p:pic>
        <p:nvPicPr>
          <p:cNvPr id="156" name="Texaco%20Logo" descr=""/>
          <p:cNvPicPr/>
          <p:nvPr/>
        </p:nvPicPr>
        <p:blipFill>
          <a:blip r:embed="rId4"/>
          <a:stretch/>
        </p:blipFill>
        <p:spPr>
          <a:xfrm>
            <a:off x="2438280" y="1600200"/>
            <a:ext cx="943200" cy="776160"/>
          </a:xfrm>
          <a:prstGeom prst="rect">
            <a:avLst/>
          </a:prstGeom>
          <a:noFill/>
          <a:ln w="0">
            <a:noFill/>
          </a:ln>
        </p:spPr>
      </p:pic>
      <p:graphicFrame>
        <p:nvGraphicFramePr>
          <p:cNvPr id="157" name=""/>
          <p:cNvGraphicFramePr/>
          <p:nvPr/>
        </p:nvGraphicFramePr>
        <p:xfrm>
          <a:off x="4419720" y="4267080"/>
          <a:ext cx="1295280" cy="905040"/>
        </p:xfrm>
        <a:graphic>
          <a:graphicData uri="http://schemas.openxmlformats.org/presentationml/2006/ole">
            <p:oleObj r:id="rId5" spid="">
              <p:embed/>
              <p:pic>
                <p:nvPicPr>
                  <p:cNvPr id="158" name="" descr=""/>
                  <p:cNvPicPr/>
                  <p:nvPr/>
                </p:nvPicPr>
                <p:blipFill>
                  <a:blip r:embed="rId6"/>
                  <a:stretch/>
                </p:blipFill>
                <p:spPr>
                  <a:xfrm>
                    <a:off x="4419720" y="4267080"/>
                    <a:ext cx="1295280" cy="905040"/>
                  </a:xfrm>
                  <a:prstGeom prst="rect">
                    <a:avLst/>
                  </a:prstGeom>
                  <a:noFill/>
                  <a:ln w="0">
                    <a:noFill/>
                  </a:ln>
                </p:spPr>
              </p:pic>
            </p:oleObj>
          </a:graphicData>
        </a:graphic>
      </p:graphicFrame>
      <p:graphicFrame>
        <p:nvGraphicFramePr>
          <p:cNvPr id="159" name=""/>
          <p:cNvGraphicFramePr/>
          <p:nvPr/>
        </p:nvGraphicFramePr>
        <p:xfrm>
          <a:off x="2057400" y="2971800"/>
          <a:ext cx="4824360" cy="1023840"/>
        </p:xfrm>
        <a:graphic>
          <a:graphicData uri="http://schemas.openxmlformats.org/presentationml/2006/ole">
            <p:oleObj r:id="rId7" spid="">
              <p:embed/>
              <p:pic>
                <p:nvPicPr>
                  <p:cNvPr id="160" name="" descr=""/>
                  <p:cNvPicPr/>
                  <p:nvPr/>
                </p:nvPicPr>
                <p:blipFill>
                  <a:blip r:embed="rId8"/>
                  <a:stretch/>
                </p:blipFill>
                <p:spPr>
                  <a:xfrm>
                    <a:off x="2057400" y="2971800"/>
                    <a:ext cx="4824360" cy="1023840"/>
                  </a:xfrm>
                  <a:prstGeom prst="rect">
                    <a:avLst/>
                  </a:prstGeom>
                  <a:noFill/>
                  <a:ln w="0">
                    <a:noFill/>
                  </a:ln>
                </p:spPr>
              </p:pic>
            </p:oleObj>
          </a:graphicData>
        </a:graphic>
      </p:graphicFrame>
      <p:graphicFrame>
        <p:nvGraphicFramePr>
          <p:cNvPr id="161" name=""/>
          <p:cNvGraphicFramePr/>
          <p:nvPr/>
        </p:nvGraphicFramePr>
        <p:xfrm>
          <a:off x="3352680" y="2057400"/>
          <a:ext cx="2590920" cy="755640"/>
        </p:xfrm>
        <a:graphic>
          <a:graphicData uri="http://schemas.openxmlformats.org/presentationml/2006/ole">
            <p:oleObj r:id="rId9" spid="">
              <p:embed/>
              <p:pic>
                <p:nvPicPr>
                  <p:cNvPr id="162" name="" descr=""/>
                  <p:cNvPicPr/>
                  <p:nvPr/>
                </p:nvPicPr>
                <p:blipFill>
                  <a:blip r:embed="rId10"/>
                  <a:stretch/>
                </p:blipFill>
                <p:spPr>
                  <a:xfrm>
                    <a:off x="3352680" y="2057400"/>
                    <a:ext cx="2590920" cy="755640"/>
                  </a:xfrm>
                  <a:prstGeom prst="rect">
                    <a:avLst/>
                  </a:prstGeom>
                  <a:noFill/>
                  <a:ln w="0">
                    <a:noFill/>
                  </a:ln>
                </p:spPr>
              </p:pic>
            </p:oleObj>
          </a:graphicData>
        </a:graphic>
      </p:graphicFrame>
      <p:graphicFrame>
        <p:nvGraphicFramePr>
          <p:cNvPr id="163" name=""/>
          <p:cNvGraphicFramePr/>
          <p:nvPr/>
        </p:nvGraphicFramePr>
        <p:xfrm>
          <a:off x="2819520" y="4343400"/>
          <a:ext cx="1218960" cy="880920"/>
        </p:xfrm>
        <a:graphic>
          <a:graphicData uri="http://schemas.openxmlformats.org/presentationml/2006/ole">
            <p:oleObj r:id="rId11" spid="">
              <p:embed/>
              <p:pic>
                <p:nvPicPr>
                  <p:cNvPr id="164" name="" descr=""/>
                  <p:cNvPicPr/>
                  <p:nvPr/>
                </p:nvPicPr>
                <p:blipFill>
                  <a:blip r:embed="rId12"/>
                  <a:stretch/>
                </p:blipFill>
                <p:spPr>
                  <a:xfrm>
                    <a:off x="2819520" y="4343400"/>
                    <a:ext cx="1218960" cy="880920"/>
                  </a:xfrm>
                  <a:prstGeom prst="rect">
                    <a:avLst/>
                  </a:prstGeom>
                  <a:noFill/>
                  <a:ln w="0">
                    <a:noFill/>
                  </a:ln>
                </p:spPr>
              </p:pic>
            </p:oleObj>
          </a:graphicData>
        </a:graphic>
      </p:graphicFrame>
      <p:graphicFrame>
        <p:nvGraphicFramePr>
          <p:cNvPr id="165" name=""/>
          <p:cNvGraphicFramePr/>
          <p:nvPr/>
        </p:nvGraphicFramePr>
        <p:xfrm>
          <a:off x="1066680" y="5334120"/>
          <a:ext cx="2438640" cy="596880"/>
        </p:xfrm>
        <a:graphic>
          <a:graphicData uri="http://schemas.openxmlformats.org/presentationml/2006/ole">
            <p:oleObj r:id="rId13" spid="">
              <p:embed/>
              <p:pic>
                <p:nvPicPr>
                  <p:cNvPr id="166" name="" descr=""/>
                  <p:cNvPicPr/>
                  <p:nvPr/>
                </p:nvPicPr>
                <p:blipFill>
                  <a:blip r:embed="rId14"/>
                  <a:stretch/>
                </p:blipFill>
                <p:spPr>
                  <a:xfrm>
                    <a:off x="1066680" y="5334120"/>
                    <a:ext cx="2438640" cy="596880"/>
                  </a:xfrm>
                  <a:prstGeom prst="rect">
                    <a:avLst/>
                  </a:prstGeom>
                  <a:noFill/>
                  <a:ln w="0">
                    <a:noFill/>
                  </a:ln>
                </p:spPr>
              </p:pic>
            </p:oleObj>
          </a:graphicData>
        </a:graphic>
      </p:graphicFrame>
      <p:graphicFrame>
        <p:nvGraphicFramePr>
          <p:cNvPr id="167" name=""/>
          <p:cNvGraphicFramePr/>
          <p:nvPr/>
        </p:nvGraphicFramePr>
        <p:xfrm>
          <a:off x="685800" y="1752480"/>
          <a:ext cx="1676520" cy="692280"/>
        </p:xfrm>
        <a:graphic>
          <a:graphicData uri="http://schemas.openxmlformats.org/presentationml/2006/ole">
            <p:oleObj r:id="rId15" spid="">
              <p:embed/>
              <p:pic>
                <p:nvPicPr>
                  <p:cNvPr id="168" name="" descr=""/>
                  <p:cNvPicPr/>
                  <p:nvPr/>
                </p:nvPicPr>
                <p:blipFill>
                  <a:blip r:embed="rId16"/>
                  <a:stretch/>
                </p:blipFill>
                <p:spPr>
                  <a:xfrm>
                    <a:off x="685800" y="1752480"/>
                    <a:ext cx="1676520" cy="692280"/>
                  </a:xfrm>
                  <a:prstGeom prst="rect">
                    <a:avLst/>
                  </a:prstGeom>
                  <a:noFill/>
                  <a:ln w="0">
                    <a:noFill/>
                  </a:ln>
                </p:spPr>
              </p:pic>
            </p:oleObj>
          </a:graphicData>
        </a:graphic>
      </p:graphicFrame>
      <p:graphicFrame>
        <p:nvGraphicFramePr>
          <p:cNvPr id="169" name=""/>
          <p:cNvGraphicFramePr/>
          <p:nvPr/>
        </p:nvGraphicFramePr>
        <p:xfrm>
          <a:off x="4419720" y="5524560"/>
          <a:ext cx="2219040" cy="571320"/>
        </p:xfrm>
        <a:graphic>
          <a:graphicData uri="http://schemas.openxmlformats.org/presentationml/2006/ole">
            <p:oleObj r:id="rId17" spid="">
              <p:embed/>
              <p:pic>
                <p:nvPicPr>
                  <p:cNvPr id="170" name="" descr=""/>
                  <p:cNvPicPr/>
                  <p:nvPr/>
                </p:nvPicPr>
                <p:blipFill>
                  <a:blip r:embed="rId18"/>
                  <a:stretch/>
                </p:blipFill>
                <p:spPr>
                  <a:xfrm>
                    <a:off x="4419720" y="5524560"/>
                    <a:ext cx="2219040" cy="571320"/>
                  </a:xfrm>
                  <a:prstGeom prst="rect">
                    <a:avLst/>
                  </a:prstGeom>
                  <a:noFill/>
                  <a:ln w="0">
                    <a:noFill/>
                  </a:ln>
                </p:spPr>
              </p:pic>
            </p:oleObj>
          </a:graphicData>
        </a:graphic>
      </p:graphicFrame>
      <p:graphicFrame>
        <p:nvGraphicFramePr>
          <p:cNvPr id="171" name=""/>
          <p:cNvGraphicFramePr/>
          <p:nvPr/>
        </p:nvGraphicFramePr>
        <p:xfrm>
          <a:off x="533520" y="4191120"/>
          <a:ext cx="2209680" cy="811080"/>
        </p:xfrm>
        <a:graphic>
          <a:graphicData uri="http://schemas.openxmlformats.org/presentationml/2006/ole">
            <p:oleObj r:id="rId19" spid="">
              <p:embed/>
              <p:pic>
                <p:nvPicPr>
                  <p:cNvPr id="172" name="" descr=""/>
                  <p:cNvPicPr/>
                  <p:nvPr/>
                </p:nvPicPr>
                <p:blipFill>
                  <a:blip r:embed="rId20"/>
                  <a:stretch/>
                </p:blipFill>
                <p:spPr>
                  <a:xfrm>
                    <a:off x="533520" y="4191120"/>
                    <a:ext cx="2209680" cy="811080"/>
                  </a:xfrm>
                  <a:prstGeom prst="rect">
                    <a:avLst/>
                  </a:prstGeom>
                  <a:noFill/>
                  <a:ln w="0">
                    <a:noFill/>
                  </a:ln>
                </p:spPr>
              </p:pic>
            </p:oleObj>
          </a:graphicData>
        </a:graphic>
      </p:graphicFrame>
      <p:graphicFrame>
        <p:nvGraphicFramePr>
          <p:cNvPr id="173" name=""/>
          <p:cNvGraphicFramePr/>
          <p:nvPr/>
        </p:nvGraphicFramePr>
        <p:xfrm>
          <a:off x="6095880" y="1905120"/>
          <a:ext cx="2200320" cy="876240"/>
        </p:xfrm>
        <a:graphic>
          <a:graphicData uri="http://schemas.openxmlformats.org/presentationml/2006/ole">
            <p:oleObj r:id="rId21" spid="">
              <p:embed/>
              <p:pic>
                <p:nvPicPr>
                  <p:cNvPr id="174" name="" descr=""/>
                  <p:cNvPicPr/>
                  <p:nvPr/>
                </p:nvPicPr>
                <p:blipFill>
                  <a:blip r:embed="rId22"/>
                  <a:stretch/>
                </p:blipFill>
                <p:spPr>
                  <a:xfrm>
                    <a:off x="6095880" y="1905120"/>
                    <a:ext cx="2200320" cy="876240"/>
                  </a:xfrm>
                  <a:prstGeom prst="rect">
                    <a:avLst/>
                  </a:prstGeom>
                  <a:noFill/>
                  <a:ln w="0">
                    <a:noFill/>
                  </a:ln>
                </p:spPr>
              </p:pic>
            </p:oleObj>
          </a:graphicData>
        </a:graphic>
      </p:graphicFrame>
      <p:graphicFrame>
        <p:nvGraphicFramePr>
          <p:cNvPr id="175" name=""/>
          <p:cNvGraphicFramePr/>
          <p:nvPr/>
        </p:nvGraphicFramePr>
        <p:xfrm>
          <a:off x="5915160" y="1447920"/>
          <a:ext cx="1780920" cy="409320"/>
        </p:xfrm>
        <a:graphic>
          <a:graphicData uri="http://schemas.openxmlformats.org/presentationml/2006/ole">
            <p:oleObj r:id="rId23" spid="">
              <p:embed/>
              <p:pic>
                <p:nvPicPr>
                  <p:cNvPr id="176" name="" descr=""/>
                  <p:cNvPicPr/>
                  <p:nvPr/>
                </p:nvPicPr>
                <p:blipFill>
                  <a:blip r:embed="rId24"/>
                  <a:stretch/>
                </p:blipFill>
                <p:spPr>
                  <a:xfrm>
                    <a:off x="5915160" y="1447920"/>
                    <a:ext cx="1780920" cy="409320"/>
                  </a:xfrm>
                  <a:prstGeom prst="rect">
                    <a:avLst/>
                  </a:prstGeom>
                  <a:noFill/>
                  <a:ln w="0">
                    <a:noFill/>
                  </a:ln>
                </p:spPr>
              </p:pic>
            </p:oleObj>
          </a:graphicData>
        </a:graphic>
      </p:graphicFrame>
      <p:graphicFrame>
        <p:nvGraphicFramePr>
          <p:cNvPr id="177" name=""/>
          <p:cNvGraphicFramePr/>
          <p:nvPr/>
        </p:nvGraphicFramePr>
        <p:xfrm>
          <a:off x="685800" y="2814480"/>
          <a:ext cx="1238400" cy="1229040"/>
        </p:xfrm>
        <a:graphic>
          <a:graphicData uri="http://schemas.openxmlformats.org/presentationml/2006/ole">
            <p:oleObj r:id="rId25" spid="">
              <p:embed/>
              <p:pic>
                <p:nvPicPr>
                  <p:cNvPr id="178" name="" descr=""/>
                  <p:cNvPicPr/>
                  <p:nvPr/>
                </p:nvPicPr>
                <p:blipFill>
                  <a:blip r:embed="rId26"/>
                  <a:stretch/>
                </p:blipFill>
                <p:spPr>
                  <a:xfrm>
                    <a:off x="685800" y="2814480"/>
                    <a:ext cx="1238400" cy="1229040"/>
                  </a:xfrm>
                  <a:prstGeom prst="rect">
                    <a:avLst/>
                  </a:prstGeom>
                  <a:noFill/>
                  <a:ln w="0">
                    <a:noFill/>
                  </a:ln>
                </p:spPr>
              </p:pic>
            </p:oleObj>
          </a:graphicData>
        </a:graphic>
      </p:graphicFrame>
      <p:graphicFrame>
        <p:nvGraphicFramePr>
          <p:cNvPr id="179" name=""/>
          <p:cNvGraphicFramePr/>
          <p:nvPr/>
        </p:nvGraphicFramePr>
        <p:xfrm>
          <a:off x="5962680" y="4110120"/>
          <a:ext cx="2190600" cy="1299960"/>
        </p:xfrm>
        <a:graphic>
          <a:graphicData uri="http://schemas.openxmlformats.org/presentationml/2006/ole">
            <p:oleObj r:id="rId27" spid="">
              <p:embed/>
              <p:pic>
                <p:nvPicPr>
                  <p:cNvPr id="180" name="" descr=""/>
                  <p:cNvPicPr/>
                  <p:nvPr/>
                </p:nvPicPr>
                <p:blipFill>
                  <a:blip r:embed="rId28"/>
                  <a:stretch/>
                </p:blipFill>
                <p:spPr>
                  <a:xfrm>
                    <a:off x="5962680" y="4110120"/>
                    <a:ext cx="2190600" cy="12999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NYMEX Natural Gas</a:t>
            </a:r>
            <a:endParaRPr b="1" lang="en-US" sz="3000" strike="noStrike" u="none">
              <a:solidFill>
                <a:srgbClr val="000000"/>
              </a:solidFill>
              <a:effectLst/>
              <a:uFillTx/>
              <a:latin typeface="Verdana"/>
            </a:endParaRPr>
          </a:p>
        </p:txBody>
      </p:sp>
      <p:graphicFrame>
        <p:nvGraphicFramePr>
          <p:cNvPr id="182" name=""/>
          <p:cNvGraphicFramePr/>
          <p:nvPr/>
        </p:nvGraphicFramePr>
        <p:xfrm>
          <a:off x="0" y="917640"/>
          <a:ext cx="8678880" cy="5483160"/>
        </p:xfrm>
        <a:graphic>
          <a:graphicData uri="http://schemas.openxmlformats.org/presentationml/2006/ole">
            <p:oleObj progId="Excel.Sheet.12" r:id="rId1" spid="">
              <p:embed/>
              <p:pic>
                <p:nvPicPr>
                  <p:cNvPr id="183" name="" descr=""/>
                  <p:cNvPicPr/>
                  <p:nvPr/>
                </p:nvPicPr>
                <p:blipFill>
                  <a:blip r:embed="rId2"/>
                  <a:stretch/>
                </p:blipFill>
                <p:spPr>
                  <a:xfrm>
                    <a:off x="0" y="917640"/>
                    <a:ext cx="8678880" cy="5483160"/>
                  </a:xfrm>
                  <a:prstGeom prst="rect">
                    <a:avLst/>
                  </a:prstGeom>
                  <a:noFill/>
                  <a:ln w="0">
                    <a:noFill/>
                  </a:ln>
                </p:spPr>
              </p:pic>
            </p:oleObj>
          </a:graphicData>
        </a:graphic>
      </p:graphicFrame>
      <p:sp>
        <p:nvSpPr>
          <p:cNvPr id="184" name=""/>
          <p:cNvSpPr/>
          <p:nvPr/>
        </p:nvSpPr>
        <p:spPr>
          <a:xfrm flipV="1">
            <a:off x="8381880" y="1143000"/>
            <a:ext cx="304920" cy="380880"/>
          </a:xfrm>
          <a:prstGeom prst="line">
            <a:avLst/>
          </a:prstGeom>
          <a:ln w="63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5" name=""/>
          <p:cNvSpPr/>
          <p:nvPr/>
        </p:nvSpPr>
        <p:spPr>
          <a:xfrm>
            <a:off x="8458200" y="1676520"/>
            <a:ext cx="304920" cy="228600"/>
          </a:xfrm>
          <a:prstGeom prst="line">
            <a:avLst/>
          </a:prstGeom>
          <a:ln w="6336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6" name=""/>
          <p:cNvSpPr/>
          <p:nvPr/>
        </p:nvSpPr>
        <p:spPr>
          <a:xfrm>
            <a:off x="8569440" y="1263600"/>
            <a:ext cx="385560" cy="489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0000"/>
                </a:solidFill>
                <a:effectLst/>
                <a:uFillTx/>
                <a:latin typeface="Arial"/>
              </a:rPr>
              <a:t>?</a:t>
            </a:r>
            <a:endParaRPr b="0" lang="en-US" sz="2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7"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Hedging Minimizes the Unknown</a:t>
            </a:r>
            <a:endParaRPr b="1" lang="en-US" sz="3000" strike="noStrike" u="none">
              <a:solidFill>
                <a:srgbClr val="000000"/>
              </a:solidFill>
              <a:effectLst/>
              <a:uFillTx/>
              <a:latin typeface="Verdana"/>
            </a:endParaRPr>
          </a:p>
        </p:txBody>
      </p:sp>
      <p:sp>
        <p:nvSpPr>
          <p:cNvPr id="188" name=""/>
          <p:cNvSpPr/>
          <p:nvPr/>
        </p:nvSpPr>
        <p:spPr>
          <a:xfrm rot="10800000">
            <a:off x="3657600" y="2828520"/>
            <a:ext cx="1447920" cy="1523880"/>
          </a:xfrm>
          <a:prstGeom prst="triangle">
            <a:avLst>
              <a:gd name="adj" fmla="val 50000"/>
            </a:avLst>
          </a:prstGeom>
          <a:gradFill rotWithShape="0">
            <a:gsLst>
              <a:gs pos="0">
                <a:srgbClr val="ffffff"/>
              </a:gs>
              <a:gs pos="100000">
                <a:srgbClr val="0191ff"/>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9" name=""/>
          <p:cNvSpPr/>
          <p:nvPr/>
        </p:nvSpPr>
        <p:spPr>
          <a:xfrm>
            <a:off x="2971800" y="1932120"/>
            <a:ext cx="2874960" cy="1261800"/>
          </a:xfrm>
          <a:custGeom>
            <a:avLst/>
            <a:gdLst/>
            <a:ahLst/>
            <a:rect l="l" t="t" r="r" b="b"/>
            <a:pathLst>
              <a:path w="10867" h="3973">
                <a:moveTo>
                  <a:pt x="44" y="261"/>
                </a:moveTo>
                <a:lnTo>
                  <a:pt x="10823" y="0"/>
                </a:lnTo>
                <a:lnTo>
                  <a:pt x="10867" y="245"/>
                </a:lnTo>
                <a:lnTo>
                  <a:pt x="10847" y="1178"/>
                </a:lnTo>
                <a:lnTo>
                  <a:pt x="10859" y="1309"/>
                </a:lnTo>
                <a:lnTo>
                  <a:pt x="10859" y="1439"/>
                </a:lnTo>
                <a:lnTo>
                  <a:pt x="10845" y="1568"/>
                </a:lnTo>
                <a:lnTo>
                  <a:pt x="10818" y="1696"/>
                </a:lnTo>
                <a:lnTo>
                  <a:pt x="10780" y="1821"/>
                </a:lnTo>
                <a:lnTo>
                  <a:pt x="10728" y="1945"/>
                </a:lnTo>
                <a:lnTo>
                  <a:pt x="10665" y="2068"/>
                </a:lnTo>
                <a:lnTo>
                  <a:pt x="10591" y="2187"/>
                </a:lnTo>
                <a:lnTo>
                  <a:pt x="10504" y="2305"/>
                </a:lnTo>
                <a:lnTo>
                  <a:pt x="10407" y="2419"/>
                </a:lnTo>
                <a:lnTo>
                  <a:pt x="10299" y="2531"/>
                </a:lnTo>
                <a:lnTo>
                  <a:pt x="10180" y="2642"/>
                </a:lnTo>
                <a:lnTo>
                  <a:pt x="10051" y="2748"/>
                </a:lnTo>
                <a:lnTo>
                  <a:pt x="9912" y="2851"/>
                </a:lnTo>
                <a:lnTo>
                  <a:pt x="9763" y="2951"/>
                </a:lnTo>
                <a:lnTo>
                  <a:pt x="9603" y="3047"/>
                </a:lnTo>
                <a:lnTo>
                  <a:pt x="9436" y="3139"/>
                </a:lnTo>
                <a:lnTo>
                  <a:pt x="9258" y="3229"/>
                </a:lnTo>
                <a:lnTo>
                  <a:pt x="9073" y="3313"/>
                </a:lnTo>
                <a:lnTo>
                  <a:pt x="8877" y="3393"/>
                </a:lnTo>
                <a:lnTo>
                  <a:pt x="8675" y="3469"/>
                </a:lnTo>
                <a:lnTo>
                  <a:pt x="8464" y="3540"/>
                </a:lnTo>
                <a:lnTo>
                  <a:pt x="8245" y="3607"/>
                </a:lnTo>
                <a:lnTo>
                  <a:pt x="8019" y="3668"/>
                </a:lnTo>
                <a:lnTo>
                  <a:pt x="7785" y="3725"/>
                </a:lnTo>
                <a:lnTo>
                  <a:pt x="7545" y="3777"/>
                </a:lnTo>
                <a:lnTo>
                  <a:pt x="7298" y="3822"/>
                </a:lnTo>
                <a:lnTo>
                  <a:pt x="7045" y="3862"/>
                </a:lnTo>
                <a:lnTo>
                  <a:pt x="6784" y="3896"/>
                </a:lnTo>
                <a:lnTo>
                  <a:pt x="6520" y="3924"/>
                </a:lnTo>
                <a:lnTo>
                  <a:pt x="6247" y="3946"/>
                </a:lnTo>
                <a:lnTo>
                  <a:pt x="5971" y="3962"/>
                </a:lnTo>
                <a:lnTo>
                  <a:pt x="5692" y="3971"/>
                </a:lnTo>
                <a:lnTo>
                  <a:pt x="5417" y="3973"/>
                </a:lnTo>
                <a:lnTo>
                  <a:pt x="5142" y="3969"/>
                </a:lnTo>
                <a:lnTo>
                  <a:pt x="4872" y="3959"/>
                </a:lnTo>
                <a:lnTo>
                  <a:pt x="4604" y="3942"/>
                </a:lnTo>
                <a:lnTo>
                  <a:pt x="4341" y="3919"/>
                </a:lnTo>
                <a:lnTo>
                  <a:pt x="4081" y="3890"/>
                </a:lnTo>
                <a:lnTo>
                  <a:pt x="3825" y="3856"/>
                </a:lnTo>
                <a:lnTo>
                  <a:pt x="3575" y="3815"/>
                </a:lnTo>
                <a:lnTo>
                  <a:pt x="3330" y="3769"/>
                </a:lnTo>
                <a:lnTo>
                  <a:pt x="3090" y="3717"/>
                </a:lnTo>
                <a:lnTo>
                  <a:pt x="2856" y="3661"/>
                </a:lnTo>
                <a:lnTo>
                  <a:pt x="2628" y="3600"/>
                </a:lnTo>
                <a:lnTo>
                  <a:pt x="2407" y="3533"/>
                </a:lnTo>
                <a:lnTo>
                  <a:pt x="2194" y="3462"/>
                </a:lnTo>
                <a:lnTo>
                  <a:pt x="1987" y="3386"/>
                </a:lnTo>
                <a:lnTo>
                  <a:pt x="1789" y="3306"/>
                </a:lnTo>
                <a:lnTo>
                  <a:pt x="1598" y="3221"/>
                </a:lnTo>
                <a:lnTo>
                  <a:pt x="1416" y="3131"/>
                </a:lnTo>
                <a:lnTo>
                  <a:pt x="1243" y="3039"/>
                </a:lnTo>
                <a:lnTo>
                  <a:pt x="1079" y="2942"/>
                </a:lnTo>
                <a:lnTo>
                  <a:pt x="925" y="2841"/>
                </a:lnTo>
                <a:lnTo>
                  <a:pt x="781" y="2737"/>
                </a:lnTo>
                <a:lnTo>
                  <a:pt x="647" y="2629"/>
                </a:lnTo>
                <a:lnTo>
                  <a:pt x="525" y="2517"/>
                </a:lnTo>
                <a:lnTo>
                  <a:pt x="414" y="2403"/>
                </a:lnTo>
                <a:lnTo>
                  <a:pt x="313" y="2285"/>
                </a:lnTo>
                <a:lnTo>
                  <a:pt x="225" y="2165"/>
                </a:lnTo>
                <a:lnTo>
                  <a:pt x="150" y="2041"/>
                </a:lnTo>
                <a:lnTo>
                  <a:pt x="87" y="1916"/>
                </a:lnTo>
                <a:lnTo>
                  <a:pt x="37" y="1788"/>
                </a:lnTo>
                <a:lnTo>
                  <a:pt x="0" y="1657"/>
                </a:lnTo>
                <a:lnTo>
                  <a:pt x="44" y="261"/>
                </a:lnTo>
                <a:close/>
              </a:path>
            </a:pathLst>
          </a:custGeom>
          <a:solidFill>
            <a:srgbClr val="cc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 name=""/>
          <p:cNvSpPr/>
          <p:nvPr/>
        </p:nvSpPr>
        <p:spPr>
          <a:xfrm>
            <a:off x="2971800" y="1143000"/>
            <a:ext cx="2870280" cy="1622520"/>
          </a:xfrm>
          <a:custGeom>
            <a:avLst/>
            <a:gdLst/>
            <a:ahLst/>
            <a:rect l="l" t="t" r="r" b="b"/>
            <a:pathLst>
              <a:path w="10852" h="5111">
                <a:moveTo>
                  <a:pt x="6001" y="5100"/>
                </a:moveTo>
                <a:lnTo>
                  <a:pt x="6279" y="5084"/>
                </a:lnTo>
                <a:lnTo>
                  <a:pt x="6550" y="5062"/>
                </a:lnTo>
                <a:lnTo>
                  <a:pt x="6817" y="5034"/>
                </a:lnTo>
                <a:lnTo>
                  <a:pt x="7077" y="5000"/>
                </a:lnTo>
                <a:lnTo>
                  <a:pt x="7332" y="4960"/>
                </a:lnTo>
                <a:lnTo>
                  <a:pt x="7580" y="4915"/>
                </a:lnTo>
                <a:lnTo>
                  <a:pt x="7822" y="4863"/>
                </a:lnTo>
                <a:lnTo>
                  <a:pt x="8057" y="4806"/>
                </a:lnTo>
                <a:lnTo>
                  <a:pt x="8284" y="4745"/>
                </a:lnTo>
                <a:lnTo>
                  <a:pt x="8504" y="4678"/>
                </a:lnTo>
                <a:lnTo>
                  <a:pt x="8716" y="4607"/>
                </a:lnTo>
                <a:lnTo>
                  <a:pt x="8920" y="4531"/>
                </a:lnTo>
                <a:lnTo>
                  <a:pt x="9116" y="4451"/>
                </a:lnTo>
                <a:lnTo>
                  <a:pt x="9302" y="4367"/>
                </a:lnTo>
                <a:lnTo>
                  <a:pt x="9480" y="4277"/>
                </a:lnTo>
                <a:lnTo>
                  <a:pt x="9649" y="4185"/>
                </a:lnTo>
                <a:lnTo>
                  <a:pt x="9807" y="4089"/>
                </a:lnTo>
                <a:lnTo>
                  <a:pt x="9956" y="3989"/>
                </a:lnTo>
                <a:lnTo>
                  <a:pt x="10094" y="3886"/>
                </a:lnTo>
                <a:lnTo>
                  <a:pt x="10222" y="3780"/>
                </a:lnTo>
                <a:lnTo>
                  <a:pt x="10339" y="3669"/>
                </a:lnTo>
                <a:lnTo>
                  <a:pt x="10445" y="3557"/>
                </a:lnTo>
                <a:lnTo>
                  <a:pt x="10539" y="3443"/>
                </a:lnTo>
                <a:lnTo>
                  <a:pt x="10622" y="3325"/>
                </a:lnTo>
                <a:lnTo>
                  <a:pt x="10692" y="3206"/>
                </a:lnTo>
                <a:lnTo>
                  <a:pt x="10750" y="3083"/>
                </a:lnTo>
                <a:lnTo>
                  <a:pt x="10795" y="2959"/>
                </a:lnTo>
                <a:lnTo>
                  <a:pt x="10827" y="2834"/>
                </a:lnTo>
                <a:lnTo>
                  <a:pt x="10847" y="2706"/>
                </a:lnTo>
                <a:lnTo>
                  <a:pt x="10852" y="2577"/>
                </a:lnTo>
                <a:lnTo>
                  <a:pt x="10844" y="2447"/>
                </a:lnTo>
                <a:lnTo>
                  <a:pt x="10821" y="2316"/>
                </a:lnTo>
                <a:lnTo>
                  <a:pt x="10785" y="2185"/>
                </a:lnTo>
                <a:lnTo>
                  <a:pt x="10734" y="2057"/>
                </a:lnTo>
                <a:lnTo>
                  <a:pt x="10672" y="1931"/>
                </a:lnTo>
                <a:lnTo>
                  <a:pt x="10596" y="1808"/>
                </a:lnTo>
                <a:lnTo>
                  <a:pt x="10508" y="1688"/>
                </a:lnTo>
                <a:lnTo>
                  <a:pt x="10407" y="1570"/>
                </a:lnTo>
                <a:lnTo>
                  <a:pt x="10296" y="1456"/>
                </a:lnTo>
                <a:lnTo>
                  <a:pt x="10174" y="1344"/>
                </a:lnTo>
                <a:lnTo>
                  <a:pt x="10040" y="1236"/>
                </a:lnTo>
                <a:lnTo>
                  <a:pt x="9896" y="1132"/>
                </a:lnTo>
                <a:lnTo>
                  <a:pt x="9742" y="1031"/>
                </a:lnTo>
                <a:lnTo>
                  <a:pt x="9578" y="934"/>
                </a:lnTo>
                <a:lnTo>
                  <a:pt x="9405" y="841"/>
                </a:lnTo>
                <a:lnTo>
                  <a:pt x="9223" y="752"/>
                </a:lnTo>
                <a:lnTo>
                  <a:pt x="9032" y="667"/>
                </a:lnTo>
                <a:lnTo>
                  <a:pt x="8834" y="587"/>
                </a:lnTo>
                <a:lnTo>
                  <a:pt x="8627" y="511"/>
                </a:lnTo>
                <a:lnTo>
                  <a:pt x="8414" y="440"/>
                </a:lnTo>
                <a:lnTo>
                  <a:pt x="8193" y="373"/>
                </a:lnTo>
                <a:lnTo>
                  <a:pt x="7965" y="312"/>
                </a:lnTo>
                <a:lnTo>
                  <a:pt x="7731" y="255"/>
                </a:lnTo>
                <a:lnTo>
                  <a:pt x="7491" y="204"/>
                </a:lnTo>
                <a:lnTo>
                  <a:pt x="7246" y="158"/>
                </a:lnTo>
                <a:lnTo>
                  <a:pt x="6996" y="117"/>
                </a:lnTo>
                <a:lnTo>
                  <a:pt x="6740" y="83"/>
                </a:lnTo>
                <a:lnTo>
                  <a:pt x="6480" y="54"/>
                </a:lnTo>
                <a:lnTo>
                  <a:pt x="6217" y="31"/>
                </a:lnTo>
                <a:lnTo>
                  <a:pt x="5949" y="14"/>
                </a:lnTo>
                <a:lnTo>
                  <a:pt x="5679" y="4"/>
                </a:lnTo>
                <a:lnTo>
                  <a:pt x="5404" y="0"/>
                </a:lnTo>
                <a:lnTo>
                  <a:pt x="5129" y="2"/>
                </a:lnTo>
                <a:lnTo>
                  <a:pt x="4850" y="11"/>
                </a:lnTo>
                <a:lnTo>
                  <a:pt x="4573" y="27"/>
                </a:lnTo>
                <a:lnTo>
                  <a:pt x="4302" y="49"/>
                </a:lnTo>
                <a:lnTo>
                  <a:pt x="4035" y="77"/>
                </a:lnTo>
                <a:lnTo>
                  <a:pt x="3774" y="111"/>
                </a:lnTo>
                <a:lnTo>
                  <a:pt x="3520" y="151"/>
                </a:lnTo>
                <a:lnTo>
                  <a:pt x="3272" y="196"/>
                </a:lnTo>
                <a:lnTo>
                  <a:pt x="3030" y="247"/>
                </a:lnTo>
                <a:lnTo>
                  <a:pt x="2796" y="305"/>
                </a:lnTo>
                <a:lnTo>
                  <a:pt x="2567" y="366"/>
                </a:lnTo>
                <a:lnTo>
                  <a:pt x="2348" y="433"/>
                </a:lnTo>
                <a:lnTo>
                  <a:pt x="2136" y="504"/>
                </a:lnTo>
                <a:lnTo>
                  <a:pt x="1932" y="580"/>
                </a:lnTo>
                <a:lnTo>
                  <a:pt x="1737" y="660"/>
                </a:lnTo>
                <a:lnTo>
                  <a:pt x="1549" y="744"/>
                </a:lnTo>
                <a:lnTo>
                  <a:pt x="1372" y="833"/>
                </a:lnTo>
                <a:lnTo>
                  <a:pt x="1204" y="926"/>
                </a:lnTo>
                <a:lnTo>
                  <a:pt x="1045" y="1022"/>
                </a:lnTo>
                <a:lnTo>
                  <a:pt x="897" y="1122"/>
                </a:lnTo>
                <a:lnTo>
                  <a:pt x="758" y="1225"/>
                </a:lnTo>
                <a:lnTo>
                  <a:pt x="630" y="1331"/>
                </a:lnTo>
                <a:lnTo>
                  <a:pt x="513" y="1442"/>
                </a:lnTo>
                <a:lnTo>
                  <a:pt x="407" y="1554"/>
                </a:lnTo>
                <a:lnTo>
                  <a:pt x="313" y="1668"/>
                </a:lnTo>
                <a:lnTo>
                  <a:pt x="230" y="1786"/>
                </a:lnTo>
                <a:lnTo>
                  <a:pt x="160" y="1905"/>
                </a:lnTo>
                <a:lnTo>
                  <a:pt x="101" y="2028"/>
                </a:lnTo>
                <a:lnTo>
                  <a:pt x="56" y="2152"/>
                </a:lnTo>
                <a:lnTo>
                  <a:pt x="24" y="2277"/>
                </a:lnTo>
                <a:lnTo>
                  <a:pt x="5" y="2405"/>
                </a:lnTo>
                <a:lnTo>
                  <a:pt x="0" y="2533"/>
                </a:lnTo>
                <a:lnTo>
                  <a:pt x="8" y="2664"/>
                </a:lnTo>
                <a:lnTo>
                  <a:pt x="31" y="2795"/>
                </a:lnTo>
                <a:lnTo>
                  <a:pt x="67" y="2926"/>
                </a:lnTo>
                <a:lnTo>
                  <a:pt x="117" y="3054"/>
                </a:lnTo>
                <a:lnTo>
                  <a:pt x="181" y="3180"/>
                </a:lnTo>
                <a:lnTo>
                  <a:pt x="256" y="3303"/>
                </a:lnTo>
                <a:lnTo>
                  <a:pt x="345" y="3424"/>
                </a:lnTo>
                <a:lnTo>
                  <a:pt x="444" y="3541"/>
                </a:lnTo>
                <a:lnTo>
                  <a:pt x="556" y="3655"/>
                </a:lnTo>
                <a:lnTo>
                  <a:pt x="679" y="3767"/>
                </a:lnTo>
                <a:lnTo>
                  <a:pt x="812" y="3875"/>
                </a:lnTo>
                <a:lnTo>
                  <a:pt x="957" y="3979"/>
                </a:lnTo>
                <a:lnTo>
                  <a:pt x="1110" y="4080"/>
                </a:lnTo>
                <a:lnTo>
                  <a:pt x="1274" y="4177"/>
                </a:lnTo>
                <a:lnTo>
                  <a:pt x="1448" y="4269"/>
                </a:lnTo>
                <a:lnTo>
                  <a:pt x="1629" y="4359"/>
                </a:lnTo>
                <a:lnTo>
                  <a:pt x="1819" y="4444"/>
                </a:lnTo>
                <a:lnTo>
                  <a:pt x="2018" y="4524"/>
                </a:lnTo>
                <a:lnTo>
                  <a:pt x="2225" y="4600"/>
                </a:lnTo>
                <a:lnTo>
                  <a:pt x="2439" y="4671"/>
                </a:lnTo>
                <a:lnTo>
                  <a:pt x="2660" y="4738"/>
                </a:lnTo>
                <a:lnTo>
                  <a:pt x="2887" y="4799"/>
                </a:lnTo>
                <a:lnTo>
                  <a:pt x="3121" y="4855"/>
                </a:lnTo>
                <a:lnTo>
                  <a:pt x="3361" y="4907"/>
                </a:lnTo>
                <a:lnTo>
                  <a:pt x="3606" y="4953"/>
                </a:lnTo>
                <a:lnTo>
                  <a:pt x="3857" y="4994"/>
                </a:lnTo>
                <a:lnTo>
                  <a:pt x="4112" y="5028"/>
                </a:lnTo>
                <a:lnTo>
                  <a:pt x="4371" y="5057"/>
                </a:lnTo>
                <a:lnTo>
                  <a:pt x="4635" y="5080"/>
                </a:lnTo>
                <a:lnTo>
                  <a:pt x="4903" y="5097"/>
                </a:lnTo>
                <a:lnTo>
                  <a:pt x="5174" y="5107"/>
                </a:lnTo>
                <a:lnTo>
                  <a:pt x="5447" y="5111"/>
                </a:lnTo>
                <a:lnTo>
                  <a:pt x="5724" y="5109"/>
                </a:lnTo>
                <a:lnTo>
                  <a:pt x="6001" y="5100"/>
                </a:lnTo>
                <a:close/>
              </a:path>
            </a:pathLst>
          </a:custGeom>
          <a:solidFill>
            <a:srgbClr val="e8786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 name=""/>
          <p:cNvSpPr/>
          <p:nvPr/>
        </p:nvSpPr>
        <p:spPr>
          <a:xfrm>
            <a:off x="3048120" y="1523880"/>
            <a:ext cx="2590560" cy="1008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Verdana"/>
              </a:rPr>
              <a:t>Hedging:</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Verdana"/>
              </a:rPr>
              <a:t>Price Risk </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Verdana"/>
              </a:rPr>
              <a:t>Management</a:t>
            </a:r>
            <a:endParaRPr b="0" lang="en-US" sz="2000" strike="noStrike" u="none">
              <a:solidFill>
                <a:srgbClr val="000000"/>
              </a:solidFill>
              <a:effectLst/>
              <a:uFillTx/>
              <a:latin typeface="Times New Roman"/>
            </a:endParaRPr>
          </a:p>
        </p:txBody>
      </p:sp>
      <p:sp>
        <p:nvSpPr>
          <p:cNvPr id="192" name=""/>
          <p:cNvSpPr/>
          <p:nvPr/>
        </p:nvSpPr>
        <p:spPr>
          <a:xfrm>
            <a:off x="2819520" y="3819600"/>
            <a:ext cx="3200400" cy="685800"/>
          </a:xfrm>
          <a:prstGeom prst="roundRect">
            <a:avLst>
              <a:gd name="adj" fmla="val 16667"/>
            </a:avLst>
          </a:prstGeom>
          <a:gradFill rotWithShape="0">
            <a:gsLst>
              <a:gs pos="0">
                <a:srgbClr val="ffffff"/>
              </a:gs>
              <a:gs pos="100000">
                <a:srgbClr val="cc0000"/>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Verdana"/>
              </a:rPr>
              <a:t>Predictable Prices</a:t>
            </a:r>
            <a:endParaRPr b="0" lang="en-US" sz="2000" strike="noStrike" u="none">
              <a:solidFill>
                <a:srgbClr val="000000"/>
              </a:solidFill>
              <a:effectLst/>
              <a:uFillTx/>
              <a:latin typeface="Times New Roman"/>
            </a:endParaRPr>
          </a:p>
        </p:txBody>
      </p:sp>
      <p:sp>
        <p:nvSpPr>
          <p:cNvPr id="193" name=""/>
          <p:cNvSpPr/>
          <p:nvPr/>
        </p:nvSpPr>
        <p:spPr>
          <a:xfrm>
            <a:off x="685800" y="4572000"/>
            <a:ext cx="7772400" cy="1295280"/>
          </a:xfrm>
          <a:prstGeom prst="rect">
            <a:avLst/>
          </a:prstGeom>
          <a:noFill/>
          <a:ln w="0">
            <a:noFill/>
          </a:ln>
        </p:spPr>
        <p:style>
          <a:lnRef idx="0"/>
          <a:fillRef idx="0"/>
          <a:effectRef idx="0"/>
          <a:fontRef idx="minor"/>
        </p:style>
        <p:txBody>
          <a:bodyPr lIns="92160" rIns="92160" tIns="46080" bIns="46080" anchor="t">
            <a:normAutofit fontScale="85000" lnSpcReduction="9999"/>
          </a:bodyPr>
          <a:p>
            <a:pPr marL="343080" indent="-343080">
              <a:lnSpc>
                <a:spcPct val="100000"/>
              </a:lnSpc>
              <a:spcBef>
                <a:spcPts val="37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Verdana"/>
              </a:rPr>
              <a:t>Lock in Margins</a:t>
            </a:r>
            <a:endParaRPr b="0" lang="en-US" sz="1500" strike="noStrike" u="none">
              <a:solidFill>
                <a:srgbClr val="000000"/>
              </a:solidFill>
              <a:effectLst/>
              <a:uFillTx/>
              <a:latin typeface="Times New Roman"/>
            </a:endParaRPr>
          </a:p>
          <a:p>
            <a:pPr marL="343080" indent="-343080">
              <a:lnSpc>
                <a:spcPct val="100000"/>
              </a:lnSpc>
              <a:spcBef>
                <a:spcPts val="37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Verdana"/>
              </a:rPr>
              <a:t>Meet Budgets and Earnings Expectations</a:t>
            </a:r>
            <a:endParaRPr b="0" lang="en-US" sz="1500" strike="noStrike" u="none">
              <a:solidFill>
                <a:srgbClr val="000000"/>
              </a:solidFill>
              <a:effectLst/>
              <a:uFillTx/>
              <a:latin typeface="Times New Roman"/>
            </a:endParaRPr>
          </a:p>
          <a:p>
            <a:pPr marL="343080" indent="-343080">
              <a:lnSpc>
                <a:spcPct val="100000"/>
              </a:lnSpc>
              <a:spcBef>
                <a:spcPts val="37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Verdana"/>
              </a:rPr>
              <a:t>Increase Financial Flexibility/ Lower Cost of Capital</a:t>
            </a:r>
            <a:endParaRPr b="0" lang="en-US" sz="1500" strike="noStrike" u="none">
              <a:solidFill>
                <a:srgbClr val="000000"/>
              </a:solidFill>
              <a:effectLst/>
              <a:uFillTx/>
              <a:latin typeface="Times New Roman"/>
            </a:endParaRPr>
          </a:p>
          <a:p>
            <a:pPr marL="343080" indent="-343080">
              <a:lnSpc>
                <a:spcPct val="100000"/>
              </a:lnSpc>
              <a:spcBef>
                <a:spcPts val="37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Verdana"/>
              </a:rPr>
              <a:t>Develop Growth Strategy with Price Certainty</a:t>
            </a:r>
            <a:endParaRPr b="0" lang="en-US" sz="1500" strike="noStrike" u="none">
              <a:solidFill>
                <a:srgbClr val="000000"/>
              </a:solidFill>
              <a:effectLst/>
              <a:uFillTx/>
              <a:latin typeface="Times New Roman"/>
            </a:endParaRPr>
          </a:p>
          <a:p>
            <a:pPr marL="343080" indent="-343080">
              <a:lnSpc>
                <a:spcPct val="100000"/>
              </a:lnSpc>
              <a:spcBef>
                <a:spcPts val="37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Verdana"/>
              </a:rPr>
              <a:t>Improve Equity Market Capitalization</a:t>
            </a:r>
            <a:endParaRPr b="0" lang="en-US" sz="15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4"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Financial Instruments</a:t>
            </a:r>
            <a:endParaRPr b="1" lang="en-US" sz="3000" strike="noStrike" u="none">
              <a:solidFill>
                <a:srgbClr val="000000"/>
              </a:solidFill>
              <a:effectLst/>
              <a:uFillTx/>
              <a:latin typeface="Verdana"/>
            </a:endParaRPr>
          </a:p>
        </p:txBody>
      </p:sp>
      <p:sp>
        <p:nvSpPr>
          <p:cNvPr id="195" name="PlaceHolder 2"/>
          <p:cNvSpPr>
            <a:spLocks noGrp="1"/>
          </p:cNvSpPr>
          <p:nvPr>
            <p:ph/>
          </p:nvPr>
        </p:nvSpPr>
        <p:spPr>
          <a:xfrm>
            <a:off x="685440" y="1295280"/>
            <a:ext cx="6172200" cy="4114800"/>
          </a:xfrm>
          <a:prstGeom prst="rect">
            <a:avLst/>
          </a:prstGeom>
          <a:noFill/>
          <a:ln w="0">
            <a:noFill/>
          </a:ln>
        </p:spPr>
        <p:txBody>
          <a:bodyPr lIns="92160" rIns="92160" tIns="46080" bIns="46080" anchor="t">
            <a:normAutofit/>
          </a:bodyPr>
          <a:p>
            <a:pPr marL="343080" indent="-343080">
              <a:spcBef>
                <a:spcPts val="64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cc0000"/>
                </a:solidFill>
                <a:effectLst/>
                <a:uFillTx/>
                <a:latin typeface="Verdana"/>
              </a:rPr>
              <a:t>Derivatives</a:t>
            </a:r>
            <a:endParaRPr b="0" lang="en-US" sz="2600" strike="noStrike" u="none">
              <a:solidFill>
                <a:srgbClr val="000000"/>
              </a:solidFill>
              <a:effectLst/>
              <a:uFillTx/>
              <a:latin typeface="Verdana"/>
            </a:endParaRPr>
          </a:p>
          <a:p>
            <a:pPr lvl="1" marL="743040" indent="-28584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Forwards</a:t>
            </a:r>
            <a:endParaRPr b="0" lang="en-US" sz="2400" strike="noStrike" u="none">
              <a:solidFill>
                <a:srgbClr val="000000"/>
              </a:solidFill>
              <a:effectLst/>
              <a:uFillTx/>
              <a:latin typeface="Verdana"/>
            </a:endParaRPr>
          </a:p>
          <a:p>
            <a:pPr lvl="1" marL="743040" indent="-28584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Swaps- basis, fixed price, spreads</a:t>
            </a:r>
            <a:endParaRPr b="0" lang="en-US" sz="2400" strike="noStrike" u="none">
              <a:solidFill>
                <a:srgbClr val="000000"/>
              </a:solidFill>
              <a:effectLst/>
              <a:uFillTx/>
              <a:latin typeface="Verdana"/>
            </a:endParaRPr>
          </a:p>
          <a:p>
            <a:pPr lvl="1" marL="743040" indent="-28584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Options- calls, puts, collars</a:t>
            </a:r>
            <a:endParaRPr b="0" lang="en-US" sz="2400" strike="noStrike" u="none">
              <a:solidFill>
                <a:srgbClr val="000000"/>
              </a:solidFill>
              <a:effectLst/>
              <a:uFillTx/>
              <a:latin typeface="Verdana"/>
            </a:endParaRPr>
          </a:p>
          <a:p>
            <a:pPr lvl="1" marL="743040" indent="-28584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Exotics</a:t>
            </a:r>
            <a:endParaRPr b="0" lang="en-US" sz="2400" strike="noStrike" u="none">
              <a:solidFill>
                <a:srgbClr val="000000"/>
              </a:solidFill>
              <a:effectLst/>
              <a:uFillTx/>
              <a:latin typeface="Verdana"/>
            </a:endParaRPr>
          </a:p>
          <a:p>
            <a:pPr lvl="2" marL="1085760" indent="-228600">
              <a:spcBef>
                <a:spcPts val="499"/>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Swaptions</a:t>
            </a:r>
            <a:endParaRPr b="0" lang="en-US" sz="2000" strike="noStrike" u="none">
              <a:solidFill>
                <a:srgbClr val="000000"/>
              </a:solidFill>
              <a:effectLst/>
              <a:uFillTx/>
              <a:latin typeface="Verdana"/>
            </a:endParaRPr>
          </a:p>
          <a:p>
            <a:pPr lvl="2" marL="1085760" indent="-228600">
              <a:spcBef>
                <a:spcPts val="499"/>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Double-Ups / Double Downs</a:t>
            </a:r>
            <a:endParaRPr b="0" lang="en-US" sz="2000" strike="noStrike" u="none">
              <a:solidFill>
                <a:srgbClr val="000000"/>
              </a:solidFill>
              <a:effectLst/>
              <a:uFillTx/>
              <a:latin typeface="Verdana"/>
            </a:endParaRPr>
          </a:p>
          <a:p>
            <a:pPr lvl="2" marL="1085760" indent="-228600">
              <a:spcBef>
                <a:spcPts val="499"/>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Extendables</a:t>
            </a:r>
            <a:endParaRPr b="0" lang="en-US" sz="2000" strike="noStrike" u="none">
              <a:solidFill>
                <a:srgbClr val="000000"/>
              </a:solidFill>
              <a:effectLst/>
              <a:uFillTx/>
              <a:latin typeface="Verdana"/>
            </a:endParaRPr>
          </a:p>
          <a:p>
            <a:pPr lvl="2" marL="1085760" indent="-228600">
              <a:spcBef>
                <a:spcPts val="499"/>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Digitals</a:t>
            </a:r>
            <a:endParaRPr b="0" lang="en-US" sz="2000" strike="noStrike" u="none">
              <a:solidFill>
                <a:srgbClr val="000000"/>
              </a:solidFill>
              <a:effectLst/>
              <a:uFillTx/>
              <a:latin typeface="Verdana"/>
            </a:endParaRPr>
          </a:p>
          <a:p>
            <a:pPr lvl="2" marL="1085760" indent="-228600">
              <a:spcBef>
                <a:spcPts val="499"/>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Three-Way Structure</a:t>
            </a:r>
            <a:endParaRPr b="0" lang="en-US" sz="2000" strike="noStrike" u="none">
              <a:solidFill>
                <a:srgbClr val="000000"/>
              </a:solidFill>
              <a:effectLst/>
              <a:uFillTx/>
              <a:latin typeface="Verdana"/>
            </a:endParaRPr>
          </a:p>
        </p:txBody>
      </p:sp>
      <p:pic>
        <p:nvPicPr>
          <p:cNvPr id="196" name="" descr=""/>
          <p:cNvPicPr/>
          <p:nvPr/>
        </p:nvPicPr>
        <p:blipFill>
          <a:blip r:embed="rId1"/>
          <a:stretch/>
        </p:blipFill>
        <p:spPr>
          <a:xfrm>
            <a:off x="5715000" y="3352680"/>
            <a:ext cx="2087640" cy="2033640"/>
          </a:xfrm>
          <a:prstGeom prst="rect">
            <a:avLst/>
          </a:prstGeom>
          <a:noFill/>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7"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Customer Analysis</a:t>
            </a:r>
            <a:endParaRPr b="1" lang="en-US" sz="3000" strike="noStrike" u="none">
              <a:solidFill>
                <a:srgbClr val="000000"/>
              </a:solidFill>
              <a:effectLst/>
              <a:uFillTx/>
              <a:latin typeface="Verdana"/>
            </a:endParaRPr>
          </a:p>
        </p:txBody>
      </p:sp>
      <p:pic>
        <p:nvPicPr>
          <p:cNvPr id="198" name="" descr=""/>
          <p:cNvPicPr/>
          <p:nvPr/>
        </p:nvPicPr>
        <p:blipFill>
          <a:blip r:embed="rId1"/>
          <a:stretch/>
        </p:blipFill>
        <p:spPr>
          <a:xfrm>
            <a:off x="838080" y="1371600"/>
            <a:ext cx="2333880" cy="1622520"/>
          </a:xfrm>
          <a:prstGeom prst="rect">
            <a:avLst/>
          </a:prstGeom>
          <a:noFill/>
          <a:ln w="0">
            <a:noFill/>
          </a:ln>
          <a:effectLst>
            <a:outerShdw dist="17819" dir="2700000" blurRad="0" rotWithShape="0">
              <a:srgbClr val="969696"/>
            </a:outerShdw>
          </a:effectLst>
        </p:spPr>
      </p:pic>
      <p:sp>
        <p:nvSpPr>
          <p:cNvPr id="199" name="PlaceHolder 2"/>
          <p:cNvSpPr>
            <a:spLocks noGrp="1"/>
          </p:cNvSpPr>
          <p:nvPr>
            <p:ph/>
          </p:nvPr>
        </p:nvSpPr>
        <p:spPr>
          <a:xfrm>
            <a:off x="685800" y="3200040"/>
            <a:ext cx="7772400" cy="3505320"/>
          </a:xfrm>
          <a:prstGeom prst="rect">
            <a:avLst/>
          </a:prstGeom>
          <a:noFill/>
          <a:ln w="0">
            <a:noFill/>
          </a:ln>
        </p:spPr>
        <p:txBody>
          <a:bodyPr lIns="92160" rIns="92160" tIns="46080" bIns="46080" anchor="t">
            <a:normAutofit/>
          </a:bodyPr>
          <a:p>
            <a:pPr marL="343080" indent="-343080">
              <a:spcBef>
                <a:spcPts val="49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cc0000"/>
                </a:solidFill>
                <a:effectLst/>
                <a:uFillTx/>
                <a:latin typeface="Verdana"/>
              </a:rPr>
              <a:t>Risk Tolerance</a:t>
            </a:r>
            <a:endParaRPr b="0" lang="en-US" sz="2000" strike="noStrike" u="none">
              <a:solidFill>
                <a:srgbClr val="000000"/>
              </a:solidFill>
              <a:effectLst/>
              <a:uFillTx/>
              <a:latin typeface="Verdana"/>
            </a:endParaRPr>
          </a:p>
          <a:p>
            <a:pPr lvl="1" marL="743040" indent="-285840">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Level of volatility customer is willing to absorb</a:t>
            </a:r>
            <a:endParaRPr b="0" lang="en-US" sz="1900" strike="noStrike" u="none">
              <a:solidFill>
                <a:srgbClr val="000000"/>
              </a:solidFill>
              <a:effectLst/>
              <a:uFillTx/>
              <a:latin typeface="Verdan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Verdana"/>
            </a:endParaRPr>
          </a:p>
          <a:p>
            <a:pPr marL="343080" indent="-343080">
              <a:spcBef>
                <a:spcPts val="49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cc0000"/>
                </a:solidFill>
                <a:effectLst/>
                <a:uFillTx/>
                <a:latin typeface="Verdana"/>
              </a:rPr>
              <a:t>What is the Customer trying to achieve</a:t>
            </a:r>
            <a:endParaRPr b="0" lang="en-US" sz="2000" strike="noStrike" u="none">
              <a:solidFill>
                <a:srgbClr val="000000"/>
              </a:solidFill>
              <a:effectLst/>
              <a:uFillTx/>
              <a:latin typeface="Verdana"/>
            </a:endParaRPr>
          </a:p>
          <a:p>
            <a:pPr lvl="1" marL="743040" indent="-285840">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Below market prices</a:t>
            </a:r>
            <a:endParaRPr b="0" lang="en-US" sz="1900" strike="noStrike" u="none">
              <a:solidFill>
                <a:srgbClr val="000000"/>
              </a:solidFill>
              <a:effectLst/>
              <a:uFillTx/>
              <a:latin typeface="Verdana"/>
            </a:endParaRPr>
          </a:p>
          <a:p>
            <a:pPr lvl="1" marL="743040" indent="-285840">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Above market prices</a:t>
            </a:r>
            <a:endParaRPr b="0" lang="en-US" sz="1900" strike="noStrike" u="none">
              <a:solidFill>
                <a:srgbClr val="000000"/>
              </a:solidFill>
              <a:effectLst/>
              <a:uFillTx/>
              <a:latin typeface="Verdana"/>
            </a:endParaRPr>
          </a:p>
          <a:p>
            <a:pPr lvl="1" marL="743040" indent="-285840">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Budgeting stability</a:t>
            </a:r>
            <a:endParaRPr b="0" lang="en-US" sz="1900" strike="noStrike" u="none">
              <a:solidFill>
                <a:srgbClr val="000000"/>
              </a:solidFill>
              <a:effectLst/>
              <a:uFillTx/>
              <a:latin typeface="Verdana"/>
            </a:endParaRPr>
          </a:p>
          <a:p>
            <a:pPr lvl="1" marL="743040" indent="-285840">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Earnings volatility reduction</a:t>
            </a:r>
            <a:endParaRPr b="0" lang="en-US" sz="1900" strike="noStrike" u="none">
              <a:solidFill>
                <a:srgbClr val="000000"/>
              </a:solidFill>
              <a:effectLst/>
              <a:uFillTx/>
              <a:latin typeface="Verdana"/>
            </a:endParaRPr>
          </a:p>
          <a:p>
            <a:pPr lvl="1" marL="743040" indent="-285840">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Margin Protection</a:t>
            </a:r>
            <a:endParaRPr b="0" lang="en-US" sz="1900" strike="noStrike" u="none">
              <a:solidFill>
                <a:srgbClr val="000000"/>
              </a:solidFill>
              <a:effectLst/>
              <a:uFillTx/>
              <a:latin typeface="Verdana"/>
            </a:endParaRPr>
          </a:p>
        </p:txBody>
      </p:sp>
      <p:sp>
        <p:nvSpPr>
          <p:cNvPr id="200" name=""/>
          <p:cNvSpPr/>
          <p:nvPr/>
        </p:nvSpPr>
        <p:spPr>
          <a:xfrm>
            <a:off x="4114800" y="1295280"/>
            <a:ext cx="4114800" cy="1676520"/>
          </a:xfrm>
          <a:prstGeom prst="rect">
            <a:avLst/>
          </a:prstGeom>
          <a:noFill/>
          <a:ln w="0">
            <a:noFill/>
          </a:ln>
        </p:spPr>
        <p:style>
          <a:lnRef idx="0"/>
          <a:fillRef idx="0"/>
          <a:effectRef idx="0"/>
          <a:fontRef idx="minor"/>
        </p:style>
        <p:txBody>
          <a:bodyPr lIns="92160" rIns="92160" tIns="46080" bIns="46080" anchor="t">
            <a:normAutofit/>
          </a:bodyPr>
          <a:p>
            <a:pPr marL="343080" indent="-343080">
              <a:lnSpc>
                <a:spcPct val="100000"/>
              </a:lnSpc>
              <a:spcBef>
                <a:spcPts val="49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cc0000"/>
                </a:solidFill>
                <a:effectLst/>
                <a:uFillTx/>
                <a:latin typeface="Verdana"/>
              </a:rPr>
              <a:t>Risk Exposure</a:t>
            </a:r>
            <a:endParaRPr b="0" lang="en-US" sz="2000" strike="noStrike" u="none">
              <a:solidFill>
                <a:srgbClr val="000000"/>
              </a:solidFill>
              <a:effectLst/>
              <a:uFillTx/>
              <a:latin typeface="Times New Roman"/>
            </a:endParaRPr>
          </a:p>
          <a:p>
            <a:pPr lvl="1" marL="743040" indent="-285840">
              <a:lnSpc>
                <a:spcPct val="100000"/>
              </a:lnSpc>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Quantify Dollar Exposure</a:t>
            </a:r>
            <a:endParaRPr b="0" lang="en-US" sz="1900" strike="noStrike" u="none">
              <a:solidFill>
                <a:srgbClr val="000000"/>
              </a:solidFill>
              <a:effectLst/>
              <a:uFillTx/>
              <a:latin typeface="Times New Roman"/>
            </a:endParaRPr>
          </a:p>
          <a:p>
            <a:pPr lvl="1" marL="743040" indent="-285840">
              <a:lnSpc>
                <a:spcPct val="100000"/>
              </a:lnSpc>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What risks are unique to their commodity markets</a:t>
            </a:r>
            <a:endParaRPr b="0" lang="en-US" sz="1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Case Study 1: Gas &amp; Propane</a:t>
            </a:r>
            <a:endParaRPr b="1" lang="en-US" sz="3000" strike="noStrike" u="none">
              <a:solidFill>
                <a:srgbClr val="000000"/>
              </a:solidFill>
              <a:effectLst/>
              <a:uFillTx/>
              <a:latin typeface="Verdana"/>
            </a:endParaRPr>
          </a:p>
        </p:txBody>
      </p:sp>
      <p:sp>
        <p:nvSpPr>
          <p:cNvPr id="202" name="PlaceHolder 2"/>
          <p:cNvSpPr>
            <a:spLocks noGrp="1"/>
          </p:cNvSpPr>
          <p:nvPr>
            <p:ph/>
          </p:nvPr>
        </p:nvSpPr>
        <p:spPr>
          <a:xfrm>
            <a:off x="609480" y="3276360"/>
            <a:ext cx="7772400" cy="685800"/>
          </a:xfrm>
          <a:prstGeom prst="rect">
            <a:avLst/>
          </a:prstGeom>
          <a:noFill/>
          <a:ln w="0">
            <a:noFill/>
          </a:ln>
        </p:spPr>
        <p:txBody>
          <a:bodyPr lIns="92160" rIns="92160" tIns="46080" bIns="46080" anchor="t">
            <a:normAutofit fontScale="25000" lnSpcReduction="19999"/>
          </a:bodyPr>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Verdana"/>
            </a:endParaRPr>
          </a:p>
          <a:p>
            <a:pPr marL="343080" indent="-343080">
              <a:spcBef>
                <a:spcPts val="34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cc0000"/>
                </a:solidFill>
                <a:effectLst/>
                <a:uFillTx/>
                <a:latin typeface="Verdana"/>
              </a:rPr>
              <a:t>Conversion </a:t>
            </a:r>
            <a:r>
              <a:rPr b="1" lang="en-US" sz="1400" strike="noStrike" u="none">
                <a:solidFill>
                  <a:srgbClr val="000000"/>
                </a:solidFill>
                <a:effectLst/>
                <a:uFillTx/>
                <a:latin typeface="Verdana"/>
              </a:rPr>
              <a:t>= 1MMBtu = 10.94 gals propane</a:t>
            </a:r>
            <a:r>
              <a:rPr b="1" lang="en-US" sz="1400" strike="noStrike" u="none">
                <a:solidFill>
                  <a:srgbClr val="cc0000"/>
                </a:solidFill>
                <a:effectLst/>
                <a:uFillTx/>
                <a:latin typeface="Verdana"/>
              </a:rPr>
              <a:t> </a:t>
            </a:r>
            <a:endParaRPr b="0" lang="en-US" sz="1400" strike="noStrike" u="none">
              <a:solidFill>
                <a:srgbClr val="000000"/>
              </a:solidFill>
              <a:effectLst/>
              <a:uFillTx/>
              <a:latin typeface="Verdana"/>
            </a:endParaRPr>
          </a:p>
          <a:p>
            <a:pPr marL="343080" indent="-343080">
              <a:spcBef>
                <a:spcPts val="34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cc0000"/>
                </a:solidFill>
                <a:effectLst/>
                <a:uFillTx/>
                <a:latin typeface="Verdana"/>
              </a:rPr>
              <a:t>Assume </a:t>
            </a:r>
            <a:r>
              <a:rPr b="1" lang="en-US" sz="1400" strike="noStrike" u="none">
                <a:solidFill>
                  <a:srgbClr val="000000"/>
                </a:solidFill>
                <a:effectLst/>
                <a:uFillTx/>
                <a:latin typeface="Verdana"/>
              </a:rPr>
              <a:t>= $1/MMBtu fixed operating costs</a:t>
            </a:r>
            <a:endParaRPr b="0" lang="en-US" sz="1400" strike="noStrike" u="none">
              <a:solidFill>
                <a:srgbClr val="000000"/>
              </a:solidFill>
              <a:effectLst/>
              <a:uFillTx/>
              <a:latin typeface="Verdana"/>
            </a:endParaRPr>
          </a:p>
          <a:p>
            <a:pPr marL="343080" indent="-343080">
              <a:spcBef>
                <a:spcPts val="34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cc0000"/>
                </a:solidFill>
                <a:effectLst/>
                <a:uFillTx/>
                <a:latin typeface="Verdana"/>
              </a:rPr>
              <a:t>Risk: </a:t>
            </a:r>
            <a:r>
              <a:rPr b="1" lang="en-US" sz="1400" strike="noStrike" u="none">
                <a:solidFill>
                  <a:srgbClr val="000000"/>
                </a:solidFill>
                <a:effectLst/>
                <a:uFillTx/>
                <a:latin typeface="Verdana"/>
              </a:rPr>
              <a:t>The spread between propane and gas is less than $1/MMBtu</a:t>
            </a:r>
            <a:endParaRPr b="0" lang="en-US" sz="1400" strike="noStrike" u="none">
              <a:solidFill>
                <a:srgbClr val="000000"/>
              </a:solidFill>
              <a:effectLst/>
              <a:uFillTx/>
              <a:latin typeface="Verdana"/>
            </a:endParaRPr>
          </a:p>
          <a:p>
            <a:pPr marL="343080" indent="-343080">
              <a:spcBef>
                <a:spcPts val="34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cc0000"/>
                </a:solidFill>
                <a:effectLst/>
                <a:uFillTx/>
                <a:latin typeface="Verdana"/>
              </a:rPr>
              <a:t>ENRON:</a:t>
            </a:r>
            <a:r>
              <a:rPr b="1" lang="en-US" sz="1400" strike="noStrike" u="none">
                <a:solidFill>
                  <a:srgbClr val="000000"/>
                </a:solidFill>
                <a:effectLst/>
                <a:uFillTx/>
                <a:latin typeface="Verdana"/>
              </a:rPr>
              <a:t> We sell gas to Processor @ Opis Propane Index - $1.50/MMBtu</a:t>
            </a:r>
            <a:endParaRPr b="0" lang="en-US" sz="1400" strike="noStrike" u="none">
              <a:solidFill>
                <a:srgbClr val="000000"/>
              </a:solidFill>
              <a:effectLst/>
              <a:uFillTx/>
              <a:latin typeface="Verdana"/>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Verdana"/>
            </a:endParaRPr>
          </a:p>
        </p:txBody>
      </p:sp>
      <p:sp>
        <p:nvSpPr>
          <p:cNvPr id="203" name=""/>
          <p:cNvSpPr/>
          <p:nvPr/>
        </p:nvSpPr>
        <p:spPr>
          <a:xfrm>
            <a:off x="3581280" y="1539720"/>
            <a:ext cx="1600200" cy="122112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Processor</a:t>
            </a:r>
            <a:endParaRPr b="0" lang="en-US" sz="1600" strike="noStrike" u="none">
              <a:solidFill>
                <a:srgbClr val="000000"/>
              </a:solidFill>
              <a:effectLst/>
              <a:uFillTx/>
              <a:latin typeface="Times New Roman"/>
            </a:endParaRPr>
          </a:p>
        </p:txBody>
      </p:sp>
      <p:sp>
        <p:nvSpPr>
          <p:cNvPr id="204" name=""/>
          <p:cNvSpPr/>
          <p:nvPr/>
        </p:nvSpPr>
        <p:spPr>
          <a:xfrm>
            <a:off x="990720" y="1496880"/>
            <a:ext cx="1600200" cy="1108080"/>
          </a:xfrm>
          <a:prstGeom prst="roundRect">
            <a:avLst>
              <a:gd name="adj" fmla="val 16667"/>
            </a:avLst>
          </a:prstGeom>
          <a:gradFill rotWithShape="0">
            <a:gsLst>
              <a:gs pos="0">
                <a:srgbClr val="ffffff"/>
              </a:gs>
              <a:gs pos="100000">
                <a:srgbClr val="cc0000"/>
              </a:gs>
            </a:gsLst>
            <a:path path="rect">
              <a:fillToRect l="50000" t="50000" r="50000" b="50000"/>
            </a:path>
          </a:gradFill>
          <a:ln w="1260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Gas </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Supplier</a:t>
            </a:r>
            <a:endParaRPr b="0" lang="en-US" sz="1600" strike="noStrike" u="none">
              <a:solidFill>
                <a:srgbClr val="000000"/>
              </a:solidFill>
              <a:effectLst/>
              <a:uFillTx/>
              <a:latin typeface="Times New Roman"/>
            </a:endParaRPr>
          </a:p>
        </p:txBody>
      </p:sp>
      <p:sp>
        <p:nvSpPr>
          <p:cNvPr id="205" name=""/>
          <p:cNvSpPr/>
          <p:nvPr/>
        </p:nvSpPr>
        <p:spPr>
          <a:xfrm>
            <a:off x="6172200" y="1523880"/>
            <a:ext cx="1600200" cy="1108080"/>
          </a:xfrm>
          <a:prstGeom prst="roundRect">
            <a:avLst>
              <a:gd name="adj" fmla="val 16667"/>
            </a:avLst>
          </a:prstGeom>
          <a:gradFill rotWithShape="0">
            <a:gsLst>
              <a:gs pos="0">
                <a:srgbClr val="ffffff"/>
              </a:gs>
              <a:gs pos="100000">
                <a:srgbClr val="ff9900"/>
              </a:gs>
            </a:gsLst>
            <a:path path="rect">
              <a:fillToRect l="50000" t="50000" r="50000" b="50000"/>
            </a:path>
          </a:gradFill>
          <a:ln w="1260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Propane</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Market</a:t>
            </a:r>
            <a:endParaRPr b="0" lang="en-US" sz="1600" strike="noStrike" u="none">
              <a:solidFill>
                <a:srgbClr val="000000"/>
              </a:solidFill>
              <a:effectLst/>
              <a:uFillTx/>
              <a:latin typeface="Times New Roman"/>
            </a:endParaRPr>
          </a:p>
        </p:txBody>
      </p:sp>
      <p:sp>
        <p:nvSpPr>
          <p:cNvPr id="206" name=""/>
          <p:cNvSpPr/>
          <p:nvPr/>
        </p:nvSpPr>
        <p:spPr>
          <a:xfrm>
            <a:off x="2743200" y="1757520"/>
            <a:ext cx="762120" cy="195120"/>
          </a:xfrm>
          <a:custGeom>
            <a:avLst/>
            <a:gdLst>
              <a:gd name="textAreaLeft" fmla="*/ 118800 w 762120"/>
              <a:gd name="textAreaRight" fmla="*/ 667080 w 762120"/>
              <a:gd name="textAreaTop" fmla="*/ 48600 h 195120"/>
              <a:gd name="textAreaBottom" fmla="*/ 146520 h 1951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7" name=""/>
          <p:cNvSpPr/>
          <p:nvPr/>
        </p:nvSpPr>
        <p:spPr>
          <a:xfrm>
            <a:off x="5334120" y="1757520"/>
            <a:ext cx="761760" cy="195120"/>
          </a:xfrm>
          <a:custGeom>
            <a:avLst/>
            <a:gdLst>
              <a:gd name="textAreaLeft" fmla="*/ 118800 w 761760"/>
              <a:gd name="textAreaRight" fmla="*/ 666720 w 761760"/>
              <a:gd name="textAreaTop" fmla="*/ 48600 h 195120"/>
              <a:gd name="textAreaBottom" fmla="*/ 146520 h 1951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8" name=""/>
          <p:cNvSpPr/>
          <p:nvPr/>
        </p:nvSpPr>
        <p:spPr>
          <a:xfrm rot="10800000">
            <a:off x="5334120" y="2147400"/>
            <a:ext cx="761760" cy="196920"/>
          </a:xfrm>
          <a:custGeom>
            <a:avLst/>
            <a:gdLst>
              <a:gd name="textAreaLeft" fmla="*/ 118800 w 761760"/>
              <a:gd name="textAreaRight" fmla="*/ 666720 w 761760"/>
              <a:gd name="textAreaTop" fmla="*/ 49320 h 196920"/>
              <a:gd name="textAreaBottom" fmla="*/ 147960 h 1969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9" name=""/>
          <p:cNvSpPr/>
          <p:nvPr/>
        </p:nvSpPr>
        <p:spPr>
          <a:xfrm rot="10800000">
            <a:off x="2742840" y="2147400"/>
            <a:ext cx="762120" cy="196920"/>
          </a:xfrm>
          <a:custGeom>
            <a:avLst/>
            <a:gdLst>
              <a:gd name="textAreaLeft" fmla="*/ 118800 w 762120"/>
              <a:gd name="textAreaRight" fmla="*/ 667080 w 762120"/>
              <a:gd name="textAreaTop" fmla="*/ 49320 h 196920"/>
              <a:gd name="textAreaBottom" fmla="*/ 147960 h 1969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0" name=""/>
          <p:cNvSpPr/>
          <p:nvPr/>
        </p:nvSpPr>
        <p:spPr>
          <a:xfrm>
            <a:off x="2822040" y="1077840"/>
            <a:ext cx="60084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Gas</a:t>
            </a:r>
            <a:endParaRPr b="0" lang="en-US" sz="1600" strike="noStrike" u="none">
              <a:solidFill>
                <a:srgbClr val="000000"/>
              </a:solidFill>
              <a:effectLst/>
              <a:uFillTx/>
              <a:latin typeface="Times New Roman"/>
            </a:endParaRPr>
          </a:p>
        </p:txBody>
      </p:sp>
      <p:sp>
        <p:nvSpPr>
          <p:cNvPr id="211" name=""/>
          <p:cNvSpPr/>
          <p:nvPr/>
        </p:nvSpPr>
        <p:spPr>
          <a:xfrm>
            <a:off x="5118840" y="1066680"/>
            <a:ext cx="11253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Propane</a:t>
            </a:r>
            <a:endParaRPr b="0" lang="en-US" sz="1600" strike="noStrike" u="none">
              <a:solidFill>
                <a:srgbClr val="000000"/>
              </a:solidFill>
              <a:effectLst/>
              <a:uFillTx/>
              <a:latin typeface="Times New Roman"/>
            </a:endParaRPr>
          </a:p>
        </p:txBody>
      </p:sp>
      <p:sp>
        <p:nvSpPr>
          <p:cNvPr id="212" name=""/>
          <p:cNvSpPr/>
          <p:nvPr/>
        </p:nvSpPr>
        <p:spPr>
          <a:xfrm>
            <a:off x="2214720" y="2822400"/>
            <a:ext cx="164880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IF Gas Index</a:t>
            </a:r>
            <a:endParaRPr b="0" lang="en-US" sz="1600" strike="noStrike" u="none">
              <a:solidFill>
                <a:srgbClr val="000000"/>
              </a:solidFill>
              <a:effectLst/>
              <a:uFillTx/>
              <a:latin typeface="Times New Roman"/>
            </a:endParaRPr>
          </a:p>
        </p:txBody>
      </p:sp>
      <p:sp>
        <p:nvSpPr>
          <p:cNvPr id="213" name=""/>
          <p:cNvSpPr/>
          <p:nvPr/>
        </p:nvSpPr>
        <p:spPr>
          <a:xfrm>
            <a:off x="4758840" y="2824200"/>
            <a:ext cx="243432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Opis Propane Index</a:t>
            </a:r>
            <a:endParaRPr b="0" lang="en-US" sz="1600" strike="noStrike" u="none">
              <a:solidFill>
                <a:srgbClr val="000000"/>
              </a:solidFill>
              <a:effectLst/>
              <a:uFillTx/>
              <a:latin typeface="Times New Roman"/>
            </a:endParaRPr>
          </a:p>
        </p:txBody>
      </p:sp>
      <p:sp>
        <p:nvSpPr>
          <p:cNvPr id="214" name=""/>
          <p:cNvSpPr/>
          <p:nvPr/>
        </p:nvSpPr>
        <p:spPr>
          <a:xfrm>
            <a:off x="1143000" y="4724280"/>
            <a:ext cx="6858000" cy="1676520"/>
          </a:xfrm>
          <a:prstGeom prst="rect">
            <a:avLst/>
          </a:prstGeom>
          <a:noFill/>
          <a:ln w="0">
            <a:noFill/>
          </a:ln>
        </p:spPr>
        <p:style>
          <a:lnRef idx="0"/>
          <a:fillRef idx="0"/>
          <a:effectRef idx="0"/>
          <a:fontRef idx="minor"/>
        </p:style>
        <p:txBody>
          <a:bodyPr lIns="92160" rIns="92160" tIns="46080" bIns="46080" anchor="t">
            <a:normAutofit/>
          </a:bodyPr>
          <a:p>
            <a:pPr marL="343080" indent="-343080" algn="ct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EVERYONE WINS</a:t>
            </a:r>
            <a:endParaRPr b="0" lang="en-US" sz="1600" strike="noStrike" u="none">
              <a:solidFill>
                <a:srgbClr val="000000"/>
              </a:solidFill>
              <a:effectLst/>
              <a:uFillTx/>
              <a:latin typeface="Times New Roman"/>
            </a:endParaRPr>
          </a:p>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cc0000"/>
                </a:solidFill>
                <a:effectLst/>
                <a:uFillTx/>
                <a:latin typeface="Verdana"/>
              </a:rPr>
              <a:t>Customer: </a:t>
            </a:r>
            <a:r>
              <a:rPr b="1" lang="en-US" sz="1400" strike="noStrike" u="none">
                <a:solidFill>
                  <a:srgbClr val="000000"/>
                </a:solidFill>
                <a:effectLst/>
                <a:uFillTx/>
                <a:latin typeface="Verdana"/>
              </a:rPr>
              <a:t>Spread that covers Fixed Costs + Profit</a:t>
            </a:r>
            <a:r>
              <a:rPr b="1" lang="en-US" sz="1400" strike="noStrike" u="none">
                <a:solidFill>
                  <a:srgbClr val="cc0000"/>
                </a:solidFill>
                <a:effectLst/>
                <a:uFillTx/>
                <a:latin typeface="Verdana"/>
              </a:rPr>
              <a:t> </a:t>
            </a:r>
            <a:endParaRPr b="0" lang="en-US" sz="1400" strike="noStrike" u="none">
              <a:solidFill>
                <a:srgbClr val="000000"/>
              </a:solidFill>
              <a:effectLst/>
              <a:uFillTx/>
              <a:latin typeface="Times New Roman"/>
            </a:endParaRPr>
          </a:p>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cc0000"/>
                </a:solidFill>
                <a:effectLst/>
                <a:uFillTx/>
                <a:latin typeface="Verdana"/>
              </a:rPr>
              <a:t>Trading Desk:  </a:t>
            </a:r>
            <a:r>
              <a:rPr b="1" lang="en-US" sz="1400" strike="noStrike" u="none">
                <a:solidFill>
                  <a:srgbClr val="000000"/>
                </a:solidFill>
                <a:effectLst/>
                <a:uFillTx/>
                <a:latin typeface="Verdana"/>
              </a:rPr>
              <a:t>NGL made a mid/bid spread</a:t>
            </a:r>
            <a:endParaRPr b="0" lang="en-US" sz="1400" strike="noStrike" u="none">
              <a:solidFill>
                <a:srgbClr val="000000"/>
              </a:solidFill>
              <a:effectLst/>
              <a:uFillTx/>
              <a:latin typeface="Times New Roman"/>
            </a:endParaRPr>
          </a:p>
          <a:p>
            <a:pPr lvl="4" marL="1771560" indent="-228600">
              <a:lnSpc>
                <a:spcPct val="100000"/>
              </a:lnSpc>
              <a:spcBef>
                <a:spcPts val="349"/>
              </a:spcBef>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Nymex made a mid/offer spread</a:t>
            </a:r>
            <a:endParaRPr b="0" lang="en-US" sz="1400" strike="noStrike" u="none">
              <a:solidFill>
                <a:srgbClr val="000000"/>
              </a:solidFill>
              <a:effectLst/>
              <a:uFillTx/>
              <a:latin typeface="Times New Roman"/>
            </a:endParaRPr>
          </a:p>
          <a:p>
            <a:pPr lvl="4" marL="1771560" indent="-228600">
              <a:lnSpc>
                <a:spcPct val="100000"/>
              </a:lnSpc>
              <a:spcBef>
                <a:spcPts val="349"/>
              </a:spcBef>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Basis Trader made a mid/offer spread</a:t>
            </a:r>
            <a:endParaRPr b="0" lang="en-US" sz="1400" strike="noStrike" u="none">
              <a:solidFill>
                <a:srgbClr val="000000"/>
              </a:solidFill>
              <a:effectLst/>
              <a:uFillTx/>
              <a:latin typeface="Times New Roman"/>
            </a:endParaRPr>
          </a:p>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cc0000"/>
                </a:solidFill>
                <a:effectLst/>
                <a:uFillTx/>
                <a:latin typeface="Verdana"/>
              </a:rPr>
              <a:t>Mid Market: </a:t>
            </a:r>
            <a:r>
              <a:rPr b="1" lang="en-US" sz="1400" strike="noStrike" u="none">
                <a:solidFill>
                  <a:srgbClr val="000000"/>
                </a:solidFill>
                <a:effectLst/>
                <a:uFillTx/>
                <a:latin typeface="Verdana"/>
              </a:rPr>
              <a:t>.01 of Orig*30,000 *365 = $109,500 </a:t>
            </a:r>
            <a:endParaRPr b="0" lang="en-US" sz="1400" strike="noStrike" u="none">
              <a:solidFill>
                <a:srgbClr val="000000"/>
              </a:solidFill>
              <a:effectLst/>
              <a:uFillTx/>
              <a:latin typeface="Times New Roman"/>
            </a:endParaRPr>
          </a:p>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Case Study 2: Gas &amp; Paper</a:t>
            </a:r>
            <a:endParaRPr b="1" lang="en-US" sz="3000" strike="noStrike" u="none">
              <a:solidFill>
                <a:srgbClr val="000000"/>
              </a:solidFill>
              <a:effectLst/>
              <a:uFillTx/>
              <a:latin typeface="Verdana"/>
            </a:endParaRPr>
          </a:p>
        </p:txBody>
      </p:sp>
      <p:sp>
        <p:nvSpPr>
          <p:cNvPr id="216" name="PlaceHolder 2"/>
          <p:cNvSpPr>
            <a:spLocks noGrp="1"/>
          </p:cNvSpPr>
          <p:nvPr>
            <p:ph/>
          </p:nvPr>
        </p:nvSpPr>
        <p:spPr>
          <a:xfrm>
            <a:off x="685800" y="4267080"/>
            <a:ext cx="7772400" cy="1828800"/>
          </a:xfrm>
          <a:prstGeom prst="rect">
            <a:avLst/>
          </a:prstGeom>
          <a:noFill/>
          <a:ln w="0">
            <a:noFill/>
          </a:ln>
        </p:spPr>
        <p:txBody>
          <a:bodyPr lIns="92160" rIns="92160" tIns="46080" bIns="46080" anchor="t">
            <a:normAutofit fontScale="92500" lnSpcReduction="9999"/>
          </a:bodyPr>
          <a:p>
            <a:pPr marL="343080" indent="-343080">
              <a:spcBef>
                <a:spcPts val="400"/>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cc0000"/>
                </a:solidFill>
                <a:effectLst/>
                <a:uFillTx/>
                <a:latin typeface="Verdana"/>
              </a:rPr>
              <a:t>Scenario:</a:t>
            </a:r>
            <a:r>
              <a:rPr b="0" lang="en-US" sz="1600" strike="noStrike" u="none">
                <a:solidFill>
                  <a:srgbClr val="000000"/>
                </a:solidFill>
                <a:effectLst/>
                <a:uFillTx/>
                <a:latin typeface="Verdana"/>
              </a:rPr>
              <a:t> Paper Mill buys a large quantity of gas to produce paper</a:t>
            </a:r>
            <a:endParaRPr b="0" lang="en-US" sz="1600" strike="noStrike" u="none">
              <a:solidFill>
                <a:srgbClr val="000000"/>
              </a:solidFill>
              <a:effectLst/>
              <a:uFillTx/>
              <a:latin typeface="Verdana"/>
            </a:endParaRPr>
          </a:p>
          <a:p>
            <a:pPr marL="343080" indent="-343080">
              <a:spcBef>
                <a:spcPts val="400"/>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cc0000"/>
                </a:solidFill>
                <a:effectLst/>
                <a:uFillTx/>
                <a:latin typeface="Verdana"/>
              </a:rPr>
              <a:t>Problem:</a:t>
            </a:r>
            <a:r>
              <a:rPr b="0" lang="en-US" sz="1600" strike="noStrike" u="none">
                <a:solidFill>
                  <a:srgbClr val="000000"/>
                </a:solidFill>
                <a:effectLst/>
                <a:uFillTx/>
                <a:latin typeface="Verdana"/>
              </a:rPr>
              <a:t> The volatility of paper prices is very high</a:t>
            </a:r>
            <a:endParaRPr b="0" lang="en-US" sz="1600" strike="noStrike" u="none">
              <a:solidFill>
                <a:srgbClr val="000000"/>
              </a:solidFill>
              <a:effectLst/>
              <a:uFillTx/>
              <a:latin typeface="Verdana"/>
            </a:endParaRPr>
          </a:p>
          <a:p>
            <a:pPr marL="343080" indent="-343080">
              <a:spcBef>
                <a:spcPts val="400"/>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cc0000"/>
                </a:solidFill>
                <a:effectLst/>
                <a:uFillTx/>
                <a:latin typeface="Verdana"/>
              </a:rPr>
              <a:t>Risk:</a:t>
            </a:r>
            <a:r>
              <a:rPr b="0" lang="en-US" sz="1600" strike="noStrike" u="none">
                <a:solidFill>
                  <a:srgbClr val="000000"/>
                </a:solidFill>
                <a:effectLst/>
                <a:uFillTx/>
                <a:latin typeface="Verdana"/>
              </a:rPr>
              <a:t> Natural gas prices go up at the same time that paper prices are going down</a:t>
            </a:r>
            <a:endParaRPr b="0" lang="en-US" sz="1600" strike="noStrike" u="none">
              <a:solidFill>
                <a:srgbClr val="000000"/>
              </a:solidFill>
              <a:effectLst/>
              <a:uFillTx/>
              <a:latin typeface="Verdana"/>
            </a:endParaRPr>
          </a:p>
          <a:p>
            <a:pPr marL="343080" indent="-343080">
              <a:spcBef>
                <a:spcPts val="400"/>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cc0000"/>
                </a:solidFill>
                <a:effectLst/>
                <a:uFillTx/>
                <a:latin typeface="Verdana"/>
              </a:rPr>
              <a:t>Solution:</a:t>
            </a:r>
            <a:r>
              <a:rPr b="0" lang="en-US" sz="1600" strike="noStrike" u="none">
                <a:solidFill>
                  <a:srgbClr val="000000"/>
                </a:solidFill>
                <a:effectLst/>
                <a:uFillTx/>
                <a:latin typeface="Verdana"/>
              </a:rPr>
              <a:t> Enron links the price of their input (NG) to the price of their output (paper).  Thus when paper prices go down, so does the gas price, regardless of what happens in the gas market.</a:t>
            </a:r>
            <a:endParaRPr b="0" lang="en-US" sz="1600" strike="noStrike" u="none">
              <a:solidFill>
                <a:srgbClr val="000000"/>
              </a:solidFill>
              <a:effectLst/>
              <a:uFillTx/>
              <a:latin typeface="Verdana"/>
            </a:endParaRPr>
          </a:p>
        </p:txBody>
      </p:sp>
      <p:graphicFrame>
        <p:nvGraphicFramePr>
          <p:cNvPr id="217" name=""/>
          <p:cNvGraphicFramePr/>
          <p:nvPr/>
        </p:nvGraphicFramePr>
        <p:xfrm>
          <a:off x="457200" y="995400"/>
          <a:ext cx="5257800" cy="2967120"/>
        </p:xfrm>
        <a:graphic>
          <a:graphicData uri="http://schemas.openxmlformats.org/presentationml/2006/ole">
            <p:oleObj progId="Excel.Sheet.12" r:id="rId1" spid="">
              <p:embed/>
              <p:pic>
                <p:nvPicPr>
                  <p:cNvPr id="218" name="" descr=""/>
                  <p:cNvPicPr/>
                  <p:nvPr/>
                </p:nvPicPr>
                <p:blipFill>
                  <a:blip r:embed="rId2"/>
                  <a:stretch/>
                </p:blipFill>
                <p:spPr>
                  <a:xfrm>
                    <a:off x="457200" y="995400"/>
                    <a:ext cx="5257800" cy="2967120"/>
                  </a:xfrm>
                  <a:prstGeom prst="rect">
                    <a:avLst/>
                  </a:prstGeom>
                  <a:noFill/>
                  <a:ln w="0">
                    <a:noFill/>
                  </a:ln>
                </p:spPr>
              </p:pic>
            </p:oleObj>
          </a:graphicData>
        </a:graphic>
      </p:graphicFrame>
      <p:sp>
        <p:nvSpPr>
          <p:cNvPr id="219" name=""/>
          <p:cNvSpPr/>
          <p:nvPr/>
        </p:nvSpPr>
        <p:spPr>
          <a:xfrm>
            <a:off x="5791320" y="1447920"/>
            <a:ext cx="2286000" cy="2133360"/>
          </a:xfrm>
          <a:prstGeom prst="roundRect">
            <a:avLst>
              <a:gd name="adj" fmla="val 16667"/>
            </a:avLst>
          </a:prstGeom>
          <a:blipFill rotWithShape="0">
            <a:blip r:embed="rId3"/>
            <a:srcRect/>
            <a:stretch/>
          </a:blipFill>
          <a:ln w="1260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Case Study 3: Custom Crack </a:t>
            </a:r>
            <a:endParaRPr b="1" lang="en-US" sz="3000" strike="noStrike" u="none">
              <a:solidFill>
                <a:srgbClr val="000000"/>
              </a:solidFill>
              <a:effectLst/>
              <a:uFillTx/>
              <a:latin typeface="Verdana"/>
            </a:endParaRPr>
          </a:p>
        </p:txBody>
      </p:sp>
      <p:sp>
        <p:nvSpPr>
          <p:cNvPr id="221" name="PlaceHolder 2"/>
          <p:cNvSpPr>
            <a:spLocks noGrp="1"/>
          </p:cNvSpPr>
          <p:nvPr>
            <p:ph/>
          </p:nvPr>
        </p:nvSpPr>
        <p:spPr>
          <a:xfrm>
            <a:off x="456840" y="3733560"/>
            <a:ext cx="8534520" cy="2895480"/>
          </a:xfrm>
          <a:prstGeom prst="rect">
            <a:avLst/>
          </a:prstGeom>
          <a:noFill/>
          <a:ln w="0">
            <a:noFill/>
          </a:ln>
        </p:spPr>
        <p:txBody>
          <a:bodyPr lIns="92160" rIns="92160" tIns="46080" bIns="46080" anchor="t">
            <a:normAutofit/>
          </a:bodyPr>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Refiner buys Crude and “Cracks” it into Refined Products </a:t>
            </a:r>
            <a:endParaRPr b="0" lang="en-US" sz="1600" strike="noStrike" u="none">
              <a:solidFill>
                <a:srgbClr val="000000"/>
              </a:solidFill>
              <a:effectLst/>
              <a:uFillTx/>
              <a:latin typeface="Verdana"/>
            </a:endParaRPr>
          </a:p>
          <a:p>
            <a:pPr lvl="1" marL="743040" indent="-28584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Verdana"/>
              </a:rPr>
              <a:t>(Jet, Gasoline, Heating Oil, etc…)</a:t>
            </a:r>
            <a:endParaRPr b="0" lang="en-US" sz="1500" strike="noStrike" u="none">
              <a:solidFill>
                <a:srgbClr val="000000"/>
              </a:solidFill>
              <a:effectLst/>
              <a:uFillTx/>
              <a:latin typeface="Verdana"/>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Each Refinery has its own “Crack” </a:t>
            </a:r>
            <a:endParaRPr b="0" lang="en-US" sz="1600" strike="noStrike" u="none">
              <a:solidFill>
                <a:srgbClr val="000000"/>
              </a:solidFill>
              <a:effectLst/>
              <a:uFillTx/>
              <a:latin typeface="Verdana"/>
            </a:endParaRPr>
          </a:p>
          <a:p>
            <a:pPr lvl="1" marL="743040" indent="-28584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Verdana"/>
              </a:rPr>
              <a:t>(Difference between the value of the Products produced and the Crude Cost)</a:t>
            </a:r>
            <a:endParaRPr b="0" lang="en-US" sz="1500" strike="noStrike" u="none">
              <a:solidFill>
                <a:srgbClr val="000000"/>
              </a:solidFill>
              <a:effectLst/>
              <a:uFillTx/>
              <a:latin typeface="Verdana"/>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Understand Product Mix for Refinery A</a:t>
            </a:r>
            <a:endParaRPr b="0" lang="en-US" sz="1600" strike="noStrike" u="none">
              <a:solidFill>
                <a:srgbClr val="000000"/>
              </a:solidFill>
              <a:effectLst/>
              <a:uFillTx/>
              <a:latin typeface="Verdana"/>
            </a:endParaRPr>
          </a:p>
          <a:p>
            <a:pPr lvl="1" marL="743040" indent="-28584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Verdana"/>
              </a:rPr>
              <a:t> (i.e.45% USGC Gasoline, 36% USGC LS Diesel, 19% USGC Jet 54 vs.  WTI)</a:t>
            </a:r>
            <a:endParaRPr b="0" lang="en-US" sz="1500" strike="noStrike" u="none">
              <a:solidFill>
                <a:srgbClr val="000000"/>
              </a:solidFill>
              <a:effectLst/>
              <a:uFillTx/>
              <a:latin typeface="Verdana"/>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Obtain Generic Cracks from the Gasoline and Diesel Traders</a:t>
            </a:r>
            <a:endParaRPr b="0" lang="en-US" sz="1600" strike="noStrike" u="none">
              <a:solidFill>
                <a:srgbClr val="000000"/>
              </a:solidFill>
              <a:effectLst/>
              <a:uFillTx/>
              <a:latin typeface="Verdana"/>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Calculate </a:t>
            </a:r>
            <a:r>
              <a:rPr b="1" lang="en-US" sz="1600" strike="noStrike" u="none">
                <a:solidFill>
                  <a:srgbClr val="cc0000"/>
                </a:solidFill>
                <a:effectLst/>
                <a:uFillTx/>
                <a:latin typeface="Verdana"/>
              </a:rPr>
              <a:t>Custom Crack</a:t>
            </a:r>
            <a:r>
              <a:rPr b="0" lang="en-US" sz="1600" strike="noStrike" u="none">
                <a:solidFill>
                  <a:srgbClr val="000000"/>
                </a:solidFill>
                <a:effectLst/>
                <a:uFillTx/>
                <a:latin typeface="Verdana"/>
              </a:rPr>
              <a:t> using the % developed above</a:t>
            </a:r>
            <a:endParaRPr b="0" lang="en-US" sz="1600" strike="noStrike" u="none">
              <a:solidFill>
                <a:srgbClr val="000000"/>
              </a:solidFill>
              <a:effectLst/>
              <a:uFillTx/>
              <a:latin typeface="Verdana"/>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Trade Custom Crack number with Refinery A</a:t>
            </a:r>
            <a:endParaRPr b="0" lang="en-US" sz="1600" strike="noStrike" u="none">
              <a:solidFill>
                <a:srgbClr val="000000"/>
              </a:solidFill>
              <a:effectLst/>
              <a:uFillTx/>
              <a:latin typeface="Verdana"/>
            </a:endParaRPr>
          </a:p>
        </p:txBody>
      </p:sp>
      <p:sp>
        <p:nvSpPr>
          <p:cNvPr id="222" name=""/>
          <p:cNvSpPr/>
          <p:nvPr/>
        </p:nvSpPr>
        <p:spPr>
          <a:xfrm>
            <a:off x="2666880" y="1143000"/>
            <a:ext cx="2514600" cy="2438280"/>
          </a:xfrm>
          <a:prstGeom prst="roundRect">
            <a:avLst>
              <a:gd name="adj" fmla="val 16667"/>
            </a:avLst>
          </a:prstGeom>
          <a:blipFill rotWithShape="0">
            <a:blip r:embed="rId1"/>
            <a:srcRect/>
            <a:stretch/>
          </a:blipFill>
          <a:ln w="1260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3" name=""/>
          <p:cNvSpPr/>
          <p:nvPr/>
        </p:nvSpPr>
        <p:spPr>
          <a:xfrm>
            <a:off x="838080" y="2057400"/>
            <a:ext cx="1676520" cy="533520"/>
          </a:xfrm>
          <a:custGeom>
            <a:avLst/>
            <a:gdLst>
              <a:gd name="textAreaLeft" fmla="*/ 261720 w 1676520"/>
              <a:gd name="textAreaRight" fmla="*/ 1467000 w 1676520"/>
              <a:gd name="textAreaTop" fmla="*/ 133200 h 533520"/>
              <a:gd name="textAreaBottom" fmla="*/ 400320 h 5335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4" name=""/>
          <p:cNvSpPr/>
          <p:nvPr/>
        </p:nvSpPr>
        <p:spPr>
          <a:xfrm>
            <a:off x="1097640" y="1752480"/>
            <a:ext cx="95724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CRUDE</a:t>
            </a:r>
            <a:endParaRPr b="0" lang="en-US" sz="1600" strike="noStrike" u="none">
              <a:solidFill>
                <a:srgbClr val="000000"/>
              </a:solidFill>
              <a:effectLst/>
              <a:uFillTx/>
              <a:latin typeface="Times New Roman"/>
            </a:endParaRPr>
          </a:p>
        </p:txBody>
      </p:sp>
      <p:sp>
        <p:nvSpPr>
          <p:cNvPr id="225" name=""/>
          <p:cNvSpPr/>
          <p:nvPr/>
        </p:nvSpPr>
        <p:spPr>
          <a:xfrm>
            <a:off x="5334120" y="1295280"/>
            <a:ext cx="1676160" cy="533520"/>
          </a:xfrm>
          <a:custGeom>
            <a:avLst/>
            <a:gdLst>
              <a:gd name="textAreaLeft" fmla="*/ 261720 w 1676160"/>
              <a:gd name="textAreaRight" fmla="*/ 1466640 w 1676160"/>
              <a:gd name="textAreaTop" fmla="*/ 133200 h 533520"/>
              <a:gd name="textAreaBottom" fmla="*/ 400320 h 5335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6" name=""/>
          <p:cNvSpPr/>
          <p:nvPr/>
        </p:nvSpPr>
        <p:spPr>
          <a:xfrm>
            <a:off x="5334120" y="2057400"/>
            <a:ext cx="1676160" cy="533520"/>
          </a:xfrm>
          <a:custGeom>
            <a:avLst/>
            <a:gdLst>
              <a:gd name="textAreaLeft" fmla="*/ 261720 w 1676160"/>
              <a:gd name="textAreaRight" fmla="*/ 1466640 w 1676160"/>
              <a:gd name="textAreaTop" fmla="*/ 133200 h 533520"/>
              <a:gd name="textAreaBottom" fmla="*/ 400320 h 5335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7" name=""/>
          <p:cNvSpPr/>
          <p:nvPr/>
        </p:nvSpPr>
        <p:spPr>
          <a:xfrm>
            <a:off x="5334120" y="2895480"/>
            <a:ext cx="1676160" cy="533520"/>
          </a:xfrm>
          <a:custGeom>
            <a:avLst/>
            <a:gdLst>
              <a:gd name="textAreaLeft" fmla="*/ 261720 w 1676160"/>
              <a:gd name="textAreaRight" fmla="*/ 1466640 w 1676160"/>
              <a:gd name="textAreaTop" fmla="*/ 133200 h 533520"/>
              <a:gd name="textAreaBottom" fmla="*/ 400320 h 53352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8" name=""/>
          <p:cNvSpPr/>
          <p:nvPr/>
        </p:nvSpPr>
        <p:spPr>
          <a:xfrm>
            <a:off x="7089840" y="1352520"/>
            <a:ext cx="187452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Gasoline </a:t>
            </a:r>
            <a:r>
              <a:rPr b="1" lang="en-US" sz="1200" strike="noStrike" u="none">
                <a:solidFill>
                  <a:srgbClr val="000000"/>
                </a:solidFill>
                <a:effectLst/>
                <a:uFillTx/>
                <a:latin typeface="Verdana"/>
              </a:rPr>
              <a:t>(45%)</a:t>
            </a:r>
            <a:r>
              <a:rPr b="0" lang="en-US" sz="1600" strike="noStrike" u="none">
                <a:solidFill>
                  <a:srgbClr val="000000"/>
                </a:solidFill>
                <a:effectLst/>
                <a:uFillTx/>
                <a:latin typeface="Verdana"/>
              </a:rPr>
              <a:t> </a:t>
            </a:r>
            <a:endParaRPr b="0" lang="en-US" sz="1600" strike="noStrike" u="none">
              <a:solidFill>
                <a:srgbClr val="000000"/>
              </a:solidFill>
              <a:effectLst/>
              <a:uFillTx/>
              <a:latin typeface="Times New Roman"/>
            </a:endParaRPr>
          </a:p>
        </p:txBody>
      </p:sp>
      <p:sp>
        <p:nvSpPr>
          <p:cNvPr id="229" name=""/>
          <p:cNvSpPr/>
          <p:nvPr/>
        </p:nvSpPr>
        <p:spPr>
          <a:xfrm>
            <a:off x="7162920" y="2101680"/>
            <a:ext cx="1752480" cy="581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Low Sulfur</a:t>
            </a:r>
            <a:endParaRPr b="0" lang="en-US" sz="1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Diesel </a:t>
            </a:r>
            <a:r>
              <a:rPr b="1" lang="en-US" sz="1200" strike="noStrike" u="none">
                <a:solidFill>
                  <a:srgbClr val="000000"/>
                </a:solidFill>
                <a:effectLst/>
                <a:uFillTx/>
                <a:latin typeface="Verdana"/>
              </a:rPr>
              <a:t>(36%)</a:t>
            </a:r>
            <a:endParaRPr b="0" lang="en-US" sz="1200" strike="noStrike" u="none">
              <a:solidFill>
                <a:srgbClr val="000000"/>
              </a:solidFill>
              <a:effectLst/>
              <a:uFillTx/>
              <a:latin typeface="Times New Roman"/>
            </a:endParaRPr>
          </a:p>
        </p:txBody>
      </p:sp>
      <p:sp>
        <p:nvSpPr>
          <p:cNvPr id="230" name=""/>
          <p:cNvSpPr/>
          <p:nvPr/>
        </p:nvSpPr>
        <p:spPr>
          <a:xfrm>
            <a:off x="7165080" y="3016080"/>
            <a:ext cx="178416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Jet Fuel </a:t>
            </a:r>
            <a:r>
              <a:rPr b="1" lang="en-US" sz="1200" strike="noStrike" u="none">
                <a:solidFill>
                  <a:srgbClr val="000000"/>
                </a:solidFill>
                <a:effectLst/>
                <a:uFillTx/>
                <a:latin typeface="Verdana"/>
              </a:rPr>
              <a:t>(19%)</a:t>
            </a:r>
            <a:r>
              <a:rPr b="1" lang="en-US" sz="1600" strike="noStrike" u="none">
                <a:solidFill>
                  <a:srgbClr val="000000"/>
                </a:solidFill>
                <a:effectLst/>
                <a:uFillTx/>
                <a:latin typeface="Verdana"/>
              </a:rPr>
              <a:t> </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PlaceHolder 1"/>
          <p:cNvSpPr>
            <a:spLocks noGrp="1"/>
          </p:cNvSpPr>
          <p:nvPr>
            <p:ph/>
          </p:nvPr>
        </p:nvSpPr>
        <p:spPr>
          <a:xfrm>
            <a:off x="240840" y="1393560"/>
            <a:ext cx="8704440" cy="4640040"/>
          </a:xfrm>
          <a:prstGeom prst="rect">
            <a:avLst/>
          </a:prstGeom>
          <a:noFill/>
          <a:ln w="0">
            <a:noFill/>
          </a:ln>
        </p:spPr>
        <p:txBody>
          <a:bodyPr lIns="92160" rIns="92160" tIns="46080" bIns="46080" anchor="t">
            <a:normAutofit lnSpcReduction="9999"/>
          </a:bodyPr>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Verdana"/>
              </a:rPr>
              <a:t>	</a:t>
            </a:r>
            <a:r>
              <a:rPr b="0" lang="en-US" sz="1600" strike="noStrike" u="none">
                <a:solidFill>
                  <a:srgbClr val="000000"/>
                </a:solidFill>
                <a:effectLst/>
                <a:uFillTx/>
                <a:latin typeface="Verdana"/>
              </a:rPr>
              <a:t>Provides price protection from rising prices while offering flexibility to benefit from decreasing prices within a defined range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sng">
                <a:solidFill>
                  <a:srgbClr val="000000"/>
                </a:solidFill>
                <a:effectLst/>
                <a:uFillTx/>
                <a:latin typeface="Verdana"/>
              </a:rPr>
              <a:t>	</a:t>
            </a:r>
            <a:r>
              <a:rPr b="0" lang="en-US" sz="1600" strike="noStrike" u="sng">
                <a:solidFill>
                  <a:srgbClr val="000000"/>
                </a:solidFill>
                <a:effectLst/>
                <a:uFillTx/>
                <a:latin typeface="Verdana"/>
              </a:rPr>
              <a:t>No</a:t>
            </a:r>
            <a:r>
              <a:rPr b="0" lang="en-US" sz="1600" strike="noStrike" u="none">
                <a:solidFill>
                  <a:srgbClr val="000000"/>
                </a:solidFill>
                <a:effectLst/>
                <a:uFillTx/>
                <a:latin typeface="Verdana"/>
              </a:rPr>
              <a:t> upfront or limited upfront cost</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1" lang="en-US" sz="1600" strike="noStrike" u="none">
                <a:solidFill>
                  <a:srgbClr val="cc0000"/>
                </a:solidFill>
                <a:effectLst/>
                <a:uFillTx/>
                <a:latin typeface="Verdana"/>
              </a:rPr>
              <a:t>Buy cap / Sell call / Sell floor</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Customer receives additional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premium for selling the call,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which allows greater</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downside participation vs a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no cost collar</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If market price is above $6.05 customer’s price is market price minus $0.20.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If market price is between $6.05 and $6.25 customer pays $6.05.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Customer pays market price between $5.75 and $6.05 and pays $5.75 if market price falls below $5.75</a:t>
            </a:r>
            <a:r>
              <a:rPr b="0" lang="en-US" sz="1600" strike="noStrike" u="none">
                <a:solidFill>
                  <a:srgbClr val="000000"/>
                </a:solidFill>
                <a:effectLst/>
                <a:uFillTx/>
                <a:latin typeface="Verdana"/>
              </a:rPr>
              <a:t>	</a:t>
            </a:r>
            <a:endParaRPr b="0" lang="en-US" sz="1600" strike="noStrike" u="none">
              <a:solidFill>
                <a:srgbClr val="000000"/>
              </a:solidFill>
              <a:effectLst/>
              <a:uFillTx/>
              <a:latin typeface="Verdana"/>
            </a:endParaRPr>
          </a:p>
        </p:txBody>
      </p:sp>
      <p:sp>
        <p:nvSpPr>
          <p:cNvPr id="232" name="PlaceHolder 2"/>
          <p:cNvSpPr>
            <a:spLocks noGrp="1"/>
          </p:cNvSpPr>
          <p:nvPr>
            <p:ph type="title"/>
          </p:nvPr>
        </p:nvSpPr>
        <p:spPr>
          <a:xfrm>
            <a:off x="891720" y="257040"/>
            <a:ext cx="7185240" cy="58104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Verdana"/>
              </a:rPr>
              <a:t>Three-Way Structure</a:t>
            </a:r>
            <a:endParaRPr b="1" lang="en-US" sz="2800" strike="noStrike" u="none">
              <a:solidFill>
                <a:srgbClr val="000000"/>
              </a:solidFill>
              <a:effectLst/>
              <a:uFillTx/>
              <a:latin typeface="Verdana"/>
            </a:endParaRPr>
          </a:p>
        </p:txBody>
      </p:sp>
      <p:grpSp>
        <p:nvGrpSpPr>
          <p:cNvPr id="233" name=""/>
          <p:cNvGrpSpPr/>
          <p:nvPr/>
        </p:nvGrpSpPr>
        <p:grpSpPr>
          <a:xfrm>
            <a:off x="4957920" y="2209680"/>
            <a:ext cx="3855960" cy="2765880"/>
            <a:chOff x="4957920" y="2209680"/>
            <a:chExt cx="3855960" cy="2765880"/>
          </a:xfrm>
        </p:grpSpPr>
        <p:sp>
          <p:nvSpPr>
            <p:cNvPr id="234" name=""/>
            <p:cNvSpPr/>
            <p:nvPr/>
          </p:nvSpPr>
          <p:spPr>
            <a:xfrm>
              <a:off x="4957920" y="2209680"/>
              <a:ext cx="3805200" cy="2765520"/>
            </a:xfrm>
            <a:prstGeom prst="rect">
              <a:avLst/>
            </a:prstGeom>
            <a:solidFill>
              <a:srgbClr val="ffffff"/>
            </a:solidFill>
            <a:ln w="255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35" name=""/>
            <p:cNvSpPr/>
            <p:nvPr/>
          </p:nvSpPr>
          <p:spPr>
            <a:xfrm>
              <a:off x="6616800" y="4698720"/>
              <a:ext cx="6048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Time</a:t>
              </a:r>
              <a:endParaRPr b="0" lang="en-US" sz="1200" strike="noStrike" u="none">
                <a:solidFill>
                  <a:srgbClr val="000000"/>
                </a:solidFill>
                <a:effectLst/>
                <a:uFillTx/>
                <a:latin typeface="Times New Roman"/>
              </a:endParaRPr>
            </a:p>
          </p:txBody>
        </p:sp>
        <p:sp>
          <p:nvSpPr>
            <p:cNvPr id="236" name=""/>
            <p:cNvSpPr/>
            <p:nvPr/>
          </p:nvSpPr>
          <p:spPr>
            <a:xfrm>
              <a:off x="8110440" y="3890880"/>
              <a:ext cx="61776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Verdana"/>
                </a:rPr>
                <a:t>Sell Put</a:t>
              </a:r>
              <a:endParaRPr b="0" lang="en-US" sz="900" strike="noStrike" u="none">
                <a:solidFill>
                  <a:srgbClr val="000000"/>
                </a:solidFill>
                <a:effectLst/>
                <a:uFillTx/>
                <a:latin typeface="Times New Roman"/>
              </a:endParaRPr>
            </a:p>
          </p:txBody>
        </p:sp>
        <p:sp>
          <p:nvSpPr>
            <p:cNvPr id="237" name=""/>
            <p:cNvSpPr/>
            <p:nvPr/>
          </p:nvSpPr>
          <p:spPr>
            <a:xfrm>
              <a:off x="4992840" y="3916080"/>
              <a:ext cx="482400" cy="200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$5.75</a:t>
              </a:r>
              <a:endParaRPr b="0" lang="en-US" sz="700" strike="noStrike" u="none">
                <a:solidFill>
                  <a:srgbClr val="000000"/>
                </a:solidFill>
                <a:effectLst/>
                <a:uFillTx/>
                <a:latin typeface="Times New Roman"/>
              </a:endParaRPr>
            </a:p>
          </p:txBody>
        </p:sp>
        <p:sp>
          <p:nvSpPr>
            <p:cNvPr id="238" name=""/>
            <p:cNvSpPr/>
            <p:nvPr/>
          </p:nvSpPr>
          <p:spPr>
            <a:xfrm>
              <a:off x="4992840" y="2716200"/>
              <a:ext cx="595080" cy="200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$6.25</a:t>
              </a:r>
              <a:endParaRPr b="0" lang="en-US" sz="700" strike="noStrike" u="none">
                <a:solidFill>
                  <a:srgbClr val="000000"/>
                </a:solidFill>
                <a:effectLst/>
                <a:uFillTx/>
                <a:latin typeface="Times New Roman"/>
              </a:endParaRPr>
            </a:p>
          </p:txBody>
        </p:sp>
        <p:sp>
          <p:nvSpPr>
            <p:cNvPr id="239" name=""/>
            <p:cNvSpPr/>
            <p:nvPr/>
          </p:nvSpPr>
          <p:spPr>
            <a:xfrm>
              <a:off x="4992840" y="3316320"/>
              <a:ext cx="520560" cy="200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$6.05</a:t>
              </a:r>
              <a:endParaRPr b="0" lang="en-US" sz="700" strike="noStrike" u="none">
                <a:solidFill>
                  <a:srgbClr val="000000"/>
                </a:solidFill>
                <a:effectLst/>
                <a:uFillTx/>
                <a:latin typeface="Times New Roman"/>
              </a:endParaRPr>
            </a:p>
          </p:txBody>
        </p:sp>
        <p:sp>
          <p:nvSpPr>
            <p:cNvPr id="240" name=""/>
            <p:cNvSpPr/>
            <p:nvPr/>
          </p:nvSpPr>
          <p:spPr>
            <a:xfrm flipV="1">
              <a:off x="5735520" y="3407760"/>
              <a:ext cx="695520" cy="598680"/>
            </a:xfrm>
            <a:prstGeom prst="line">
              <a:avLst/>
            </a:prstGeom>
            <a:ln w="25560">
              <a:solidFill>
                <a:srgbClr val="ff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1" name=""/>
            <p:cNvSpPr/>
            <p:nvPr/>
          </p:nvSpPr>
          <p:spPr>
            <a:xfrm flipV="1">
              <a:off x="7823160" y="2614320"/>
              <a:ext cx="900000" cy="782640"/>
            </a:xfrm>
            <a:prstGeom prst="line">
              <a:avLst/>
            </a:prstGeom>
            <a:ln w="25560">
              <a:solidFill>
                <a:srgbClr val="ff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2" name=""/>
            <p:cNvSpPr/>
            <p:nvPr/>
          </p:nvSpPr>
          <p:spPr>
            <a:xfrm>
              <a:off x="5364000" y="4006800"/>
              <a:ext cx="371520" cy="0"/>
            </a:xfrm>
            <a:prstGeom prst="line">
              <a:avLst/>
            </a:prstGeom>
            <a:ln w="25560">
              <a:solidFill>
                <a:srgbClr val="ff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3" name=""/>
            <p:cNvSpPr/>
            <p:nvPr/>
          </p:nvSpPr>
          <p:spPr>
            <a:xfrm>
              <a:off x="6431040" y="3408120"/>
              <a:ext cx="1441440" cy="0"/>
            </a:xfrm>
            <a:prstGeom prst="line">
              <a:avLst/>
            </a:prstGeom>
            <a:ln w="25560">
              <a:solidFill>
                <a:srgbClr val="ff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4" name=""/>
            <p:cNvSpPr/>
            <p:nvPr/>
          </p:nvSpPr>
          <p:spPr>
            <a:xfrm>
              <a:off x="8142120" y="3290760"/>
              <a:ext cx="67176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Verdana"/>
                </a:rPr>
                <a:t>Buy Call</a:t>
              </a:r>
              <a:endParaRPr b="0" lang="en-US" sz="900" strike="noStrike" u="none">
                <a:solidFill>
                  <a:srgbClr val="000000"/>
                </a:solidFill>
                <a:effectLst/>
                <a:uFillTx/>
                <a:latin typeface="Times New Roman"/>
              </a:endParaRPr>
            </a:p>
          </p:txBody>
        </p:sp>
        <p:sp>
          <p:nvSpPr>
            <p:cNvPr id="245" name=""/>
            <p:cNvSpPr/>
            <p:nvPr/>
          </p:nvSpPr>
          <p:spPr>
            <a:xfrm>
              <a:off x="6338880" y="4138560"/>
              <a:ext cx="12160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Effective Price</a:t>
              </a:r>
              <a:endParaRPr b="0" lang="en-US" sz="1000" strike="noStrike" u="none">
                <a:solidFill>
                  <a:srgbClr val="000000"/>
                </a:solidFill>
                <a:effectLst/>
                <a:uFillTx/>
                <a:latin typeface="Times New Roman"/>
              </a:endParaRPr>
            </a:p>
          </p:txBody>
        </p:sp>
        <p:sp>
          <p:nvSpPr>
            <p:cNvPr id="246" name=""/>
            <p:cNvSpPr/>
            <p:nvPr/>
          </p:nvSpPr>
          <p:spPr>
            <a:xfrm flipV="1">
              <a:off x="5737320" y="2219040"/>
              <a:ext cx="2009520" cy="1751040"/>
            </a:xfrm>
            <a:prstGeom prst="line">
              <a:avLst/>
            </a:prstGeom>
            <a:ln w="25560">
              <a:solidFill>
                <a:srgbClr val="000000"/>
              </a:solidFill>
              <a:prstDash val="dash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7" name=""/>
            <p:cNvSpPr/>
            <p:nvPr/>
          </p:nvSpPr>
          <p:spPr>
            <a:xfrm>
              <a:off x="5500800" y="2323800"/>
              <a:ext cx="12160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Index Price</a:t>
              </a:r>
              <a:endParaRPr b="0" lang="en-US" sz="1000" strike="noStrike" u="none">
                <a:solidFill>
                  <a:srgbClr val="000000"/>
                </a:solidFill>
                <a:effectLst/>
                <a:uFillTx/>
                <a:latin typeface="Times New Roman"/>
              </a:endParaRPr>
            </a:p>
          </p:txBody>
        </p:sp>
        <p:sp>
          <p:nvSpPr>
            <p:cNvPr id="248" name=""/>
            <p:cNvSpPr/>
            <p:nvPr/>
          </p:nvSpPr>
          <p:spPr>
            <a:xfrm flipH="1" flipV="1">
              <a:off x="5752800" y="2581200"/>
              <a:ext cx="927000" cy="466560"/>
            </a:xfrm>
            <a:prstGeom prst="line">
              <a:avLst/>
            </a:prstGeom>
            <a:ln w="2556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grpSp>
        <p:nvGrpSpPr>
          <p:cNvPr id="249" name=""/>
          <p:cNvGrpSpPr/>
          <p:nvPr/>
        </p:nvGrpSpPr>
        <p:grpSpPr>
          <a:xfrm>
            <a:off x="5364000" y="2394000"/>
            <a:ext cx="2784600" cy="2304720"/>
            <a:chOff x="5364000" y="2394000"/>
            <a:chExt cx="2784600" cy="2304720"/>
          </a:xfrm>
        </p:grpSpPr>
        <p:sp>
          <p:nvSpPr>
            <p:cNvPr id="250" name=""/>
            <p:cNvSpPr/>
            <p:nvPr/>
          </p:nvSpPr>
          <p:spPr>
            <a:xfrm>
              <a:off x="5364000" y="2394000"/>
              <a:ext cx="0" cy="23047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1" name=""/>
            <p:cNvSpPr/>
            <p:nvPr/>
          </p:nvSpPr>
          <p:spPr>
            <a:xfrm>
              <a:off x="5364000" y="4698720"/>
              <a:ext cx="278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2" name=""/>
            <p:cNvSpPr/>
            <p:nvPr/>
          </p:nvSpPr>
          <p:spPr>
            <a:xfrm>
              <a:off x="5364000" y="4006800"/>
              <a:ext cx="278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3" name=""/>
            <p:cNvSpPr/>
            <p:nvPr/>
          </p:nvSpPr>
          <p:spPr>
            <a:xfrm>
              <a:off x="5364000" y="3408120"/>
              <a:ext cx="278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4" name=""/>
            <p:cNvSpPr/>
            <p:nvPr/>
          </p:nvSpPr>
          <p:spPr>
            <a:xfrm>
              <a:off x="5364000" y="2808000"/>
              <a:ext cx="2784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255" name=""/>
          <p:cNvSpPr/>
          <p:nvPr/>
        </p:nvSpPr>
        <p:spPr>
          <a:xfrm rot="16213200">
            <a:off x="4598640" y="3179880"/>
            <a:ext cx="549360" cy="457200"/>
          </a:xfrm>
          <a:prstGeom prst="rect">
            <a:avLst/>
          </a:prstGeom>
          <a:noFill/>
          <a:ln w="0">
            <a:noFill/>
          </a:ln>
        </p:spPr>
        <p:style>
          <a:lnRef idx="0"/>
          <a:fillRef idx="0"/>
          <a:effectRef idx="0"/>
          <a:fontRef idx="minor"/>
        </p:style>
        <p:txBody>
          <a:bodyPr lIns="46800" rIns="46800" tIns="90000" bIns="90000" anchor="t" anchorCtr="1" vert="eaVe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6" name=""/>
          <p:cNvSpPr/>
          <p:nvPr/>
        </p:nvSpPr>
        <p:spPr>
          <a:xfrm flipH="1">
            <a:off x="7108560" y="3284640"/>
            <a:ext cx="376200" cy="610920"/>
          </a:xfrm>
          <a:prstGeom prst="line">
            <a:avLst/>
          </a:prstGeom>
          <a:ln w="9360">
            <a:solidFill>
              <a:srgbClr val="000000"/>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7" name=""/>
          <p:cNvSpPr/>
          <p:nvPr/>
        </p:nvSpPr>
        <p:spPr>
          <a:xfrm>
            <a:off x="8077320" y="2362320"/>
            <a:ext cx="8254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Sell Call</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891720" y="180720"/>
            <a:ext cx="7185240" cy="73332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Verdana"/>
              </a:rPr>
              <a:t>Call Spread</a:t>
            </a:r>
            <a:endParaRPr b="1" lang="en-US" sz="2800" strike="noStrike" u="none">
              <a:solidFill>
                <a:srgbClr val="000000"/>
              </a:solidFill>
              <a:effectLst/>
              <a:uFillTx/>
              <a:latin typeface="Verdana"/>
            </a:endParaRPr>
          </a:p>
        </p:txBody>
      </p:sp>
      <p:sp>
        <p:nvSpPr>
          <p:cNvPr id="259" name="PlaceHolder 2"/>
          <p:cNvSpPr>
            <a:spLocks noGrp="1"/>
          </p:cNvSpPr>
          <p:nvPr>
            <p:ph/>
          </p:nvPr>
        </p:nvSpPr>
        <p:spPr>
          <a:xfrm>
            <a:off x="228600" y="1179360"/>
            <a:ext cx="7850160" cy="4383360"/>
          </a:xfrm>
          <a:prstGeom prst="rect">
            <a:avLst/>
          </a:prstGeom>
          <a:noFill/>
          <a:ln w="0">
            <a:noFill/>
          </a:ln>
        </p:spPr>
        <p:txBody>
          <a:bodyPr lIns="92160" rIns="92160" tIns="46080" bIns="46080" anchor="t">
            <a:normAutofit/>
          </a:bodyPr>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00"/>
                </a:solidFill>
                <a:effectLst/>
                <a:uFillTx/>
                <a:latin typeface="Verdana"/>
              </a:rPr>
              <a:t>	</a:t>
            </a:r>
            <a:r>
              <a:rPr b="0" lang="en-US" sz="1600" strike="noStrike" u="none">
                <a:solidFill>
                  <a:srgbClr val="000000"/>
                </a:solidFill>
                <a:effectLst/>
                <a:uFillTx/>
                <a:latin typeface="Verdana"/>
              </a:rPr>
              <a:t>Provides partial price protection </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from rising prices while offering</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flexibility to benefit from</a:t>
            </a:r>
            <a:endParaRPr b="0" lang="en-US" sz="1600" strike="noStrike" u="none">
              <a:solidFill>
                <a:srgbClr val="000000"/>
              </a:solidFill>
              <a:effectLst/>
              <a:uFillTx/>
              <a:latin typeface="Verdana"/>
            </a:endParaRPr>
          </a:p>
          <a:p>
            <a:pPr marL="343080" indent="-343080">
              <a:lnSpc>
                <a:spcPct val="80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decreasing prices.</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Customer reduces the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premium by selling call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at a higher strike price.</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1" lang="en-US" sz="1600" strike="noStrike" u="none">
                <a:solidFill>
                  <a:srgbClr val="cc0000"/>
                </a:solidFill>
                <a:effectLst/>
                <a:uFillTx/>
                <a:latin typeface="Verdana"/>
              </a:rPr>
              <a:t>Buy call / Sell call</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Customer buys $6.00 call and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sells $6.30 call.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Customer pays market price below $6.00, between $6.00 and $6.30 Customer pays $6.00 and above $6.30 customer pays market price minus 30 cents.</a:t>
            </a:r>
            <a:endParaRPr b="0" lang="en-US" sz="1600" strike="noStrike" u="none">
              <a:solidFill>
                <a:srgbClr val="000000"/>
              </a:solidFill>
              <a:effectLst/>
              <a:uFillTx/>
              <a:latin typeface="Verdana"/>
            </a:endParaRPr>
          </a:p>
        </p:txBody>
      </p:sp>
      <p:sp>
        <p:nvSpPr>
          <p:cNvPr id="260" name=""/>
          <p:cNvSpPr/>
          <p:nvPr/>
        </p:nvSpPr>
        <p:spPr>
          <a:xfrm>
            <a:off x="4038480" y="1295280"/>
            <a:ext cx="4191120" cy="3048120"/>
          </a:xfrm>
          <a:prstGeom prst="rect">
            <a:avLst/>
          </a:prstGeom>
          <a:noFill/>
          <a:ln w="255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1" name=""/>
          <p:cNvSpPr/>
          <p:nvPr/>
        </p:nvSpPr>
        <p:spPr>
          <a:xfrm>
            <a:off x="4562640" y="1619280"/>
            <a:ext cx="0" cy="227016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2" name=""/>
          <p:cNvSpPr/>
          <p:nvPr/>
        </p:nvSpPr>
        <p:spPr>
          <a:xfrm>
            <a:off x="4562640" y="3889440"/>
            <a:ext cx="261936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3" name=""/>
          <p:cNvSpPr/>
          <p:nvPr/>
        </p:nvSpPr>
        <p:spPr>
          <a:xfrm>
            <a:off x="4562640" y="2657520"/>
            <a:ext cx="261936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4" name=""/>
          <p:cNvSpPr/>
          <p:nvPr/>
        </p:nvSpPr>
        <p:spPr>
          <a:xfrm>
            <a:off x="4562640" y="2138400"/>
            <a:ext cx="261936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5" name=""/>
          <p:cNvSpPr/>
          <p:nvPr/>
        </p:nvSpPr>
        <p:spPr>
          <a:xfrm>
            <a:off x="4562640" y="3241800"/>
            <a:ext cx="261936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6" name=""/>
          <p:cNvSpPr/>
          <p:nvPr/>
        </p:nvSpPr>
        <p:spPr>
          <a:xfrm>
            <a:off x="4042080" y="2035080"/>
            <a:ext cx="468720" cy="2005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$6.30 </a:t>
            </a:r>
            <a:endParaRPr b="0" lang="en-US" sz="700" strike="noStrike" u="none">
              <a:solidFill>
                <a:srgbClr val="000000"/>
              </a:solidFill>
              <a:effectLst/>
              <a:uFillTx/>
              <a:latin typeface="Times New Roman"/>
            </a:endParaRPr>
          </a:p>
        </p:txBody>
      </p:sp>
      <p:sp>
        <p:nvSpPr>
          <p:cNvPr id="267" name=""/>
          <p:cNvSpPr/>
          <p:nvPr/>
        </p:nvSpPr>
        <p:spPr>
          <a:xfrm>
            <a:off x="4041720" y="2552760"/>
            <a:ext cx="437760" cy="2005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$6.00</a:t>
            </a:r>
            <a:endParaRPr b="0" lang="en-US" sz="700" strike="noStrike" u="none">
              <a:solidFill>
                <a:srgbClr val="000000"/>
              </a:solidFill>
              <a:effectLst/>
              <a:uFillTx/>
              <a:latin typeface="Times New Roman"/>
            </a:endParaRPr>
          </a:p>
        </p:txBody>
      </p:sp>
      <p:sp>
        <p:nvSpPr>
          <p:cNvPr id="268" name=""/>
          <p:cNvSpPr/>
          <p:nvPr/>
        </p:nvSpPr>
        <p:spPr>
          <a:xfrm>
            <a:off x="4041720" y="3176640"/>
            <a:ext cx="437760" cy="2005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Verdana"/>
              </a:rPr>
              <a:t>$5.75</a:t>
            </a:r>
            <a:endParaRPr b="0" lang="en-US" sz="700" strike="noStrike" u="none">
              <a:solidFill>
                <a:srgbClr val="000000"/>
              </a:solidFill>
              <a:effectLst/>
              <a:uFillTx/>
              <a:latin typeface="Times New Roman"/>
            </a:endParaRPr>
          </a:p>
        </p:txBody>
      </p:sp>
      <p:sp>
        <p:nvSpPr>
          <p:cNvPr id="269" name=""/>
          <p:cNvSpPr/>
          <p:nvPr/>
        </p:nvSpPr>
        <p:spPr>
          <a:xfrm flipV="1">
            <a:off x="4562640" y="2657160"/>
            <a:ext cx="582480" cy="584280"/>
          </a:xfrm>
          <a:prstGeom prst="line">
            <a:avLst/>
          </a:prstGeom>
          <a:ln w="507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0" name=""/>
          <p:cNvSpPr/>
          <p:nvPr/>
        </p:nvSpPr>
        <p:spPr>
          <a:xfrm>
            <a:off x="5145120" y="2657520"/>
            <a:ext cx="988920" cy="0"/>
          </a:xfrm>
          <a:prstGeom prst="line">
            <a:avLst/>
          </a:prstGeom>
          <a:ln w="507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1" name=""/>
          <p:cNvSpPr/>
          <p:nvPr/>
        </p:nvSpPr>
        <p:spPr>
          <a:xfrm flipV="1">
            <a:off x="6134040" y="2072880"/>
            <a:ext cx="582840" cy="584280"/>
          </a:xfrm>
          <a:prstGeom prst="line">
            <a:avLst/>
          </a:prstGeom>
          <a:ln w="507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2" name=""/>
          <p:cNvSpPr/>
          <p:nvPr/>
        </p:nvSpPr>
        <p:spPr>
          <a:xfrm>
            <a:off x="5593320" y="3954600"/>
            <a:ext cx="5554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Time</a:t>
            </a:r>
            <a:endParaRPr b="0" lang="en-US" sz="1200" strike="noStrike" u="none">
              <a:solidFill>
                <a:srgbClr val="000000"/>
              </a:solidFill>
              <a:effectLst/>
              <a:uFillTx/>
              <a:latin typeface="Times New Roman"/>
            </a:endParaRPr>
          </a:p>
        </p:txBody>
      </p:sp>
      <p:sp>
        <p:nvSpPr>
          <p:cNvPr id="273" name=""/>
          <p:cNvSpPr/>
          <p:nvPr/>
        </p:nvSpPr>
        <p:spPr>
          <a:xfrm flipV="1">
            <a:off x="4562640" y="1619280"/>
            <a:ext cx="1571400" cy="1557360"/>
          </a:xfrm>
          <a:prstGeom prst="line">
            <a:avLst/>
          </a:prstGeom>
          <a:ln w="50760">
            <a:solidFill>
              <a:srgbClr val="00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4" name=""/>
          <p:cNvSpPr/>
          <p:nvPr/>
        </p:nvSpPr>
        <p:spPr>
          <a:xfrm>
            <a:off x="4681800" y="1554120"/>
            <a:ext cx="11293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Market Price</a:t>
            </a:r>
            <a:endParaRPr b="0" lang="en-US" sz="1200" strike="noStrike" u="none">
              <a:solidFill>
                <a:srgbClr val="000000"/>
              </a:solidFill>
              <a:effectLst/>
              <a:uFillTx/>
              <a:latin typeface="Times New Roman"/>
            </a:endParaRPr>
          </a:p>
        </p:txBody>
      </p:sp>
      <p:sp>
        <p:nvSpPr>
          <p:cNvPr id="275" name=""/>
          <p:cNvSpPr/>
          <p:nvPr/>
        </p:nvSpPr>
        <p:spPr>
          <a:xfrm>
            <a:off x="6492960" y="1490760"/>
            <a:ext cx="12596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Effective Price</a:t>
            </a:r>
            <a:endParaRPr b="0" lang="en-US" sz="1200" strike="noStrike" u="none">
              <a:solidFill>
                <a:srgbClr val="000000"/>
              </a:solidFill>
              <a:effectLst/>
              <a:uFillTx/>
              <a:latin typeface="Times New Roman"/>
            </a:endParaRPr>
          </a:p>
        </p:txBody>
      </p:sp>
      <p:sp>
        <p:nvSpPr>
          <p:cNvPr id="276" name=""/>
          <p:cNvSpPr/>
          <p:nvPr/>
        </p:nvSpPr>
        <p:spPr>
          <a:xfrm>
            <a:off x="5027760" y="1814400"/>
            <a:ext cx="466560" cy="65160"/>
          </a:xfrm>
          <a:prstGeom prst="line">
            <a:avLst/>
          </a:prstGeom>
          <a:ln w="12600">
            <a:solidFill>
              <a:srgbClr val="000000"/>
            </a:solidFill>
            <a:miter/>
            <a:tailEnd len="sm" type="triangle" w="sm"/>
          </a:ln>
        </p:spPr>
        <p:style>
          <a:lnRef idx="0"/>
          <a:fillRef idx="0"/>
          <a:effectRef idx="0"/>
          <a:fontRef idx="minor"/>
        </p:style>
        <p:txBody>
          <a:bodyPr lIns="90000" rIns="90000" tIns="18360" bIns="18360" anchor="ctr">
            <a:noAutofit/>
          </a:bodyPr>
          <a:p>
            <a:endParaRPr b="0" lang="en-US" sz="2400" strike="noStrike" u="none">
              <a:solidFill>
                <a:srgbClr val="000000"/>
              </a:solidFill>
              <a:effectLst/>
              <a:uFillTx/>
              <a:latin typeface="Times New Roman"/>
            </a:endParaRPr>
          </a:p>
        </p:txBody>
      </p:sp>
      <p:sp>
        <p:nvSpPr>
          <p:cNvPr id="277" name=""/>
          <p:cNvSpPr/>
          <p:nvPr/>
        </p:nvSpPr>
        <p:spPr>
          <a:xfrm flipH="1">
            <a:off x="5900760" y="2008080"/>
            <a:ext cx="233280" cy="0"/>
          </a:xfrm>
          <a:prstGeom prst="line">
            <a:avLst/>
          </a:prstGeom>
          <a:ln w="1260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8" name=""/>
          <p:cNvSpPr/>
          <p:nvPr/>
        </p:nvSpPr>
        <p:spPr>
          <a:xfrm>
            <a:off x="6134040" y="2008080"/>
            <a:ext cx="465120" cy="0"/>
          </a:xfrm>
          <a:prstGeom prst="line">
            <a:avLst/>
          </a:prstGeom>
          <a:ln w="1260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9" name=""/>
          <p:cNvSpPr/>
          <p:nvPr/>
        </p:nvSpPr>
        <p:spPr>
          <a:xfrm>
            <a:off x="5961240" y="1774800"/>
            <a:ext cx="8611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30 Cents</a:t>
            </a:r>
            <a:endParaRPr b="0" lang="en-US" sz="1200" strike="noStrike" u="none">
              <a:solidFill>
                <a:srgbClr val="000000"/>
              </a:solidFill>
              <a:effectLst/>
              <a:uFillTx/>
              <a:latin typeface="Times New Roman"/>
            </a:endParaRPr>
          </a:p>
        </p:txBody>
      </p:sp>
      <p:sp>
        <p:nvSpPr>
          <p:cNvPr id="280" name=""/>
          <p:cNvSpPr/>
          <p:nvPr/>
        </p:nvSpPr>
        <p:spPr>
          <a:xfrm>
            <a:off x="7149600" y="2008080"/>
            <a:ext cx="7945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Sell Call</a:t>
            </a:r>
            <a:endParaRPr b="0" lang="en-US" sz="1200" strike="noStrike" u="none">
              <a:solidFill>
                <a:srgbClr val="000000"/>
              </a:solidFill>
              <a:effectLst/>
              <a:uFillTx/>
              <a:latin typeface="Times New Roman"/>
            </a:endParaRPr>
          </a:p>
        </p:txBody>
      </p:sp>
      <p:sp>
        <p:nvSpPr>
          <p:cNvPr id="281" name=""/>
          <p:cNvSpPr/>
          <p:nvPr/>
        </p:nvSpPr>
        <p:spPr>
          <a:xfrm>
            <a:off x="7158240" y="2552760"/>
            <a:ext cx="80712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Buy Call</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Risk Management Marketing</a:t>
            </a:r>
            <a:endParaRPr b="1" lang="en-US" sz="3000" strike="noStrike" u="none">
              <a:solidFill>
                <a:srgbClr val="000000"/>
              </a:solidFill>
              <a:effectLst/>
              <a:uFillTx/>
              <a:latin typeface="Verdana"/>
            </a:endParaRPr>
          </a:p>
        </p:txBody>
      </p:sp>
      <p:sp>
        <p:nvSpPr>
          <p:cNvPr id="29" name="PlaceHolder 2"/>
          <p:cNvSpPr>
            <a:spLocks noGrp="1"/>
          </p:cNvSpPr>
          <p:nvPr>
            <p:ph/>
          </p:nvPr>
        </p:nvSpPr>
        <p:spPr>
          <a:xfrm>
            <a:off x="1066680" y="1218960"/>
            <a:ext cx="4648320" cy="5105160"/>
          </a:xfrm>
          <a:prstGeom prst="rect">
            <a:avLst/>
          </a:prstGeom>
          <a:noFill/>
          <a:ln w="0">
            <a:noFill/>
          </a:ln>
        </p:spPr>
        <p:txBody>
          <a:bodyPr lIns="92160" rIns="92160" tIns="46080" bIns="46080" anchor="t">
            <a:normAutofit lnSpcReduction="9999"/>
          </a:bodyPr>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Where do we fit in</a:t>
            </a:r>
            <a:endParaRPr b="0" lang="en-US" sz="2000" strike="noStrike" u="none">
              <a:solidFill>
                <a:srgbClr val="000000"/>
              </a:solidFill>
              <a:effectLst/>
              <a:uFillTx/>
              <a:latin typeface="Verdana"/>
            </a:endParaRPr>
          </a:p>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Objective </a:t>
            </a:r>
            <a:endParaRPr b="0" lang="en-US" sz="2000" strike="noStrike" u="none">
              <a:solidFill>
                <a:srgbClr val="000000"/>
              </a:solidFill>
              <a:effectLst/>
              <a:uFillTx/>
              <a:latin typeface="Verdana"/>
            </a:endParaRPr>
          </a:p>
          <a:p>
            <a:pPr lvl="1" marL="743040" indent="-285840">
              <a:spcBef>
                <a:spcPts val="4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Verdana"/>
              </a:rPr>
              <a:t>   </a:t>
            </a:r>
            <a:r>
              <a:rPr b="0" lang="en-US" sz="1900" strike="noStrike" u="none">
                <a:solidFill>
                  <a:srgbClr val="000000"/>
                </a:solidFill>
                <a:effectLst/>
                <a:uFillTx/>
                <a:latin typeface="Verdana"/>
              </a:rPr>
              <a:t>	</a:t>
            </a:r>
            <a:r>
              <a:rPr b="0" lang="en-US" sz="1900" strike="noStrike" u="none">
                <a:solidFill>
                  <a:srgbClr val="000000"/>
                </a:solidFill>
                <a:effectLst/>
                <a:uFillTx/>
                <a:latin typeface="Verdana"/>
              </a:rPr>
              <a:t>	</a:t>
            </a:r>
            <a:r>
              <a:rPr b="0" lang="en-US" sz="1900" strike="noStrike" u="none">
                <a:solidFill>
                  <a:srgbClr val="000000"/>
                </a:solidFill>
                <a:effectLst/>
                <a:uFillTx/>
                <a:latin typeface="Verdana"/>
              </a:rPr>
              <a:t>What do we do?</a:t>
            </a:r>
            <a:endParaRPr b="0" lang="en-US" sz="1900" strike="noStrike" u="none">
              <a:solidFill>
                <a:srgbClr val="000000"/>
              </a:solidFill>
              <a:effectLst/>
              <a:uFillTx/>
              <a:latin typeface="Verdana"/>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What do we sell?</a:t>
            </a:r>
            <a:endParaRPr b="0" lang="en-US" sz="2000" strike="noStrike" u="none">
              <a:solidFill>
                <a:srgbClr val="000000"/>
              </a:solidFill>
              <a:effectLst/>
              <a:uFillTx/>
              <a:latin typeface="Verdana"/>
            </a:endParaRPr>
          </a:p>
          <a:p>
            <a:pPr marL="343080" indent="-34308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How do we make money?</a:t>
            </a:r>
            <a:endParaRPr b="0" lang="en-US" sz="2000" strike="noStrike" u="none">
              <a:solidFill>
                <a:srgbClr val="000000"/>
              </a:solidFill>
              <a:effectLst/>
              <a:uFillTx/>
              <a:latin typeface="Verdana"/>
            </a:endParaRPr>
          </a:p>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Who are our customers</a:t>
            </a:r>
            <a:endParaRPr b="0" lang="en-US" sz="2000" strike="noStrike" u="none">
              <a:solidFill>
                <a:srgbClr val="000000"/>
              </a:solidFill>
              <a:effectLst/>
              <a:uFillTx/>
              <a:latin typeface="Verdana"/>
            </a:endParaRPr>
          </a:p>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Hedging</a:t>
            </a:r>
            <a:endParaRPr b="0" lang="en-US" sz="2000" strike="noStrike" u="none">
              <a:solidFill>
                <a:srgbClr val="000000"/>
              </a:solidFill>
              <a:effectLst/>
              <a:uFillTx/>
              <a:latin typeface="Verdana"/>
            </a:endParaRPr>
          </a:p>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Case Studies</a:t>
            </a:r>
            <a:endParaRPr b="0" lang="en-US" sz="2000" strike="noStrike" u="none">
              <a:solidFill>
                <a:srgbClr val="000000"/>
              </a:solidFill>
              <a:effectLst/>
              <a:uFillTx/>
              <a:latin typeface="Verdana"/>
            </a:endParaRPr>
          </a:p>
          <a:p>
            <a:pPr lvl="1" marL="743040" indent="-28584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1. Gas &amp; Propane</a:t>
            </a:r>
            <a:endParaRPr b="0" lang="en-US" sz="2000" strike="noStrike" u="none">
              <a:solidFill>
                <a:srgbClr val="000000"/>
              </a:solidFill>
              <a:effectLst/>
              <a:uFillTx/>
              <a:latin typeface="Verdana"/>
            </a:endParaRPr>
          </a:p>
          <a:p>
            <a:pPr lvl="1" marL="743040" indent="-28584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2. Gas &amp; Paper</a:t>
            </a:r>
            <a:endParaRPr b="0" lang="en-US" sz="2000" strike="noStrike" u="none">
              <a:solidFill>
                <a:srgbClr val="000000"/>
              </a:solidFill>
              <a:effectLst/>
              <a:uFillTx/>
              <a:latin typeface="Verdana"/>
            </a:endParaRPr>
          </a:p>
          <a:p>
            <a:pPr lvl="1" marL="743040" indent="-28584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     3. Refining Margin</a:t>
            </a:r>
            <a:endParaRPr b="0" lang="en-US" sz="2000" strike="noStrike" u="none">
              <a:solidFill>
                <a:srgbClr val="000000"/>
              </a:solidFill>
              <a:effectLst/>
              <a:uFillTx/>
              <a:latin typeface="Verdana"/>
            </a:endParaRPr>
          </a:p>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Advanced Structures</a:t>
            </a:r>
            <a:endParaRPr b="0" lang="en-US" sz="2000" strike="noStrike" u="none">
              <a:solidFill>
                <a:srgbClr val="000000"/>
              </a:solidFill>
              <a:effectLst/>
              <a:uFillTx/>
              <a:latin typeface="Verdana"/>
            </a:endParaRPr>
          </a:p>
          <a:p>
            <a:pPr marL="343080" indent="-343080">
              <a:spcBef>
                <a:spcPts val="49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Questions</a:t>
            </a:r>
            <a:endParaRPr b="0" lang="en-US" sz="2000" strike="noStrike" u="none">
              <a:solidFill>
                <a:srgbClr val="000000"/>
              </a:solidFill>
              <a:effectLst/>
              <a:uFillTx/>
              <a:latin typeface="Verdana"/>
            </a:endParaRPr>
          </a:p>
        </p:txBody>
      </p:sp>
      <p:sp>
        <p:nvSpPr>
          <p:cNvPr id="30" name=""/>
          <p:cNvSpPr/>
          <p:nvPr/>
        </p:nvSpPr>
        <p:spPr>
          <a:xfrm>
            <a:off x="5008680" y="3505320"/>
            <a:ext cx="2971800" cy="1676160"/>
          </a:xfrm>
          <a:prstGeom prst="roundRect">
            <a:avLst>
              <a:gd name="adj" fmla="val 16667"/>
            </a:avLst>
          </a:prstGeom>
          <a:solidFill>
            <a:srgbClr val="0099ff"/>
          </a:solidFill>
          <a:ln w="7632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1" name="" descr=""/>
          <p:cNvPicPr/>
          <p:nvPr/>
        </p:nvPicPr>
        <p:blipFill>
          <a:blip r:embed="rId1"/>
          <a:stretch/>
        </p:blipFill>
        <p:spPr>
          <a:xfrm>
            <a:off x="6913440" y="4267080"/>
            <a:ext cx="1239840" cy="1208160"/>
          </a:xfrm>
          <a:prstGeom prst="rect">
            <a:avLst/>
          </a:prstGeom>
          <a:noFill/>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2" name="PlaceHolder 1"/>
          <p:cNvSpPr>
            <a:spLocks noGrp="1"/>
          </p:cNvSpPr>
          <p:nvPr>
            <p:ph type="title"/>
          </p:nvPr>
        </p:nvSpPr>
        <p:spPr>
          <a:xfrm>
            <a:off x="817560" y="167760"/>
            <a:ext cx="7184880" cy="74628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Verdana"/>
              </a:rPr>
              <a:t>Extendable and Double Up</a:t>
            </a:r>
            <a:endParaRPr b="1" lang="en-US" sz="2800" strike="noStrike" u="none">
              <a:solidFill>
                <a:srgbClr val="000000"/>
              </a:solidFill>
              <a:effectLst/>
              <a:uFillTx/>
              <a:latin typeface="Verdana"/>
            </a:endParaRPr>
          </a:p>
        </p:txBody>
      </p:sp>
      <p:sp>
        <p:nvSpPr>
          <p:cNvPr id="283" name="PlaceHolder 2"/>
          <p:cNvSpPr>
            <a:spLocks noGrp="1"/>
          </p:cNvSpPr>
          <p:nvPr>
            <p:ph/>
          </p:nvPr>
        </p:nvSpPr>
        <p:spPr>
          <a:xfrm>
            <a:off x="685440" y="1219320"/>
            <a:ext cx="6861240" cy="4680000"/>
          </a:xfrm>
          <a:prstGeom prst="rect">
            <a:avLst/>
          </a:prstGeom>
          <a:noFill/>
          <a:ln w="0">
            <a:noFill/>
          </a:ln>
        </p:spPr>
        <p:txBody>
          <a:bodyPr lIns="92160" rIns="92160" tIns="46080" bIns="46080" anchor="t">
            <a:normAutofit/>
          </a:bodyPr>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00"/>
                </a:solidFill>
                <a:effectLst/>
                <a:uFillTx/>
                <a:latin typeface="Verdana"/>
              </a:rPr>
              <a:t>	</a:t>
            </a:r>
            <a:r>
              <a:rPr b="0" lang="en-US" sz="1600" strike="noStrike" u="none">
                <a:solidFill>
                  <a:srgbClr val="000000"/>
                </a:solidFill>
                <a:effectLst/>
                <a:uFillTx/>
                <a:latin typeface="Verdana"/>
              </a:rPr>
              <a:t>Customer receives protection</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from upward price movement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while lowering the fixed price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on the swap.</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Lowers the fixed price by giving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Enron the right but not the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obligation to extend the swap.</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For example, a 12 month swap price is $4.56, but a 12-month by 12-month price on the extendible would be lower at $3.84.</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endParaRPr b="0" lang="en-US" sz="1600" strike="noStrike" u="none">
              <a:solidFill>
                <a:srgbClr val="000000"/>
              </a:solidFill>
              <a:effectLst/>
              <a:uFillTx/>
              <a:latin typeface="Verdana"/>
            </a:endParaRPr>
          </a:p>
          <a:p>
            <a:pPr marL="343080" indent="-343080">
              <a:lnSpc>
                <a:spcPct val="85000"/>
              </a:lnSpc>
              <a:spcBef>
                <a:spcPts val="201"/>
              </a:spcBef>
              <a:buNone/>
              <a:tabLst>
                <a:tab algn="l" pos="0"/>
                <a:tab algn="l" pos="39996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0" lang="en-US" sz="1600" strike="noStrike" u="none">
                <a:solidFill>
                  <a:srgbClr val="000000"/>
                </a:solidFill>
                <a:effectLst/>
                <a:uFillTx/>
                <a:latin typeface="Verdana"/>
              </a:rPr>
              <a:t>A double up would give the customer an even lower fixed price by giving Enron the right to double the volume during the extended period of the swap.</a:t>
            </a:r>
            <a:endParaRPr b="0" lang="en-US" sz="1600" strike="noStrike" u="none">
              <a:solidFill>
                <a:srgbClr val="000000"/>
              </a:solidFill>
              <a:effectLst/>
              <a:uFillTx/>
              <a:latin typeface="Verdana"/>
            </a:endParaRPr>
          </a:p>
        </p:txBody>
      </p:sp>
      <p:grpSp>
        <p:nvGrpSpPr>
          <p:cNvPr id="284" name=""/>
          <p:cNvGrpSpPr/>
          <p:nvPr/>
        </p:nvGrpSpPr>
        <p:grpSpPr>
          <a:xfrm>
            <a:off x="5226120" y="1508040"/>
            <a:ext cx="2347920" cy="1819440"/>
            <a:chOff x="5226120" y="1508040"/>
            <a:chExt cx="2347920" cy="1819440"/>
          </a:xfrm>
        </p:grpSpPr>
        <p:sp>
          <p:nvSpPr>
            <p:cNvPr id="285" name=""/>
            <p:cNvSpPr/>
            <p:nvPr/>
          </p:nvSpPr>
          <p:spPr>
            <a:xfrm>
              <a:off x="5226120" y="1508040"/>
              <a:ext cx="0" cy="1819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6" name=""/>
            <p:cNvSpPr/>
            <p:nvPr/>
          </p:nvSpPr>
          <p:spPr>
            <a:xfrm>
              <a:off x="5226120" y="3327480"/>
              <a:ext cx="23479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287" name=""/>
          <p:cNvSpPr/>
          <p:nvPr/>
        </p:nvSpPr>
        <p:spPr>
          <a:xfrm>
            <a:off x="5254560" y="2741760"/>
            <a:ext cx="23083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8" name=""/>
          <p:cNvSpPr/>
          <p:nvPr/>
        </p:nvSpPr>
        <p:spPr>
          <a:xfrm>
            <a:off x="6399360" y="1549440"/>
            <a:ext cx="0" cy="1942920"/>
          </a:xfrm>
          <a:prstGeom prst="line">
            <a:avLst/>
          </a:prstGeom>
          <a:ln w="25560">
            <a:solidFill>
              <a:srgbClr val="ff0000"/>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9" name=""/>
          <p:cNvSpPr/>
          <p:nvPr/>
        </p:nvSpPr>
        <p:spPr>
          <a:xfrm>
            <a:off x="5339160" y="3276720"/>
            <a:ext cx="11019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1st 12 mths</a:t>
            </a:r>
            <a:endParaRPr b="0" lang="en-US" sz="1200" strike="noStrike" u="none">
              <a:solidFill>
                <a:srgbClr val="000000"/>
              </a:solidFill>
              <a:effectLst/>
              <a:uFillTx/>
              <a:latin typeface="Times New Roman"/>
            </a:endParaRPr>
          </a:p>
        </p:txBody>
      </p:sp>
      <p:sp>
        <p:nvSpPr>
          <p:cNvPr id="290" name=""/>
          <p:cNvSpPr/>
          <p:nvPr/>
        </p:nvSpPr>
        <p:spPr>
          <a:xfrm>
            <a:off x="6525720" y="3282840"/>
            <a:ext cx="12078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2nd  12 mths</a:t>
            </a:r>
            <a:endParaRPr b="0" lang="en-US" sz="1200" strike="noStrike" u="none">
              <a:solidFill>
                <a:srgbClr val="000000"/>
              </a:solidFill>
              <a:effectLst/>
              <a:uFillTx/>
              <a:latin typeface="Times New Roman"/>
            </a:endParaRPr>
          </a:p>
        </p:txBody>
      </p:sp>
      <p:sp>
        <p:nvSpPr>
          <p:cNvPr id="291" name=""/>
          <p:cNvSpPr/>
          <p:nvPr/>
        </p:nvSpPr>
        <p:spPr>
          <a:xfrm>
            <a:off x="5182920" y="2532240"/>
            <a:ext cx="1284480" cy="231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Verdana"/>
              </a:rPr>
              <a:t>Extendable Swap</a:t>
            </a:r>
            <a:endParaRPr b="0" lang="en-US" sz="900" strike="noStrike" u="none">
              <a:solidFill>
                <a:srgbClr val="000000"/>
              </a:solidFill>
              <a:effectLst/>
              <a:uFillTx/>
              <a:latin typeface="Times New Roman"/>
            </a:endParaRPr>
          </a:p>
        </p:txBody>
      </p:sp>
      <p:sp>
        <p:nvSpPr>
          <p:cNvPr id="292" name=""/>
          <p:cNvSpPr/>
          <p:nvPr/>
        </p:nvSpPr>
        <p:spPr>
          <a:xfrm flipH="1">
            <a:off x="6480000" y="2252520"/>
            <a:ext cx="648000" cy="412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3" name=""/>
          <p:cNvSpPr/>
          <p:nvPr/>
        </p:nvSpPr>
        <p:spPr>
          <a:xfrm>
            <a:off x="7189920" y="1778040"/>
            <a:ext cx="1357200" cy="857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Enron has right but not the obligation to extend swap at $3.84</a:t>
            </a:r>
            <a:endParaRPr b="0" lang="en-US" sz="1000" strike="noStrike" u="none">
              <a:solidFill>
                <a:srgbClr val="000000"/>
              </a:solidFill>
              <a:effectLst/>
              <a:uFillTx/>
              <a:latin typeface="Times New Roman"/>
            </a:endParaRPr>
          </a:p>
        </p:txBody>
      </p:sp>
      <p:sp>
        <p:nvSpPr>
          <p:cNvPr id="294" name=""/>
          <p:cNvSpPr/>
          <p:nvPr/>
        </p:nvSpPr>
        <p:spPr>
          <a:xfrm>
            <a:off x="5226120" y="2046240"/>
            <a:ext cx="11732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5" name=""/>
          <p:cNvSpPr/>
          <p:nvPr/>
        </p:nvSpPr>
        <p:spPr>
          <a:xfrm>
            <a:off x="5192640" y="1824120"/>
            <a:ext cx="1325520" cy="506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Verdana"/>
              </a:rPr>
              <a:t>Regular Swap is</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Verdana"/>
              </a:rPr>
              <a:t> $4.56</a:t>
            </a:r>
            <a:endParaRPr b="0" lang="en-US" sz="900" strike="noStrike" u="none">
              <a:solidFill>
                <a:srgbClr val="000000"/>
              </a:solidFill>
              <a:effectLst/>
              <a:uFillTx/>
              <a:latin typeface="Times New Roman"/>
            </a:endParaRPr>
          </a:p>
        </p:txBody>
      </p:sp>
      <p:sp>
        <p:nvSpPr>
          <p:cNvPr id="296" name=""/>
          <p:cNvSpPr/>
          <p:nvPr/>
        </p:nvSpPr>
        <p:spPr>
          <a:xfrm>
            <a:off x="4952880" y="1177920"/>
            <a:ext cx="3684600" cy="2479680"/>
          </a:xfrm>
          <a:prstGeom prst="rect">
            <a:avLst/>
          </a:prstGeom>
          <a:noFill/>
          <a:ln w="316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7"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Questions?</a:t>
            </a:r>
            <a:endParaRPr b="1" lang="en-US" sz="3000" strike="noStrike" u="none">
              <a:solidFill>
                <a:srgbClr val="000000"/>
              </a:solidFill>
              <a:effectLst/>
              <a:uFillTx/>
              <a:latin typeface="Verdana"/>
            </a:endParaRPr>
          </a:p>
        </p:txBody>
      </p:sp>
      <p:pic>
        <p:nvPicPr>
          <p:cNvPr id="298" name="" descr=""/>
          <p:cNvPicPr/>
          <p:nvPr/>
        </p:nvPicPr>
        <p:blipFill>
          <a:blip r:embed="rId1"/>
          <a:srcRect l="12363" t="12314" r="12268" b="11020"/>
          <a:stretch/>
        </p:blipFill>
        <p:spPr>
          <a:xfrm>
            <a:off x="1754280" y="1219320"/>
            <a:ext cx="5181480" cy="5180040"/>
          </a:xfrm>
          <a:prstGeom prst="rect">
            <a:avLst/>
          </a:prstGeom>
          <a:solidFill>
            <a:srgbClr val="99ccff"/>
          </a:solidFill>
          <a:ln w="0">
            <a:noFill/>
          </a:ln>
        </p:spPr>
      </p:pic>
      <p:sp>
        <p:nvSpPr>
          <p:cNvPr id="299" name=""/>
          <p:cNvSpPr/>
          <p:nvPr/>
        </p:nvSpPr>
        <p:spPr>
          <a:xfrm>
            <a:off x="8153280" y="6019920"/>
            <a:ext cx="990720" cy="83808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00" name="ENE_C_WHI" descr=""/>
          <p:cNvPicPr/>
          <p:nvPr/>
        </p:nvPicPr>
        <p:blipFill>
          <a:blip r:embed="rId2"/>
          <a:stretch/>
        </p:blipFill>
        <p:spPr>
          <a:xfrm>
            <a:off x="5867280" y="4952880"/>
            <a:ext cx="1054080" cy="105912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76320"/>
            <a:ext cx="7772400" cy="83808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Enron North America</a:t>
            </a:r>
            <a:endParaRPr b="1" lang="en-US" sz="3000" strike="noStrike" u="none">
              <a:solidFill>
                <a:srgbClr val="000000"/>
              </a:solidFill>
              <a:effectLst/>
              <a:uFillTx/>
              <a:latin typeface="Verdana"/>
            </a:endParaRPr>
          </a:p>
        </p:txBody>
      </p:sp>
      <p:sp>
        <p:nvSpPr>
          <p:cNvPr id="33" name=""/>
          <p:cNvSpPr/>
          <p:nvPr/>
        </p:nvSpPr>
        <p:spPr>
          <a:xfrm>
            <a:off x="4724280" y="1828800"/>
            <a:ext cx="0" cy="4572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 name=""/>
          <p:cNvSpPr/>
          <p:nvPr/>
        </p:nvSpPr>
        <p:spPr>
          <a:xfrm>
            <a:off x="2438280" y="3200400"/>
            <a:ext cx="0" cy="6858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 name=""/>
          <p:cNvSpPr/>
          <p:nvPr/>
        </p:nvSpPr>
        <p:spPr>
          <a:xfrm>
            <a:off x="4724280" y="2590920"/>
            <a:ext cx="0" cy="6094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6" name=""/>
          <p:cNvSpPr/>
          <p:nvPr/>
        </p:nvSpPr>
        <p:spPr>
          <a:xfrm>
            <a:off x="4724280" y="3200400"/>
            <a:ext cx="20574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 name=""/>
          <p:cNvSpPr/>
          <p:nvPr/>
        </p:nvSpPr>
        <p:spPr>
          <a:xfrm flipH="1">
            <a:off x="1143000" y="3200400"/>
            <a:ext cx="35812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 name=""/>
          <p:cNvSpPr/>
          <p:nvPr/>
        </p:nvSpPr>
        <p:spPr>
          <a:xfrm>
            <a:off x="4724280" y="3200400"/>
            <a:ext cx="0" cy="6858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 name=""/>
          <p:cNvSpPr/>
          <p:nvPr/>
        </p:nvSpPr>
        <p:spPr>
          <a:xfrm>
            <a:off x="6781680" y="3200400"/>
            <a:ext cx="0" cy="6858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 name=""/>
          <p:cNvSpPr/>
          <p:nvPr/>
        </p:nvSpPr>
        <p:spPr>
          <a:xfrm>
            <a:off x="6781680" y="3962520"/>
            <a:ext cx="0" cy="9903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 name=""/>
          <p:cNvSpPr/>
          <p:nvPr/>
        </p:nvSpPr>
        <p:spPr>
          <a:xfrm flipH="1">
            <a:off x="6248160" y="4952880"/>
            <a:ext cx="53316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 name=""/>
          <p:cNvSpPr/>
          <p:nvPr/>
        </p:nvSpPr>
        <p:spPr>
          <a:xfrm>
            <a:off x="6781680" y="4952880"/>
            <a:ext cx="152424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3" name=""/>
          <p:cNvSpPr/>
          <p:nvPr/>
        </p:nvSpPr>
        <p:spPr>
          <a:xfrm>
            <a:off x="6248520" y="4952880"/>
            <a:ext cx="0" cy="5335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4" name=""/>
          <p:cNvSpPr/>
          <p:nvPr/>
        </p:nvSpPr>
        <p:spPr>
          <a:xfrm>
            <a:off x="8305920" y="4952880"/>
            <a:ext cx="0" cy="5335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5" name=""/>
          <p:cNvSpPr/>
          <p:nvPr/>
        </p:nvSpPr>
        <p:spPr>
          <a:xfrm>
            <a:off x="2438280" y="3962520"/>
            <a:ext cx="0" cy="914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6" name=""/>
          <p:cNvSpPr/>
          <p:nvPr/>
        </p:nvSpPr>
        <p:spPr>
          <a:xfrm>
            <a:off x="2286000" y="4876920"/>
            <a:ext cx="22096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 name=""/>
          <p:cNvSpPr/>
          <p:nvPr/>
        </p:nvSpPr>
        <p:spPr>
          <a:xfrm flipH="1">
            <a:off x="838080" y="4876920"/>
            <a:ext cx="14479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 name=""/>
          <p:cNvSpPr/>
          <p:nvPr/>
        </p:nvSpPr>
        <p:spPr>
          <a:xfrm>
            <a:off x="2666880" y="4876920"/>
            <a:ext cx="0" cy="5331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9" name=""/>
          <p:cNvSpPr/>
          <p:nvPr/>
        </p:nvSpPr>
        <p:spPr>
          <a:xfrm>
            <a:off x="838080" y="4876920"/>
            <a:ext cx="0" cy="6094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0" name=""/>
          <p:cNvSpPr/>
          <p:nvPr/>
        </p:nvSpPr>
        <p:spPr>
          <a:xfrm>
            <a:off x="4495680" y="4876920"/>
            <a:ext cx="0" cy="6094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1" name=""/>
          <p:cNvSpPr/>
          <p:nvPr/>
        </p:nvSpPr>
        <p:spPr>
          <a:xfrm>
            <a:off x="1143000" y="2819520"/>
            <a:ext cx="0" cy="3808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2" name=""/>
          <p:cNvSpPr/>
          <p:nvPr/>
        </p:nvSpPr>
        <p:spPr>
          <a:xfrm>
            <a:off x="3733920" y="1295280"/>
            <a:ext cx="1904760" cy="68580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Verdana"/>
              </a:rPr>
              <a:t>Dave Delainey</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Verdana"/>
              </a:rPr>
              <a:t>CEO</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Verdana"/>
              </a:rPr>
              <a:t>ENA</a:t>
            </a:r>
            <a:endParaRPr b="0" lang="en-US" sz="1400" strike="noStrike" u="none">
              <a:solidFill>
                <a:srgbClr val="000000"/>
              </a:solidFill>
              <a:effectLst/>
              <a:uFillTx/>
              <a:latin typeface="Times New Roman"/>
            </a:endParaRPr>
          </a:p>
        </p:txBody>
      </p:sp>
      <p:sp>
        <p:nvSpPr>
          <p:cNvPr id="53" name=""/>
          <p:cNvSpPr/>
          <p:nvPr/>
        </p:nvSpPr>
        <p:spPr>
          <a:xfrm>
            <a:off x="3962520" y="2286000"/>
            <a:ext cx="1447560" cy="53352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John Lavorato</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COO</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ENA</a:t>
            </a:r>
            <a:endParaRPr b="0" lang="en-US" sz="1000" strike="noStrike" u="none">
              <a:solidFill>
                <a:srgbClr val="000000"/>
              </a:solidFill>
              <a:effectLst/>
              <a:uFillTx/>
              <a:latin typeface="Times New Roman"/>
            </a:endParaRPr>
          </a:p>
        </p:txBody>
      </p:sp>
      <p:sp>
        <p:nvSpPr>
          <p:cNvPr id="54" name=""/>
          <p:cNvSpPr/>
          <p:nvPr/>
        </p:nvSpPr>
        <p:spPr>
          <a:xfrm>
            <a:off x="3962520" y="3581280"/>
            <a:ext cx="1447560" cy="53352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Origination</a:t>
            </a:r>
            <a:endParaRPr b="0" lang="en-US" sz="1000" strike="noStrike" u="none">
              <a:solidFill>
                <a:srgbClr val="000000"/>
              </a:solidFill>
              <a:effectLst/>
              <a:uFillTx/>
              <a:latin typeface="Times New Roman"/>
            </a:endParaRPr>
          </a:p>
        </p:txBody>
      </p:sp>
      <p:sp>
        <p:nvSpPr>
          <p:cNvPr id="55" name=""/>
          <p:cNvSpPr/>
          <p:nvPr/>
        </p:nvSpPr>
        <p:spPr>
          <a:xfrm>
            <a:off x="6095880" y="3581280"/>
            <a:ext cx="1447920" cy="53352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Trading</a:t>
            </a:r>
            <a:endParaRPr b="0" lang="en-US" sz="1000" strike="noStrike" u="none">
              <a:solidFill>
                <a:srgbClr val="000000"/>
              </a:solidFill>
              <a:effectLst/>
              <a:uFillTx/>
              <a:latin typeface="Times New Roman"/>
            </a:endParaRPr>
          </a:p>
        </p:txBody>
      </p:sp>
      <p:sp>
        <p:nvSpPr>
          <p:cNvPr id="56" name=""/>
          <p:cNvSpPr/>
          <p:nvPr/>
        </p:nvSpPr>
        <p:spPr>
          <a:xfrm>
            <a:off x="1752480" y="3581280"/>
            <a:ext cx="1447920" cy="533520"/>
          </a:xfrm>
          <a:prstGeom prst="roundRect">
            <a:avLst>
              <a:gd name="adj" fmla="val 16667"/>
            </a:avLst>
          </a:prstGeom>
          <a:gradFill rotWithShape="0">
            <a:gsLst>
              <a:gs pos="0">
                <a:srgbClr val="0192ff"/>
              </a:gs>
              <a:gs pos="100000">
                <a:srgbClr val="ff9933"/>
              </a:gs>
            </a:gsLst>
            <a:lin ang="8100000"/>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Fred Lagrasta</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Vice President</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Middle Marketing</a:t>
            </a:r>
            <a:endParaRPr b="0" lang="en-US" sz="1000" strike="noStrike" u="none">
              <a:solidFill>
                <a:srgbClr val="000000"/>
              </a:solidFill>
              <a:effectLst/>
              <a:uFillTx/>
              <a:latin typeface="Times New Roman"/>
            </a:endParaRPr>
          </a:p>
        </p:txBody>
      </p:sp>
      <p:sp>
        <p:nvSpPr>
          <p:cNvPr id="57" name=""/>
          <p:cNvSpPr/>
          <p:nvPr/>
        </p:nvSpPr>
        <p:spPr>
          <a:xfrm>
            <a:off x="5486400" y="5257800"/>
            <a:ext cx="1447920" cy="53352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Natural Gas</a:t>
            </a:r>
            <a:endParaRPr b="0" lang="en-US" sz="1000" strike="noStrike" u="none">
              <a:solidFill>
                <a:srgbClr val="000000"/>
              </a:solidFill>
              <a:effectLst/>
              <a:uFillTx/>
              <a:latin typeface="Times New Roman"/>
            </a:endParaRPr>
          </a:p>
        </p:txBody>
      </p:sp>
      <p:sp>
        <p:nvSpPr>
          <p:cNvPr id="58" name=""/>
          <p:cNvSpPr/>
          <p:nvPr/>
        </p:nvSpPr>
        <p:spPr>
          <a:xfrm>
            <a:off x="7543800" y="5257800"/>
            <a:ext cx="1447920" cy="53352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Power</a:t>
            </a:r>
            <a:endParaRPr b="0" lang="en-US" sz="1000" strike="noStrike" u="none">
              <a:solidFill>
                <a:srgbClr val="000000"/>
              </a:solidFill>
              <a:effectLst/>
              <a:uFillTx/>
              <a:latin typeface="Times New Roman"/>
            </a:endParaRPr>
          </a:p>
        </p:txBody>
      </p:sp>
      <p:sp>
        <p:nvSpPr>
          <p:cNvPr id="59" name=""/>
          <p:cNvSpPr/>
          <p:nvPr/>
        </p:nvSpPr>
        <p:spPr>
          <a:xfrm>
            <a:off x="152280" y="5257800"/>
            <a:ext cx="1447920" cy="53352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Hedge Funds</a:t>
            </a:r>
            <a:endParaRPr b="0" lang="en-US" sz="1000" strike="noStrike" u="none">
              <a:solidFill>
                <a:srgbClr val="000000"/>
              </a:solidFill>
              <a:effectLst/>
              <a:uFillTx/>
              <a:latin typeface="Times New Roman"/>
            </a:endParaRPr>
          </a:p>
        </p:txBody>
      </p:sp>
      <p:sp>
        <p:nvSpPr>
          <p:cNvPr id="60" name=""/>
          <p:cNvSpPr/>
          <p:nvPr/>
        </p:nvSpPr>
        <p:spPr>
          <a:xfrm>
            <a:off x="457200" y="2286000"/>
            <a:ext cx="1447920" cy="533520"/>
          </a:xfrm>
          <a:prstGeom prst="roundRect">
            <a:avLst>
              <a:gd name="adj" fmla="val 16667"/>
            </a:avLst>
          </a:prstGeom>
          <a:gradFill rotWithShape="0">
            <a:gsLst>
              <a:gs pos="0">
                <a:srgbClr val="ffffff"/>
              </a:gs>
              <a:gs pos="100000">
                <a:srgbClr val="ff9900"/>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Jeff Shankman</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COO</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EGM</a:t>
            </a:r>
            <a:endParaRPr b="0" lang="en-US" sz="1000" strike="noStrike" u="none">
              <a:solidFill>
                <a:srgbClr val="000000"/>
              </a:solidFill>
              <a:effectLst/>
              <a:uFillTx/>
              <a:latin typeface="Times New Roman"/>
            </a:endParaRPr>
          </a:p>
        </p:txBody>
      </p:sp>
      <p:sp>
        <p:nvSpPr>
          <p:cNvPr id="61" name=""/>
          <p:cNvSpPr/>
          <p:nvPr/>
        </p:nvSpPr>
        <p:spPr>
          <a:xfrm>
            <a:off x="1981080" y="5181480"/>
            <a:ext cx="1447920" cy="838440"/>
          </a:xfrm>
          <a:prstGeom prst="roundRect">
            <a:avLst>
              <a:gd name="adj" fmla="val 16667"/>
            </a:avLst>
          </a:prstGeom>
          <a:gradFill rotWithShape="0">
            <a:gsLst>
              <a:gs pos="0">
                <a:srgbClr val="0192ff"/>
              </a:gs>
              <a:gs pos="100000">
                <a:srgbClr val="ff9933"/>
              </a:gs>
            </a:gsLst>
            <a:lin ang="8100000"/>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Craig Breslau</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Vice President</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Verdana"/>
              </a:rPr>
              <a:t>Industrial Mid Marketing</a:t>
            </a:r>
            <a:endParaRPr b="0" lang="en-US" sz="800" strike="noStrike" u="none">
              <a:solidFill>
                <a:srgbClr val="000000"/>
              </a:solidFill>
              <a:effectLst/>
              <a:uFillTx/>
              <a:latin typeface="Times New Roman"/>
            </a:endParaRPr>
          </a:p>
        </p:txBody>
      </p:sp>
      <p:sp>
        <p:nvSpPr>
          <p:cNvPr id="62" name=""/>
          <p:cNvSpPr/>
          <p:nvPr/>
        </p:nvSpPr>
        <p:spPr>
          <a:xfrm>
            <a:off x="3809880" y="5257800"/>
            <a:ext cx="1447920" cy="533520"/>
          </a:xfrm>
          <a:prstGeom prst="roundRect">
            <a:avLst>
              <a:gd name="adj" fmla="val 16667"/>
            </a:avLst>
          </a:prstGeom>
          <a:gradFill rotWithShape="0">
            <a:gsLst>
              <a:gs pos="0">
                <a:srgbClr val="0192ff"/>
              </a:gs>
              <a:gs pos="100000">
                <a:srgbClr val="ff9933"/>
              </a:gs>
            </a:gsLst>
            <a:lin ang="8100000"/>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Verdana"/>
              </a:rPr>
              <a:t>Producers</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Objective</a:t>
            </a:r>
            <a:endParaRPr b="1" lang="en-US" sz="3000" strike="noStrike" u="none">
              <a:solidFill>
                <a:srgbClr val="000000"/>
              </a:solidFill>
              <a:effectLst/>
              <a:uFillTx/>
              <a:latin typeface="Verdana"/>
            </a:endParaRPr>
          </a:p>
        </p:txBody>
      </p:sp>
      <p:sp>
        <p:nvSpPr>
          <p:cNvPr id="64" name="PlaceHolder 2"/>
          <p:cNvSpPr>
            <a:spLocks noGrp="1"/>
          </p:cNvSpPr>
          <p:nvPr>
            <p:ph/>
          </p:nvPr>
        </p:nvSpPr>
        <p:spPr>
          <a:xfrm>
            <a:off x="456840" y="1066320"/>
            <a:ext cx="8458200" cy="5257800"/>
          </a:xfrm>
          <a:prstGeom prst="rect">
            <a:avLst/>
          </a:prstGeom>
          <a:noFill/>
          <a:ln w="0">
            <a:noFill/>
          </a:ln>
        </p:spPr>
        <p:txBody>
          <a:bodyPr lIns="92160" rIns="92160" tIns="46080" bIns="46080" anchor="t">
            <a:normAutofit/>
          </a:bodyPr>
          <a:p>
            <a:pPr marL="343080" indent="-343080">
              <a:spcBef>
                <a:spcPts val="49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cc0000"/>
                </a:solidFill>
                <a:effectLst/>
                <a:uFillTx/>
                <a:latin typeface="Verdana"/>
              </a:rPr>
              <a:t>Risk Management Solutions (External)</a:t>
            </a:r>
            <a:endParaRPr b="0" lang="en-US" sz="2000" strike="noStrike" u="none">
              <a:solidFill>
                <a:srgbClr val="000000"/>
              </a:solidFill>
              <a:effectLst/>
              <a:uFillTx/>
              <a:latin typeface="Verdana"/>
            </a:endParaRPr>
          </a:p>
          <a:p>
            <a:pPr lvl="1" marL="743040" indent="-285840">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Verdana"/>
              </a:rPr>
              <a:t>Market Enron &amp; our Capabilities to New Customers</a:t>
            </a:r>
            <a:endParaRPr b="0" lang="en-US" sz="1900" strike="noStrike" u="none">
              <a:solidFill>
                <a:srgbClr val="000000"/>
              </a:solidFill>
              <a:effectLst/>
              <a:uFillTx/>
              <a:latin typeface="Verdana"/>
            </a:endParaRPr>
          </a:p>
          <a:p>
            <a:pPr lvl="2" marL="1085760" indent="-228600">
              <a:spcBef>
                <a:spcPts val="425"/>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Verdana"/>
              </a:rPr>
              <a:t>Origination</a:t>
            </a:r>
            <a:endParaRPr b="0" lang="en-US" sz="1700" strike="noStrike" u="none">
              <a:solidFill>
                <a:srgbClr val="000000"/>
              </a:solidFill>
              <a:effectLst/>
              <a:uFillTx/>
              <a:latin typeface="Verdana"/>
            </a:endParaRPr>
          </a:p>
          <a:p>
            <a:pPr lvl="3" marL="1428840" indent="-228600">
              <a:spcBef>
                <a:spcPts val="374"/>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Verdana"/>
              </a:rPr>
              <a:t>Client Visits</a:t>
            </a:r>
            <a:endParaRPr b="0" lang="en-US" sz="1500" strike="noStrike" u="none">
              <a:solidFill>
                <a:srgbClr val="000000"/>
              </a:solidFill>
              <a:effectLst/>
              <a:uFillTx/>
              <a:latin typeface="Verdana"/>
            </a:endParaRPr>
          </a:p>
          <a:p>
            <a:pPr lvl="3" marL="1428840" indent="-228600">
              <a:spcBef>
                <a:spcPts val="374"/>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Verdana"/>
              </a:rPr>
              <a:t>Introducing Risk Management</a:t>
            </a:r>
            <a:endParaRPr b="0" lang="en-US" sz="1500" strike="noStrike" u="none">
              <a:solidFill>
                <a:srgbClr val="000000"/>
              </a:solidFill>
              <a:effectLst/>
              <a:uFillTx/>
              <a:latin typeface="Verdana"/>
            </a:endParaRPr>
          </a:p>
          <a:p>
            <a:pPr lvl="3" marL="1428840" indent="-228600">
              <a:spcBef>
                <a:spcPts val="374"/>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Verdana"/>
              </a:rPr>
              <a:t>Market Analysis and Data Resource </a:t>
            </a:r>
            <a:endParaRPr b="0" lang="en-US" sz="1500" strike="noStrike" u="none">
              <a:solidFill>
                <a:srgbClr val="000000"/>
              </a:solidFill>
              <a:effectLst/>
              <a:uFillTx/>
              <a:latin typeface="Verdana"/>
            </a:endParaRPr>
          </a:p>
          <a:p>
            <a:pPr marL="343080" indent="0">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spcBef>
                <a:spcPts val="499"/>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cc0000"/>
                </a:solidFill>
                <a:effectLst/>
                <a:uFillTx/>
                <a:latin typeface="Verdana"/>
              </a:rPr>
              <a:t>Risk Management Solutions (Internal)</a:t>
            </a:r>
            <a:endParaRPr b="0" lang="en-US" sz="2000" strike="noStrike" u="none">
              <a:solidFill>
                <a:srgbClr val="000000"/>
              </a:solidFill>
              <a:effectLst/>
              <a:uFillTx/>
              <a:latin typeface="Verdana"/>
            </a:endParaRPr>
          </a:p>
          <a:p>
            <a:pPr lvl="1" marL="743040" indent="-285840">
              <a:spcBef>
                <a:spcPts val="476"/>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Verdana"/>
              </a:rPr>
              <a:t>Provide Liquidity to Enron Trading Desks</a:t>
            </a:r>
            <a:endParaRPr b="0" lang="en-US" sz="1900" strike="noStrike" u="none">
              <a:solidFill>
                <a:srgbClr val="000000"/>
              </a:solidFill>
              <a:effectLst/>
              <a:uFillTx/>
              <a:latin typeface="Verdana"/>
            </a:endParaRPr>
          </a:p>
          <a:p>
            <a:pPr lvl="2" marL="1085760" indent="-228600">
              <a:spcBef>
                <a:spcPts val="425"/>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Verdana"/>
              </a:rPr>
              <a:t>ENA</a:t>
            </a:r>
            <a:endParaRPr b="0" lang="en-US" sz="1700" strike="noStrike" u="none">
              <a:solidFill>
                <a:srgbClr val="000000"/>
              </a:solidFill>
              <a:effectLst/>
              <a:uFillTx/>
              <a:latin typeface="Verdana"/>
            </a:endParaRPr>
          </a:p>
          <a:p>
            <a:pPr lvl="2" marL="1085760" indent="-228600">
              <a:spcBef>
                <a:spcPts val="425"/>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Verdana"/>
              </a:rPr>
              <a:t>EIM</a:t>
            </a:r>
            <a:endParaRPr b="0" lang="en-US" sz="1700" strike="noStrike" u="none">
              <a:solidFill>
                <a:srgbClr val="000000"/>
              </a:solidFill>
              <a:effectLst/>
              <a:uFillTx/>
              <a:latin typeface="Verdana"/>
            </a:endParaRPr>
          </a:p>
          <a:p>
            <a:pPr lvl="2" marL="1085760" indent="-228600">
              <a:spcBef>
                <a:spcPts val="425"/>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Verdana"/>
              </a:rPr>
              <a:t>EGM</a:t>
            </a:r>
            <a:endParaRPr b="0" lang="en-US" sz="1700" strike="noStrike" u="none">
              <a:solidFill>
                <a:srgbClr val="000000"/>
              </a:solidFill>
              <a:effectLst/>
              <a:uFillTx/>
              <a:latin typeface="Verdana"/>
            </a:endParaRPr>
          </a:p>
          <a:p>
            <a:pPr lvl="1" marL="743040" indent="-28584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Verdana"/>
              </a:rPr>
              <a:t>Information: </a:t>
            </a:r>
            <a:r>
              <a:rPr b="1" lang="en-US" sz="1600" strike="noStrike" u="none">
                <a:solidFill>
                  <a:srgbClr val="000000"/>
                </a:solidFill>
                <a:effectLst/>
                <a:uFillTx/>
                <a:latin typeface="Verdana"/>
              </a:rPr>
              <a:t>We bring unique information to Trading Desks</a:t>
            </a:r>
            <a:endParaRPr b="0" lang="en-US" sz="1600" strike="noStrike" u="none">
              <a:solidFill>
                <a:srgbClr val="000000"/>
              </a:solidFill>
              <a:effectLst/>
              <a:uFillTx/>
              <a:latin typeface="Verdana"/>
            </a:endParaRPr>
          </a:p>
          <a:p>
            <a:pPr lvl="1" marL="743040" indent="-28584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Verdana"/>
              </a:rPr>
              <a:t>Coverage: </a:t>
            </a:r>
            <a:r>
              <a:rPr b="1" lang="en-US" sz="1600" strike="noStrike" u="none">
                <a:solidFill>
                  <a:srgbClr val="000000"/>
                </a:solidFill>
                <a:effectLst/>
                <a:uFillTx/>
                <a:latin typeface="Verdana"/>
              </a:rPr>
              <a:t>Find opportunities for all parts of Enron</a:t>
            </a:r>
            <a:endParaRPr b="0" lang="en-US" sz="1600" strike="noStrike" u="none">
              <a:solidFill>
                <a:srgbClr val="000000"/>
              </a:solidFill>
              <a:effectLst/>
              <a:uFillTx/>
              <a:latin typeface="Verdana"/>
            </a:endParaRPr>
          </a:p>
          <a:p>
            <a:pPr lvl="1" marL="743040" indent="-28584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Verdana"/>
              </a:rPr>
              <a:t>Origination Dollars: </a:t>
            </a:r>
            <a:r>
              <a:rPr b="1" lang="en-US" sz="1600" strike="noStrike" u="none">
                <a:solidFill>
                  <a:srgbClr val="000000"/>
                </a:solidFill>
                <a:effectLst/>
                <a:uFillTx/>
                <a:latin typeface="Verdana"/>
              </a:rPr>
              <a:t>No position taking, no capital at risk</a:t>
            </a:r>
            <a:endParaRPr b="0" lang="en-US" sz="1600" strike="noStrike" u="none">
              <a:solidFill>
                <a:srgbClr val="000000"/>
              </a:solidFill>
              <a:effectLst/>
              <a:uFillTx/>
              <a:latin typeface="Verdan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762120" y="1519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Middle Marketing</a:t>
            </a:r>
            <a:br>
              <a:rPr sz="3000"/>
            </a:br>
            <a:endParaRPr b="1" lang="en-US" sz="3000" strike="noStrike" u="none">
              <a:solidFill>
                <a:srgbClr val="000000"/>
              </a:solidFill>
              <a:effectLst/>
              <a:uFillTx/>
              <a:latin typeface="Verdana"/>
            </a:endParaRPr>
          </a:p>
        </p:txBody>
      </p:sp>
      <p:sp>
        <p:nvSpPr>
          <p:cNvPr id="66" name=""/>
          <p:cNvSpPr/>
          <p:nvPr/>
        </p:nvSpPr>
        <p:spPr>
          <a:xfrm>
            <a:off x="304920" y="3581280"/>
            <a:ext cx="731880" cy="73188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Fred</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Lagrasta</a:t>
            </a:r>
            <a:endParaRPr b="0" lang="en-US" sz="800" strike="noStrike" u="none">
              <a:solidFill>
                <a:srgbClr val="000000"/>
              </a:solidFill>
              <a:effectLst/>
              <a:uFillTx/>
              <a:latin typeface="Times New Roman"/>
            </a:endParaRPr>
          </a:p>
        </p:txBody>
      </p:sp>
      <p:sp>
        <p:nvSpPr>
          <p:cNvPr id="67" name=""/>
          <p:cNvSpPr/>
          <p:nvPr/>
        </p:nvSpPr>
        <p:spPr>
          <a:xfrm>
            <a:off x="1143000" y="3581280"/>
            <a:ext cx="731880" cy="73188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Charlie</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Otto</a:t>
            </a:r>
            <a:endParaRPr b="0" lang="en-US" sz="800" strike="noStrike" u="none">
              <a:solidFill>
                <a:srgbClr val="000000"/>
              </a:solidFill>
              <a:effectLst/>
              <a:uFillTx/>
              <a:latin typeface="Times New Roman"/>
            </a:endParaRPr>
          </a:p>
        </p:txBody>
      </p:sp>
      <p:sp>
        <p:nvSpPr>
          <p:cNvPr id="68" name=""/>
          <p:cNvSpPr/>
          <p:nvPr/>
        </p:nvSpPr>
        <p:spPr>
          <a:xfrm>
            <a:off x="1981080" y="3581280"/>
            <a:ext cx="731880" cy="73188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George</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Gilbert</a:t>
            </a:r>
            <a:endParaRPr b="0" lang="en-US" sz="800" strike="noStrike" u="none">
              <a:solidFill>
                <a:srgbClr val="000000"/>
              </a:solidFill>
              <a:effectLst/>
              <a:uFillTx/>
              <a:latin typeface="Times New Roman"/>
            </a:endParaRPr>
          </a:p>
        </p:txBody>
      </p:sp>
      <p:sp>
        <p:nvSpPr>
          <p:cNvPr id="69" name=""/>
          <p:cNvSpPr/>
          <p:nvPr/>
        </p:nvSpPr>
        <p:spPr>
          <a:xfrm>
            <a:off x="2819520" y="3581280"/>
            <a:ext cx="731880" cy="73188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Nelson</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Ferries</a:t>
            </a:r>
            <a:endParaRPr b="0" lang="en-US" sz="800" strike="noStrike" u="none">
              <a:solidFill>
                <a:srgbClr val="000000"/>
              </a:solidFill>
              <a:effectLst/>
              <a:uFillTx/>
              <a:latin typeface="Times New Roman"/>
            </a:endParaRPr>
          </a:p>
        </p:txBody>
      </p:sp>
      <p:sp>
        <p:nvSpPr>
          <p:cNvPr id="70" name=""/>
          <p:cNvSpPr/>
          <p:nvPr/>
        </p:nvSpPr>
        <p:spPr>
          <a:xfrm>
            <a:off x="2362320" y="2895480"/>
            <a:ext cx="0" cy="4572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 name=""/>
          <p:cNvSpPr/>
          <p:nvPr/>
        </p:nvSpPr>
        <p:spPr>
          <a:xfrm>
            <a:off x="2133720" y="3352680"/>
            <a:ext cx="10666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2" name=""/>
          <p:cNvSpPr/>
          <p:nvPr/>
        </p:nvSpPr>
        <p:spPr>
          <a:xfrm flipH="1">
            <a:off x="685800" y="3352680"/>
            <a:ext cx="14479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3" name=""/>
          <p:cNvSpPr/>
          <p:nvPr/>
        </p:nvSpPr>
        <p:spPr>
          <a:xfrm>
            <a:off x="685800" y="3352680"/>
            <a:ext cx="0" cy="2286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4" name=""/>
          <p:cNvSpPr/>
          <p:nvPr/>
        </p:nvSpPr>
        <p:spPr>
          <a:xfrm>
            <a:off x="1523880" y="3352680"/>
            <a:ext cx="0" cy="2286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2362320" y="3352680"/>
            <a:ext cx="0" cy="2286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6" name=""/>
          <p:cNvSpPr/>
          <p:nvPr/>
        </p:nvSpPr>
        <p:spPr>
          <a:xfrm>
            <a:off x="3200400" y="3352680"/>
            <a:ext cx="0" cy="2286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a:off x="4495680" y="1905120"/>
            <a:ext cx="0" cy="3808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4495680" y="2286000"/>
            <a:ext cx="198144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9" name=""/>
          <p:cNvSpPr/>
          <p:nvPr/>
        </p:nvSpPr>
        <p:spPr>
          <a:xfrm>
            <a:off x="2895480" y="2286000"/>
            <a:ext cx="16002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 name=""/>
          <p:cNvSpPr/>
          <p:nvPr/>
        </p:nvSpPr>
        <p:spPr>
          <a:xfrm>
            <a:off x="3657600" y="3581280"/>
            <a:ext cx="731880" cy="73188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Ross </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Prevatt</a:t>
            </a:r>
            <a:endParaRPr b="0" lang="en-US" sz="800" strike="noStrike" u="none">
              <a:solidFill>
                <a:srgbClr val="000000"/>
              </a:solidFill>
              <a:effectLst/>
              <a:uFillTx/>
              <a:latin typeface="Times New Roman"/>
            </a:endParaRPr>
          </a:p>
        </p:txBody>
      </p:sp>
      <p:sp>
        <p:nvSpPr>
          <p:cNvPr id="81" name=""/>
          <p:cNvSpPr/>
          <p:nvPr/>
        </p:nvSpPr>
        <p:spPr>
          <a:xfrm>
            <a:off x="3200400" y="3352680"/>
            <a:ext cx="8380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 name=""/>
          <p:cNvSpPr/>
          <p:nvPr/>
        </p:nvSpPr>
        <p:spPr>
          <a:xfrm>
            <a:off x="4038480" y="3352680"/>
            <a:ext cx="0" cy="2286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3" name=""/>
          <p:cNvSpPr/>
          <p:nvPr/>
        </p:nvSpPr>
        <p:spPr>
          <a:xfrm>
            <a:off x="4572000" y="2971800"/>
            <a:ext cx="0" cy="18288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4" name=""/>
          <p:cNvSpPr/>
          <p:nvPr/>
        </p:nvSpPr>
        <p:spPr>
          <a:xfrm>
            <a:off x="5791320" y="3581280"/>
            <a:ext cx="731880" cy="73188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Per</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Sekse</a:t>
            </a:r>
            <a:endParaRPr b="0" lang="en-US" sz="800" strike="noStrike" u="none">
              <a:solidFill>
                <a:srgbClr val="000000"/>
              </a:solidFill>
              <a:effectLst/>
              <a:uFillTx/>
              <a:latin typeface="Times New Roman"/>
            </a:endParaRPr>
          </a:p>
        </p:txBody>
      </p:sp>
      <p:sp>
        <p:nvSpPr>
          <p:cNvPr id="85" name=""/>
          <p:cNvSpPr/>
          <p:nvPr/>
        </p:nvSpPr>
        <p:spPr>
          <a:xfrm>
            <a:off x="6781680" y="2895480"/>
            <a:ext cx="0" cy="53352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6" name=""/>
          <p:cNvSpPr/>
          <p:nvPr/>
        </p:nvSpPr>
        <p:spPr>
          <a:xfrm>
            <a:off x="6934320" y="3581280"/>
            <a:ext cx="731880" cy="73188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  Caroline</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Abramo</a:t>
            </a:r>
            <a:endParaRPr b="0" lang="en-US" sz="800" strike="noStrike" u="none">
              <a:solidFill>
                <a:srgbClr val="000000"/>
              </a:solidFill>
              <a:effectLst/>
              <a:uFillTx/>
              <a:latin typeface="Times New Roman"/>
            </a:endParaRPr>
          </a:p>
        </p:txBody>
      </p:sp>
      <p:sp>
        <p:nvSpPr>
          <p:cNvPr id="87" name=""/>
          <p:cNvSpPr/>
          <p:nvPr/>
        </p:nvSpPr>
        <p:spPr>
          <a:xfrm flipH="1">
            <a:off x="6171840" y="3429000"/>
            <a:ext cx="6094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8" name=""/>
          <p:cNvSpPr/>
          <p:nvPr/>
        </p:nvSpPr>
        <p:spPr>
          <a:xfrm>
            <a:off x="6781680" y="3429000"/>
            <a:ext cx="53352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9" name=""/>
          <p:cNvSpPr/>
          <p:nvPr/>
        </p:nvSpPr>
        <p:spPr>
          <a:xfrm>
            <a:off x="7315200" y="3429000"/>
            <a:ext cx="0" cy="1522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0" name=""/>
          <p:cNvSpPr/>
          <p:nvPr/>
        </p:nvSpPr>
        <p:spPr>
          <a:xfrm>
            <a:off x="6172200" y="3429000"/>
            <a:ext cx="0" cy="1522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1" name=""/>
          <p:cNvSpPr/>
          <p:nvPr/>
        </p:nvSpPr>
        <p:spPr>
          <a:xfrm>
            <a:off x="3809880" y="1143000"/>
            <a:ext cx="1371600" cy="91440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Middle </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Marketing</a:t>
            </a:r>
            <a:endParaRPr b="0" lang="en-US" sz="1600" strike="noStrike" u="none">
              <a:solidFill>
                <a:srgbClr val="000000"/>
              </a:solidFill>
              <a:effectLst/>
              <a:uFillTx/>
              <a:latin typeface="Times New Roman"/>
            </a:endParaRPr>
          </a:p>
        </p:txBody>
      </p:sp>
      <p:sp>
        <p:nvSpPr>
          <p:cNvPr id="92" name=""/>
          <p:cNvSpPr/>
          <p:nvPr/>
        </p:nvSpPr>
        <p:spPr>
          <a:xfrm>
            <a:off x="1752480" y="2209680"/>
            <a:ext cx="1371600" cy="91440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Producers</a:t>
            </a:r>
            <a:endParaRPr b="0" lang="en-US" sz="1600" strike="noStrike" u="none">
              <a:solidFill>
                <a:srgbClr val="000000"/>
              </a:solidFill>
              <a:effectLst/>
              <a:uFillTx/>
              <a:latin typeface="Times New Roman"/>
            </a:endParaRPr>
          </a:p>
        </p:txBody>
      </p:sp>
      <p:sp>
        <p:nvSpPr>
          <p:cNvPr id="93" name=""/>
          <p:cNvSpPr/>
          <p:nvPr/>
        </p:nvSpPr>
        <p:spPr>
          <a:xfrm>
            <a:off x="3809880" y="2209680"/>
            <a:ext cx="1371600" cy="91440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Endusers</a:t>
            </a:r>
            <a:endParaRPr b="0" lang="en-US" sz="1600" strike="noStrike" u="none">
              <a:solidFill>
                <a:srgbClr val="000000"/>
              </a:solidFill>
              <a:effectLst/>
              <a:uFillTx/>
              <a:latin typeface="Times New Roman"/>
            </a:endParaRPr>
          </a:p>
        </p:txBody>
      </p:sp>
      <p:sp>
        <p:nvSpPr>
          <p:cNvPr id="94" name=""/>
          <p:cNvSpPr/>
          <p:nvPr/>
        </p:nvSpPr>
        <p:spPr>
          <a:xfrm>
            <a:off x="6019920" y="2209680"/>
            <a:ext cx="1371600" cy="914400"/>
          </a:xfrm>
          <a:prstGeom prst="roundRect">
            <a:avLst>
              <a:gd name="adj" fmla="val 16667"/>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Hedge</a:t>
            </a:r>
            <a:endParaRPr b="0" lang="en-US" sz="16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Funds</a:t>
            </a:r>
            <a:endParaRPr b="0" lang="en-US" sz="1600" strike="noStrike" u="none">
              <a:solidFill>
                <a:srgbClr val="000000"/>
              </a:solidFill>
              <a:effectLst/>
              <a:uFillTx/>
              <a:latin typeface="Times New Roman"/>
            </a:endParaRPr>
          </a:p>
        </p:txBody>
      </p:sp>
      <p:grpSp>
        <p:nvGrpSpPr>
          <p:cNvPr id="95" name=""/>
          <p:cNvGrpSpPr/>
          <p:nvPr/>
        </p:nvGrpSpPr>
        <p:grpSpPr>
          <a:xfrm>
            <a:off x="152280" y="4800600"/>
            <a:ext cx="8382240" cy="1143000"/>
            <a:chOff x="152280" y="4800600"/>
            <a:chExt cx="8382240" cy="1143000"/>
          </a:xfrm>
        </p:grpSpPr>
        <p:sp>
          <p:nvSpPr>
            <p:cNvPr id="96" name=""/>
            <p:cNvSpPr/>
            <p:nvPr/>
          </p:nvSpPr>
          <p:spPr>
            <a:xfrm>
              <a:off x="457200" y="4800600"/>
              <a:ext cx="77724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7" name=""/>
            <p:cNvSpPr/>
            <p:nvPr/>
          </p:nvSpPr>
          <p:spPr>
            <a:xfrm>
              <a:off x="1542960" y="5283000"/>
              <a:ext cx="6350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Troy</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Black</a:t>
              </a:r>
              <a:endParaRPr b="0" lang="en-US" sz="800" strike="noStrike" u="none">
                <a:solidFill>
                  <a:srgbClr val="000000"/>
                </a:solidFill>
                <a:effectLst/>
                <a:uFillTx/>
                <a:latin typeface="Times New Roman"/>
              </a:endParaRPr>
            </a:p>
          </p:txBody>
        </p:sp>
        <p:sp>
          <p:nvSpPr>
            <p:cNvPr id="98" name=""/>
            <p:cNvSpPr/>
            <p:nvPr/>
          </p:nvSpPr>
          <p:spPr>
            <a:xfrm>
              <a:off x="2205000" y="5283000"/>
              <a:ext cx="6350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  Jennifer </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Fraser</a:t>
              </a:r>
              <a:endParaRPr b="0" lang="en-US" sz="800" strike="noStrike" u="none">
                <a:solidFill>
                  <a:srgbClr val="000000"/>
                </a:solidFill>
                <a:effectLst/>
                <a:uFillTx/>
                <a:latin typeface="Times New Roman"/>
              </a:endParaRPr>
            </a:p>
          </p:txBody>
        </p:sp>
        <p:sp>
          <p:nvSpPr>
            <p:cNvPr id="99" name=""/>
            <p:cNvSpPr/>
            <p:nvPr/>
          </p:nvSpPr>
          <p:spPr>
            <a:xfrm>
              <a:off x="2933640" y="5283000"/>
              <a:ext cx="6350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Vikas</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Dwivedi</a:t>
              </a:r>
              <a:endParaRPr b="0" lang="en-US" sz="800" strike="noStrike" u="none">
                <a:solidFill>
                  <a:srgbClr val="000000"/>
                </a:solidFill>
                <a:effectLst/>
                <a:uFillTx/>
                <a:latin typeface="Times New Roman"/>
              </a:endParaRPr>
            </a:p>
          </p:txBody>
        </p:sp>
        <p:sp>
          <p:nvSpPr>
            <p:cNvPr id="100" name=""/>
            <p:cNvSpPr/>
            <p:nvPr/>
          </p:nvSpPr>
          <p:spPr>
            <a:xfrm>
              <a:off x="3660840" y="5283000"/>
              <a:ext cx="63648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 Lucy</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Ortiz</a:t>
              </a:r>
              <a:endParaRPr b="0" lang="en-US" sz="800" strike="noStrike" u="none">
                <a:solidFill>
                  <a:srgbClr val="000000"/>
                </a:solidFill>
                <a:effectLst/>
                <a:uFillTx/>
                <a:latin typeface="Times New Roman"/>
              </a:endParaRPr>
            </a:p>
          </p:txBody>
        </p:sp>
        <p:sp>
          <p:nvSpPr>
            <p:cNvPr id="101" name=""/>
            <p:cNvSpPr/>
            <p:nvPr/>
          </p:nvSpPr>
          <p:spPr>
            <a:xfrm>
              <a:off x="4349880" y="5283000"/>
              <a:ext cx="6350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  Russell</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Dyk</a:t>
              </a:r>
              <a:endParaRPr b="0" lang="en-US" sz="800" strike="noStrike" u="none">
                <a:solidFill>
                  <a:srgbClr val="000000"/>
                </a:solidFill>
                <a:effectLst/>
                <a:uFillTx/>
                <a:latin typeface="Times New Roman"/>
              </a:endParaRPr>
            </a:p>
          </p:txBody>
        </p:sp>
        <p:sp>
          <p:nvSpPr>
            <p:cNvPr id="102" name=""/>
            <p:cNvSpPr/>
            <p:nvPr/>
          </p:nvSpPr>
          <p:spPr>
            <a:xfrm>
              <a:off x="5051520" y="5283000"/>
              <a:ext cx="63648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Sheetal</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Patel</a:t>
              </a:r>
              <a:endParaRPr b="0" lang="en-US" sz="800" strike="noStrike" u="none">
                <a:solidFill>
                  <a:srgbClr val="000000"/>
                </a:solidFill>
                <a:effectLst/>
                <a:uFillTx/>
                <a:latin typeface="Times New Roman"/>
              </a:endParaRPr>
            </a:p>
          </p:txBody>
        </p:sp>
        <p:sp>
          <p:nvSpPr>
            <p:cNvPr id="103" name=""/>
            <p:cNvSpPr/>
            <p:nvPr/>
          </p:nvSpPr>
          <p:spPr>
            <a:xfrm>
              <a:off x="5740560" y="5283000"/>
              <a:ext cx="63468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Bill</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Berkeland</a:t>
              </a:r>
              <a:endParaRPr b="0" lang="en-US" sz="800" strike="noStrike" u="none">
                <a:solidFill>
                  <a:srgbClr val="000000"/>
                </a:solidFill>
                <a:effectLst/>
                <a:uFillTx/>
                <a:latin typeface="Times New Roman"/>
              </a:endParaRPr>
            </a:p>
          </p:txBody>
        </p:sp>
        <p:sp>
          <p:nvSpPr>
            <p:cNvPr id="104" name=""/>
            <p:cNvSpPr/>
            <p:nvPr/>
          </p:nvSpPr>
          <p:spPr>
            <a:xfrm>
              <a:off x="152280" y="5283000"/>
              <a:ext cx="6368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Craig</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Breslau</a:t>
              </a:r>
              <a:endParaRPr b="0" lang="en-US" sz="800" strike="noStrike" u="none">
                <a:solidFill>
                  <a:srgbClr val="000000"/>
                </a:solidFill>
                <a:effectLst/>
                <a:uFillTx/>
                <a:latin typeface="Times New Roman"/>
              </a:endParaRPr>
            </a:p>
          </p:txBody>
        </p:sp>
        <p:sp>
          <p:nvSpPr>
            <p:cNvPr id="105" name=""/>
            <p:cNvSpPr/>
            <p:nvPr/>
          </p:nvSpPr>
          <p:spPr>
            <a:xfrm>
              <a:off x="6467400" y="5283000"/>
              <a:ext cx="6368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 Mark</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Smith</a:t>
              </a:r>
              <a:endParaRPr b="0" lang="en-US" sz="800" strike="noStrike" u="none">
                <a:solidFill>
                  <a:srgbClr val="000000"/>
                </a:solidFill>
                <a:effectLst/>
                <a:uFillTx/>
                <a:latin typeface="Times New Roman"/>
              </a:endParaRPr>
            </a:p>
          </p:txBody>
        </p:sp>
        <p:sp>
          <p:nvSpPr>
            <p:cNvPr id="106" name=""/>
            <p:cNvSpPr/>
            <p:nvPr/>
          </p:nvSpPr>
          <p:spPr>
            <a:xfrm>
              <a:off x="880920" y="5283000"/>
              <a:ext cx="6350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  Jennifer</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Shipos</a:t>
              </a:r>
              <a:endParaRPr b="0" lang="en-US" sz="800" strike="noStrike" u="none">
                <a:solidFill>
                  <a:srgbClr val="000000"/>
                </a:solidFill>
                <a:effectLst/>
                <a:uFillTx/>
                <a:latin typeface="Times New Roman"/>
              </a:endParaRPr>
            </a:p>
          </p:txBody>
        </p:sp>
        <p:sp>
          <p:nvSpPr>
            <p:cNvPr id="107" name=""/>
            <p:cNvSpPr/>
            <p:nvPr/>
          </p:nvSpPr>
          <p:spPr>
            <a:xfrm>
              <a:off x="48420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8" name=""/>
            <p:cNvSpPr/>
            <p:nvPr/>
          </p:nvSpPr>
          <p:spPr>
            <a:xfrm>
              <a:off x="121140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9" name=""/>
            <p:cNvSpPr/>
            <p:nvPr/>
          </p:nvSpPr>
          <p:spPr>
            <a:xfrm>
              <a:off x="187308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0" name=""/>
            <p:cNvSpPr/>
            <p:nvPr/>
          </p:nvSpPr>
          <p:spPr>
            <a:xfrm>
              <a:off x="679932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1" name=""/>
            <p:cNvSpPr/>
            <p:nvPr/>
          </p:nvSpPr>
          <p:spPr>
            <a:xfrm>
              <a:off x="253512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2" name=""/>
            <p:cNvSpPr/>
            <p:nvPr/>
          </p:nvSpPr>
          <p:spPr>
            <a:xfrm>
              <a:off x="326376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3" name=""/>
            <p:cNvSpPr/>
            <p:nvPr/>
          </p:nvSpPr>
          <p:spPr>
            <a:xfrm>
              <a:off x="468000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4" name=""/>
            <p:cNvSpPr/>
            <p:nvPr/>
          </p:nvSpPr>
          <p:spPr>
            <a:xfrm>
              <a:off x="607068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5" name=""/>
            <p:cNvSpPr/>
            <p:nvPr/>
          </p:nvSpPr>
          <p:spPr>
            <a:xfrm>
              <a:off x="538308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6" name=""/>
            <p:cNvSpPr/>
            <p:nvPr/>
          </p:nvSpPr>
          <p:spPr>
            <a:xfrm>
              <a:off x="7170840" y="5283000"/>
              <a:ext cx="6350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 Sabina</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Rank</a:t>
              </a:r>
              <a:endParaRPr b="0" lang="en-US" sz="800" strike="noStrike" u="none">
                <a:solidFill>
                  <a:srgbClr val="000000"/>
                </a:solidFill>
                <a:effectLst/>
                <a:uFillTx/>
                <a:latin typeface="Times New Roman"/>
              </a:endParaRPr>
            </a:p>
          </p:txBody>
        </p:sp>
        <p:sp>
          <p:nvSpPr>
            <p:cNvPr id="117" name=""/>
            <p:cNvSpPr/>
            <p:nvPr/>
          </p:nvSpPr>
          <p:spPr>
            <a:xfrm>
              <a:off x="750096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8" name=""/>
            <p:cNvSpPr/>
            <p:nvPr/>
          </p:nvSpPr>
          <p:spPr>
            <a:xfrm>
              <a:off x="7897680" y="5283000"/>
              <a:ext cx="636840" cy="660600"/>
            </a:xfrm>
            <a:prstGeom prst="ellipse">
              <a:avLst/>
            </a:prstGeom>
            <a:gradFill rotWithShape="0">
              <a:gsLst>
                <a:gs pos="0">
                  <a:srgbClr val="ffffff"/>
                </a:gs>
                <a:gs pos="100000">
                  <a:srgbClr val="0192ff"/>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 Mog</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Verdana"/>
                </a:rPr>
                <a:t>Heu</a:t>
              </a:r>
              <a:endParaRPr b="0" lang="en-US" sz="800" strike="noStrike" u="none">
                <a:solidFill>
                  <a:srgbClr val="000000"/>
                </a:solidFill>
                <a:effectLst/>
                <a:uFillTx/>
                <a:latin typeface="Times New Roman"/>
              </a:endParaRPr>
            </a:p>
          </p:txBody>
        </p:sp>
        <p:sp>
          <p:nvSpPr>
            <p:cNvPr id="119" name=""/>
            <p:cNvSpPr/>
            <p:nvPr/>
          </p:nvSpPr>
          <p:spPr>
            <a:xfrm>
              <a:off x="8229600" y="4800600"/>
              <a:ext cx="0" cy="53316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0" name=""/>
            <p:cNvSpPr/>
            <p:nvPr/>
          </p:nvSpPr>
          <p:spPr>
            <a:xfrm>
              <a:off x="3962520" y="4800600"/>
              <a:ext cx="0" cy="4824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
          <p:cNvSpPr/>
          <p:nvPr/>
        </p:nvSpPr>
        <p:spPr>
          <a:xfrm>
            <a:off x="1523880" y="3048120"/>
            <a:ext cx="609624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2" name=""/>
          <p:cNvSpPr/>
          <p:nvPr/>
        </p:nvSpPr>
        <p:spPr>
          <a:xfrm>
            <a:off x="1523880" y="3200400"/>
            <a:ext cx="609624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3" name=""/>
          <p:cNvSpPr/>
          <p:nvPr/>
        </p:nvSpPr>
        <p:spPr>
          <a:xfrm>
            <a:off x="4419720" y="1219320"/>
            <a:ext cx="0" cy="373356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4" name=""/>
          <p:cNvSpPr/>
          <p:nvPr/>
        </p:nvSpPr>
        <p:spPr>
          <a:xfrm>
            <a:off x="4572000" y="1219320"/>
            <a:ext cx="0" cy="373356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5" name=""/>
          <p:cNvSpPr/>
          <p:nvPr/>
        </p:nvSpPr>
        <p:spPr>
          <a:xfrm>
            <a:off x="3809880" y="1066680"/>
            <a:ext cx="1371600" cy="304920"/>
          </a:xfrm>
          <a:prstGeom prst="roundRect">
            <a:avLst>
              <a:gd name="adj" fmla="val 16667"/>
            </a:avLst>
          </a:prstGeom>
          <a:gradFill rotWithShape="0">
            <a:gsLst>
              <a:gs pos="0">
                <a:srgbClr val="ffffff"/>
              </a:gs>
              <a:gs pos="100000">
                <a:srgbClr val="cc0000"/>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ENA</a:t>
            </a:r>
            <a:endParaRPr b="0" lang="en-US" sz="1600" strike="noStrike" u="none">
              <a:solidFill>
                <a:srgbClr val="000000"/>
              </a:solidFill>
              <a:effectLst/>
              <a:uFillTx/>
              <a:latin typeface="Times New Roman"/>
            </a:endParaRPr>
          </a:p>
        </p:txBody>
      </p:sp>
      <p:sp>
        <p:nvSpPr>
          <p:cNvPr id="126" name=""/>
          <p:cNvSpPr/>
          <p:nvPr/>
        </p:nvSpPr>
        <p:spPr>
          <a:xfrm>
            <a:off x="3809880" y="4876920"/>
            <a:ext cx="1371600" cy="304560"/>
          </a:xfrm>
          <a:prstGeom prst="roundRect">
            <a:avLst>
              <a:gd name="adj" fmla="val 16667"/>
            </a:avLst>
          </a:prstGeom>
          <a:gradFill rotWithShape="0">
            <a:gsLst>
              <a:gs pos="0">
                <a:srgbClr val="ffffff"/>
              </a:gs>
              <a:gs pos="100000">
                <a:srgbClr val="cc0000"/>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EGM</a:t>
            </a:r>
            <a:endParaRPr b="0" lang="en-US" sz="1600" strike="noStrike" u="none">
              <a:solidFill>
                <a:srgbClr val="000000"/>
              </a:solidFill>
              <a:effectLst/>
              <a:uFillTx/>
              <a:latin typeface="Times New Roman"/>
            </a:endParaRPr>
          </a:p>
        </p:txBody>
      </p:sp>
      <p:sp>
        <p:nvSpPr>
          <p:cNvPr id="127" name=""/>
          <p:cNvSpPr/>
          <p:nvPr/>
        </p:nvSpPr>
        <p:spPr>
          <a:xfrm>
            <a:off x="326880" y="281160"/>
            <a:ext cx="8535960" cy="549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Middle Market Opportunities</a:t>
            </a:r>
            <a:endParaRPr b="0" lang="en-US" sz="3000" strike="noStrike" u="none">
              <a:solidFill>
                <a:srgbClr val="000000"/>
              </a:solidFill>
              <a:effectLst/>
              <a:uFillTx/>
              <a:latin typeface="Times New Roman"/>
            </a:endParaRPr>
          </a:p>
        </p:txBody>
      </p:sp>
      <p:sp>
        <p:nvSpPr>
          <p:cNvPr id="128" name=""/>
          <p:cNvSpPr/>
          <p:nvPr/>
        </p:nvSpPr>
        <p:spPr>
          <a:xfrm>
            <a:off x="380880" y="5334120"/>
            <a:ext cx="8610840" cy="1025280"/>
          </a:xfrm>
          <a:prstGeom prst="rect">
            <a:avLst/>
          </a:prstGeom>
          <a:noFill/>
          <a:ln w="0">
            <a:noFill/>
          </a:ln>
        </p:spPr>
        <p:style>
          <a:lnRef idx="0"/>
          <a:fillRef idx="0"/>
          <a:effectRef idx="0"/>
          <a:fontRef idx="minor"/>
        </p:style>
        <p:txBody>
          <a:bodyPr lIns="90000" rIns="90000" tIns="46800" bIns="46800" anchor="t">
            <a:spAutoFit/>
          </a:bodyPr>
          <a:p>
            <a:pPr marL="230040" indent="-230040">
              <a:lnSpc>
                <a:spcPct val="100000"/>
              </a:lnSpc>
              <a:spcBef>
                <a:spcPts val="52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Verdana"/>
              </a:rPr>
              <a:t>Profit Opportunities Exist Within and Between Markets</a:t>
            </a:r>
            <a:endParaRPr b="0" lang="en-US" sz="1200" strike="noStrike" u="none">
              <a:solidFill>
                <a:srgbClr val="000000"/>
              </a:solidFill>
              <a:effectLst/>
              <a:uFillTx/>
              <a:latin typeface="Times New Roman"/>
            </a:endParaRPr>
          </a:p>
          <a:p>
            <a:pPr marL="230040" indent="-230040">
              <a:lnSpc>
                <a:spcPct val="100000"/>
              </a:lnSpc>
              <a:spcBef>
                <a:spcPts val="52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Verdana"/>
              </a:rPr>
              <a:t>Broad Scale and Unique Information Base Enable Identification of Highest-Value Opportunities</a:t>
            </a:r>
            <a:endParaRPr b="0" lang="en-US" sz="1200" strike="noStrike" u="none">
              <a:solidFill>
                <a:srgbClr val="000000"/>
              </a:solidFill>
              <a:effectLst/>
              <a:uFillTx/>
              <a:latin typeface="Times New Roman"/>
            </a:endParaRPr>
          </a:p>
          <a:p>
            <a:pPr marL="230040" indent="-230040">
              <a:lnSpc>
                <a:spcPct val="100000"/>
              </a:lnSpc>
              <a:spcBef>
                <a:spcPts val="52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Verdana"/>
              </a:rPr>
              <a:t>Low Incremental Entrance Cost to New Markets as Extension of Core Skills and Systems</a:t>
            </a:r>
            <a:endParaRPr b="0" lang="en-US" sz="1200" strike="noStrike" u="none">
              <a:solidFill>
                <a:srgbClr val="000000"/>
              </a:solidFill>
              <a:effectLst/>
              <a:uFillTx/>
              <a:latin typeface="Times New Roman"/>
            </a:endParaRPr>
          </a:p>
          <a:p>
            <a:pPr marL="230040" indent="-230040">
              <a:lnSpc>
                <a:spcPct val="100000"/>
              </a:lnSpc>
              <a:spcBef>
                <a:spcPts val="524"/>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Verdana"/>
              </a:rPr>
              <a:t>Diversified Product Portfolio Contributes to Steady Business Growth</a:t>
            </a:r>
            <a:endParaRPr b="0" lang="en-US" sz="1200" strike="noStrike" u="none">
              <a:solidFill>
                <a:srgbClr val="000000"/>
              </a:solidFill>
              <a:effectLst/>
              <a:uFillTx/>
              <a:latin typeface="Times New Roman"/>
            </a:endParaRPr>
          </a:p>
        </p:txBody>
      </p:sp>
      <p:grpSp>
        <p:nvGrpSpPr>
          <p:cNvPr id="129" name=""/>
          <p:cNvGrpSpPr/>
          <p:nvPr/>
        </p:nvGrpSpPr>
        <p:grpSpPr>
          <a:xfrm>
            <a:off x="1143000" y="1600200"/>
            <a:ext cx="6933960" cy="3123720"/>
            <a:chOff x="1143000" y="1600200"/>
            <a:chExt cx="6933960" cy="3123720"/>
          </a:xfrm>
        </p:grpSpPr>
        <p:sp>
          <p:nvSpPr>
            <p:cNvPr id="130" name=""/>
            <p:cNvSpPr/>
            <p:nvPr/>
          </p:nvSpPr>
          <p:spPr>
            <a:xfrm>
              <a:off x="2081880" y="1666440"/>
              <a:ext cx="4767120" cy="2925000"/>
            </a:xfrm>
            <a:prstGeom prst="ellipse">
              <a:avLst/>
            </a:prstGeom>
            <a:noFill/>
            <a:ln w="255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1" name=""/>
            <p:cNvSpPr/>
            <p:nvPr/>
          </p:nvSpPr>
          <p:spPr>
            <a:xfrm>
              <a:off x="1792800" y="1600200"/>
              <a:ext cx="1589040" cy="398520"/>
            </a:xfrm>
            <a:prstGeom prst="roundRect">
              <a:avLst>
                <a:gd name="adj" fmla="val 16667"/>
              </a:avLst>
            </a:prstGeom>
            <a:gradFill rotWithShape="0">
              <a:gsLst>
                <a:gs pos="0">
                  <a:srgbClr val="ffffff"/>
                </a:gs>
                <a:gs pos="100000">
                  <a:srgbClr val="0191ff"/>
                </a:gs>
              </a:gsLst>
              <a:path path="rect">
                <a:fillToRect l="50000" t="50000" r="50000" b="50000"/>
              </a:path>
            </a:gradFill>
            <a:ln w="190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Natural Gas</a:t>
              </a:r>
              <a:endParaRPr b="0" lang="en-US" sz="1600" strike="noStrike" u="none">
                <a:solidFill>
                  <a:srgbClr val="000000"/>
                </a:solidFill>
                <a:effectLst/>
                <a:uFillTx/>
                <a:latin typeface="Times New Roman"/>
              </a:endParaRPr>
            </a:p>
          </p:txBody>
        </p:sp>
        <p:sp>
          <p:nvSpPr>
            <p:cNvPr id="132" name=""/>
            <p:cNvSpPr/>
            <p:nvPr/>
          </p:nvSpPr>
          <p:spPr>
            <a:xfrm>
              <a:off x="5549040" y="1600200"/>
              <a:ext cx="1589040" cy="398520"/>
            </a:xfrm>
            <a:prstGeom prst="roundRect">
              <a:avLst>
                <a:gd name="adj" fmla="val 16667"/>
              </a:avLst>
            </a:prstGeom>
            <a:gradFill rotWithShape="0">
              <a:gsLst>
                <a:gs pos="0">
                  <a:srgbClr val="ffffff"/>
                </a:gs>
                <a:gs pos="100000">
                  <a:srgbClr val="0191ff"/>
                </a:gs>
              </a:gsLst>
              <a:path path="rect">
                <a:fillToRect l="50000" t="50000" r="50000" b="50000"/>
              </a:path>
            </a:gradFill>
            <a:ln w="190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Power</a:t>
              </a:r>
              <a:endParaRPr b="0" lang="en-US" sz="1600" strike="noStrike" u="none">
                <a:solidFill>
                  <a:srgbClr val="000000"/>
                </a:solidFill>
                <a:effectLst/>
                <a:uFillTx/>
                <a:latin typeface="Times New Roman"/>
              </a:endParaRPr>
            </a:p>
          </p:txBody>
        </p:sp>
        <p:sp>
          <p:nvSpPr>
            <p:cNvPr id="133" name=""/>
            <p:cNvSpPr/>
            <p:nvPr/>
          </p:nvSpPr>
          <p:spPr>
            <a:xfrm>
              <a:off x="1143000" y="2463840"/>
              <a:ext cx="1589040" cy="398520"/>
            </a:xfrm>
            <a:prstGeom prst="roundRect">
              <a:avLst>
                <a:gd name="adj" fmla="val 16667"/>
              </a:avLst>
            </a:prstGeom>
            <a:gradFill rotWithShape="0">
              <a:gsLst>
                <a:gs pos="0">
                  <a:srgbClr val="ffffff"/>
                </a:gs>
                <a:gs pos="100000">
                  <a:srgbClr val="0191ff"/>
                </a:gs>
              </a:gsLst>
              <a:path path="rect">
                <a:fillToRect l="50000" t="50000" r="50000" b="50000"/>
              </a:path>
            </a:gradFill>
            <a:ln w="190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Coal</a:t>
              </a:r>
              <a:endParaRPr b="0" lang="en-US" sz="1600" strike="noStrike" u="none">
                <a:solidFill>
                  <a:srgbClr val="000000"/>
                </a:solidFill>
                <a:effectLst/>
                <a:uFillTx/>
                <a:latin typeface="Times New Roman"/>
              </a:endParaRPr>
            </a:p>
          </p:txBody>
        </p:sp>
        <p:sp>
          <p:nvSpPr>
            <p:cNvPr id="134" name=""/>
            <p:cNvSpPr/>
            <p:nvPr/>
          </p:nvSpPr>
          <p:spPr>
            <a:xfrm>
              <a:off x="6343560" y="2463840"/>
              <a:ext cx="1589040" cy="398520"/>
            </a:xfrm>
            <a:prstGeom prst="roundRect">
              <a:avLst>
                <a:gd name="adj" fmla="val 16667"/>
              </a:avLst>
            </a:prstGeom>
            <a:gradFill rotWithShape="0">
              <a:gsLst>
                <a:gs pos="0">
                  <a:srgbClr val="ffffff"/>
                </a:gs>
                <a:gs pos="100000">
                  <a:srgbClr val="0191ff"/>
                </a:gs>
              </a:gsLst>
              <a:path path="rect">
                <a:fillToRect l="50000" t="50000" r="50000" b="50000"/>
              </a:path>
            </a:gradFill>
            <a:ln w="190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Weather</a:t>
              </a:r>
              <a:endParaRPr b="0" lang="en-US" sz="1600" strike="noStrike" u="none">
                <a:solidFill>
                  <a:srgbClr val="000000"/>
                </a:solidFill>
                <a:effectLst/>
                <a:uFillTx/>
                <a:latin typeface="Times New Roman"/>
              </a:endParaRPr>
            </a:p>
          </p:txBody>
        </p:sp>
        <p:sp>
          <p:nvSpPr>
            <p:cNvPr id="135" name=""/>
            <p:cNvSpPr/>
            <p:nvPr/>
          </p:nvSpPr>
          <p:spPr>
            <a:xfrm>
              <a:off x="1143000" y="3394800"/>
              <a:ext cx="1589040" cy="398520"/>
            </a:xfrm>
            <a:prstGeom prst="roundRect">
              <a:avLst>
                <a:gd name="adj" fmla="val 16667"/>
              </a:avLst>
            </a:prstGeom>
            <a:gradFill rotWithShape="0">
              <a:gsLst>
                <a:gs pos="0">
                  <a:srgbClr val="ffffff"/>
                </a:gs>
                <a:gs pos="100000">
                  <a:srgbClr val="0191ff"/>
                </a:gs>
              </a:gsLst>
              <a:path path="rect">
                <a:fillToRect l="50000" t="50000" r="50000" b="50000"/>
              </a:path>
            </a:gradFill>
            <a:ln w="190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FX</a:t>
              </a:r>
              <a:endParaRPr b="0" lang="en-US" sz="1600" strike="noStrike" u="none">
                <a:solidFill>
                  <a:srgbClr val="000000"/>
                </a:solidFill>
                <a:effectLst/>
                <a:uFillTx/>
                <a:latin typeface="Times New Roman"/>
              </a:endParaRPr>
            </a:p>
          </p:txBody>
        </p:sp>
        <p:sp>
          <p:nvSpPr>
            <p:cNvPr id="136" name=""/>
            <p:cNvSpPr/>
            <p:nvPr/>
          </p:nvSpPr>
          <p:spPr>
            <a:xfrm>
              <a:off x="6343560" y="3394800"/>
              <a:ext cx="1733400" cy="398520"/>
            </a:xfrm>
            <a:prstGeom prst="roundRect">
              <a:avLst>
                <a:gd name="adj" fmla="val 16667"/>
              </a:avLst>
            </a:prstGeom>
            <a:gradFill rotWithShape="0">
              <a:gsLst>
                <a:gs pos="0">
                  <a:srgbClr val="ffffff"/>
                </a:gs>
                <a:gs pos="100000">
                  <a:srgbClr val="0191ff"/>
                </a:gs>
              </a:gsLst>
              <a:path path="rect">
                <a:fillToRect l="50000" t="50000" r="50000" b="50000"/>
              </a:path>
            </a:gradFill>
            <a:ln w="190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Pulp &amp; Paper</a:t>
              </a:r>
              <a:endParaRPr b="0" lang="en-US" sz="1600" strike="noStrike" u="none">
                <a:solidFill>
                  <a:srgbClr val="000000"/>
                </a:solidFill>
                <a:effectLst/>
                <a:uFillTx/>
                <a:latin typeface="Times New Roman"/>
              </a:endParaRPr>
            </a:p>
          </p:txBody>
        </p:sp>
        <p:sp>
          <p:nvSpPr>
            <p:cNvPr id="137" name=""/>
            <p:cNvSpPr/>
            <p:nvPr/>
          </p:nvSpPr>
          <p:spPr>
            <a:xfrm>
              <a:off x="5404680" y="4325400"/>
              <a:ext cx="2166840" cy="398520"/>
            </a:xfrm>
            <a:prstGeom prst="roundRect">
              <a:avLst>
                <a:gd name="adj" fmla="val 16667"/>
              </a:avLst>
            </a:prstGeom>
            <a:gradFill rotWithShape="0">
              <a:gsLst>
                <a:gs pos="0">
                  <a:srgbClr val="ffffff"/>
                </a:gs>
                <a:gs pos="100000">
                  <a:srgbClr val="0191ff"/>
                </a:gs>
              </a:gsLst>
              <a:path path="rect">
                <a:fillToRect l="50000" t="50000" r="50000" b="50000"/>
              </a:path>
            </a:gradFill>
            <a:ln w="190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Crude &amp; Products</a:t>
              </a:r>
              <a:endParaRPr b="0" lang="en-US" sz="1600" strike="noStrike" u="none">
                <a:solidFill>
                  <a:srgbClr val="000000"/>
                </a:solidFill>
                <a:effectLst/>
                <a:uFillTx/>
                <a:latin typeface="Times New Roman"/>
              </a:endParaRPr>
            </a:p>
          </p:txBody>
        </p:sp>
        <p:sp>
          <p:nvSpPr>
            <p:cNvPr id="138" name=""/>
            <p:cNvSpPr/>
            <p:nvPr/>
          </p:nvSpPr>
          <p:spPr>
            <a:xfrm>
              <a:off x="2009520" y="4325400"/>
              <a:ext cx="1589040" cy="398520"/>
            </a:xfrm>
            <a:prstGeom prst="roundRect">
              <a:avLst>
                <a:gd name="adj" fmla="val 16667"/>
              </a:avLst>
            </a:prstGeom>
            <a:gradFill rotWithShape="0">
              <a:gsLst>
                <a:gs pos="0">
                  <a:srgbClr val="ffffff"/>
                </a:gs>
                <a:gs pos="100000">
                  <a:srgbClr val="0191ff"/>
                </a:gs>
              </a:gsLst>
              <a:path path="rect">
                <a:fillToRect l="50000" t="50000" r="50000" b="50000"/>
              </a:path>
            </a:gradFill>
            <a:ln w="190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Insurance</a:t>
              </a:r>
              <a:endParaRPr b="0" lang="en-US" sz="1600" strike="noStrike" u="none">
                <a:solidFill>
                  <a:srgbClr val="000000"/>
                </a:solidFill>
                <a:effectLst/>
                <a:uFillTx/>
                <a:latin typeface="Times New Roman"/>
              </a:endParaRPr>
            </a:p>
          </p:txBody>
        </p:sp>
        <p:pic>
          <p:nvPicPr>
            <p:cNvPr id="139" name="" descr=""/>
            <p:cNvPicPr/>
            <p:nvPr/>
          </p:nvPicPr>
          <p:blipFill>
            <a:blip r:embed="rId1"/>
            <a:stretch/>
          </p:blipFill>
          <p:spPr>
            <a:xfrm>
              <a:off x="3048120" y="2254680"/>
              <a:ext cx="2862000" cy="1738080"/>
            </a:xfrm>
            <a:prstGeom prst="rect">
              <a:avLst/>
            </a:prstGeom>
            <a:noFill/>
            <a:ln w="0">
              <a:noFill/>
            </a:ln>
          </p:spPr>
        </p:pic>
      </p:grpSp>
      <p:sp>
        <p:nvSpPr>
          <p:cNvPr id="140" name=""/>
          <p:cNvSpPr/>
          <p:nvPr/>
        </p:nvSpPr>
        <p:spPr>
          <a:xfrm>
            <a:off x="7315200" y="2971800"/>
            <a:ext cx="1371600" cy="304920"/>
          </a:xfrm>
          <a:prstGeom prst="roundRect">
            <a:avLst>
              <a:gd name="adj" fmla="val 16667"/>
            </a:avLst>
          </a:prstGeom>
          <a:gradFill rotWithShape="0">
            <a:gsLst>
              <a:gs pos="0">
                <a:srgbClr val="ffffff"/>
              </a:gs>
              <a:gs pos="100000">
                <a:srgbClr val="cc0000"/>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EES</a:t>
            </a:r>
            <a:endParaRPr b="0" lang="en-US" sz="1600" strike="noStrike" u="none">
              <a:solidFill>
                <a:srgbClr val="000000"/>
              </a:solidFill>
              <a:effectLst/>
              <a:uFillTx/>
              <a:latin typeface="Times New Roman"/>
            </a:endParaRPr>
          </a:p>
        </p:txBody>
      </p:sp>
      <p:sp>
        <p:nvSpPr>
          <p:cNvPr id="141" name=""/>
          <p:cNvSpPr/>
          <p:nvPr/>
        </p:nvSpPr>
        <p:spPr>
          <a:xfrm>
            <a:off x="380880" y="2971800"/>
            <a:ext cx="1371600" cy="304920"/>
          </a:xfrm>
          <a:prstGeom prst="roundRect">
            <a:avLst>
              <a:gd name="adj" fmla="val 16667"/>
            </a:avLst>
          </a:prstGeom>
          <a:gradFill rotWithShape="0">
            <a:gsLst>
              <a:gs pos="0">
                <a:srgbClr val="ffffff"/>
              </a:gs>
              <a:gs pos="100000">
                <a:srgbClr val="cc0000"/>
              </a:gs>
            </a:gsLst>
            <a:path path="rect">
              <a:fillToRect l="50000" t="50000" r="50000" b="50000"/>
            </a:path>
          </a:gra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EIM</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Summary of Products Traded</a:t>
            </a:r>
            <a:endParaRPr b="1" lang="en-US" sz="3000" strike="noStrike" u="none">
              <a:solidFill>
                <a:srgbClr val="000000"/>
              </a:solidFill>
              <a:effectLst/>
              <a:uFillTx/>
              <a:latin typeface="Verdana"/>
            </a:endParaRPr>
          </a:p>
        </p:txBody>
      </p:sp>
      <p:sp>
        <p:nvSpPr>
          <p:cNvPr id="143" name="PlaceHolder 2"/>
          <p:cNvSpPr>
            <a:spLocks noGrp="1"/>
          </p:cNvSpPr>
          <p:nvPr>
            <p:ph/>
          </p:nvPr>
        </p:nvSpPr>
        <p:spPr>
          <a:xfrm>
            <a:off x="685440" y="1066320"/>
            <a:ext cx="3809880" cy="4800600"/>
          </a:xfrm>
          <a:prstGeom prst="rect">
            <a:avLst/>
          </a:prstGeom>
          <a:noFill/>
          <a:ln w="0">
            <a:noFill/>
          </a:ln>
        </p:spPr>
        <p:txBody>
          <a:bodyPr lIns="92160" rIns="92160" tIns="46080" bIns="46080" anchor="t">
            <a:normAutofit fontScale="92500" lnSpcReduction="19999"/>
          </a:bodyPr>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Natural Gas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Physically and Financially</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All Pipes and Locations in North America</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Internationally</a:t>
            </a:r>
            <a:endParaRPr b="0" lang="en-US" sz="1400" strike="noStrike" u="none">
              <a:solidFill>
                <a:srgbClr val="000000"/>
              </a:solidFill>
              <a:effectLst/>
              <a:uFillTx/>
              <a:latin typeface="Verdana"/>
            </a:endParaRPr>
          </a:p>
          <a:p>
            <a:pPr marL="343080" indent="0">
              <a:lnSpc>
                <a:spcPct val="10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Electricity</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Physically and Financially</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All locations in U.S.</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Internationally</a:t>
            </a:r>
            <a:endParaRPr b="0" lang="en-US" sz="1400" strike="noStrike" u="none">
              <a:solidFill>
                <a:srgbClr val="000000"/>
              </a:solidFill>
              <a:effectLst/>
              <a:uFillTx/>
              <a:latin typeface="Verdana"/>
            </a:endParaRPr>
          </a:p>
          <a:p>
            <a:pPr marL="343080" indent="0">
              <a:lnSpc>
                <a:spcPct val="10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Crude Oil</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WTI</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WTS</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Brent</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Dubai</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Bow River</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Light Louisiana Sweet</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Heavy Louisiana Sweet</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Various California Crudes</a:t>
            </a:r>
            <a:endParaRPr b="0" lang="en-US" sz="1400" strike="noStrike" u="none">
              <a:solidFill>
                <a:srgbClr val="000000"/>
              </a:solidFill>
              <a:effectLst/>
              <a:uFillTx/>
              <a:latin typeface="Verdana"/>
            </a:endParaRPr>
          </a:p>
        </p:txBody>
      </p:sp>
      <p:sp>
        <p:nvSpPr>
          <p:cNvPr id="144" name="PlaceHolder 3"/>
          <p:cNvSpPr>
            <a:spLocks noGrp="1"/>
          </p:cNvSpPr>
          <p:nvPr>
            <p:ph/>
          </p:nvPr>
        </p:nvSpPr>
        <p:spPr>
          <a:xfrm>
            <a:off x="4647960" y="1066320"/>
            <a:ext cx="3809880" cy="4800600"/>
          </a:xfrm>
          <a:prstGeom prst="rect">
            <a:avLst/>
          </a:prstGeom>
          <a:noFill/>
          <a:ln w="0">
            <a:noFill/>
          </a:ln>
        </p:spPr>
        <p:txBody>
          <a:bodyPr lIns="92160" rIns="92160" tIns="46080" bIns="46080" anchor="t">
            <a:normAutofit fontScale="92500" lnSpcReduction="9999"/>
          </a:bodyPr>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Petrochemicals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Benzene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Tolulene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Xylene</a:t>
            </a:r>
            <a:endParaRPr b="0" lang="en-US" sz="1400" strike="noStrike" u="none">
              <a:solidFill>
                <a:srgbClr val="000000"/>
              </a:solidFill>
              <a:effectLst/>
              <a:uFillTx/>
              <a:latin typeface="Verdana"/>
            </a:endParaRPr>
          </a:p>
          <a:p>
            <a:pPr lvl="2" marL="1085760" indent="-228600">
              <a:lnSpc>
                <a:spcPct val="100000"/>
              </a:lnSpc>
              <a:spcBef>
                <a:spcPts val="300"/>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Mixed Xylene</a:t>
            </a:r>
            <a:endParaRPr b="0" lang="en-US" sz="1200" strike="noStrike" u="none">
              <a:solidFill>
                <a:srgbClr val="000000"/>
              </a:solidFill>
              <a:effectLst/>
              <a:uFillTx/>
              <a:latin typeface="Verdana"/>
            </a:endParaRPr>
          </a:p>
          <a:p>
            <a:pPr lvl="2" marL="1085760" indent="-228600">
              <a:lnSpc>
                <a:spcPct val="100000"/>
              </a:lnSpc>
              <a:spcBef>
                <a:spcPts val="300"/>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Paraxylene</a:t>
            </a:r>
            <a:endParaRPr b="0" lang="en-US" sz="1200" strike="noStrike" u="none">
              <a:solidFill>
                <a:srgbClr val="000000"/>
              </a:solidFill>
              <a:effectLst/>
              <a:uFillTx/>
              <a:latin typeface="Verdana"/>
            </a:endParaRPr>
          </a:p>
          <a:p>
            <a:pPr lvl="2" marL="1085760" indent="-228600">
              <a:lnSpc>
                <a:spcPct val="100000"/>
              </a:lnSpc>
              <a:spcBef>
                <a:spcPts val="300"/>
              </a:spcBef>
              <a:buClr>
                <a:srgbClr val="000000"/>
              </a:buClr>
              <a:buFont typeface="Monotype Sorts"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Orthoxylene</a:t>
            </a:r>
            <a:endParaRPr b="0" lang="en-US" sz="12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Styrene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Methanol</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Mono-Ethylene Glycol (MEG)</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Cyclo Hexane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Pure Theraphtalic Acid (PTA)</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Propylene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MTBE</a:t>
            </a:r>
            <a:endParaRPr b="0" lang="en-US" sz="1400" strike="noStrike" u="none">
              <a:solidFill>
                <a:srgbClr val="000000"/>
              </a:solidFill>
              <a:effectLst/>
              <a:uFillTx/>
              <a:latin typeface="Verdana"/>
            </a:endParaRPr>
          </a:p>
          <a:p>
            <a:pPr marL="343080" indent="0">
              <a:lnSpc>
                <a:spcPct val="10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Plastics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Ethylene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Propylene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Polypropylene-various grades</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Polyethylene-various grades</a:t>
            </a:r>
            <a:endParaRPr b="0" lang="en-US" sz="1400" strike="noStrike" u="none">
              <a:solidFill>
                <a:srgbClr val="000000"/>
              </a:solidFill>
              <a:effectLst/>
              <a:uFillTx/>
              <a:latin typeface="Verdana"/>
            </a:endParaRPr>
          </a:p>
          <a:p>
            <a:pPr marL="34308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Verdana"/>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Products Traded (Continued)</a:t>
            </a:r>
            <a:endParaRPr b="1" lang="en-US" sz="3000" strike="noStrike" u="none">
              <a:solidFill>
                <a:srgbClr val="000000"/>
              </a:solidFill>
              <a:effectLst/>
              <a:uFillTx/>
              <a:latin typeface="Verdana"/>
            </a:endParaRPr>
          </a:p>
        </p:txBody>
      </p:sp>
      <p:sp>
        <p:nvSpPr>
          <p:cNvPr id="146" name="PlaceHolder 2"/>
          <p:cNvSpPr>
            <a:spLocks noGrp="1"/>
          </p:cNvSpPr>
          <p:nvPr>
            <p:ph/>
          </p:nvPr>
        </p:nvSpPr>
        <p:spPr>
          <a:xfrm>
            <a:off x="685440" y="1066680"/>
            <a:ext cx="3809880" cy="4724640"/>
          </a:xfrm>
          <a:prstGeom prst="rect">
            <a:avLst/>
          </a:prstGeom>
          <a:noFill/>
          <a:ln w="0">
            <a:noFill/>
          </a:ln>
        </p:spPr>
        <p:txBody>
          <a:bodyPr lIns="92160" rIns="92160" tIns="46080" bIns="46080" anchor="t">
            <a:normAutofit fontScale="77500" lnSpcReduction="19999"/>
          </a:bodyPr>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Fuel Oil</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NYH/GC 1%</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NYH/GC 3%</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Europe 1%</a:t>
            </a:r>
            <a:endParaRPr b="0" lang="en-US" sz="1400" strike="noStrike" u="none">
              <a:solidFill>
                <a:srgbClr val="000000"/>
              </a:solidFill>
              <a:effectLst/>
              <a:uFillTx/>
              <a:latin typeface="Verdana"/>
            </a:endParaRPr>
          </a:p>
          <a:p>
            <a:pPr marL="343080" indent="0">
              <a:lnSpc>
                <a:spcPct val="10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Natural Gas Liquids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Ethane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Propane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Normal Butane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Iso-Butane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Gasoline</a:t>
            </a:r>
            <a:endParaRPr b="0" lang="en-US" sz="1400" strike="noStrike" u="none">
              <a:solidFill>
                <a:srgbClr val="000000"/>
              </a:solidFill>
              <a:effectLst/>
              <a:uFillTx/>
              <a:latin typeface="Verdana"/>
            </a:endParaRPr>
          </a:p>
          <a:p>
            <a:pPr marL="343080" indent="0">
              <a:lnSpc>
                <a:spcPct val="10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Coal</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Domestic and International</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All Grades All Locations</a:t>
            </a:r>
            <a:endParaRPr b="0" lang="en-US" sz="1400" strike="noStrike" u="none">
              <a:solidFill>
                <a:srgbClr val="000000"/>
              </a:solidFill>
              <a:effectLst/>
              <a:uFillTx/>
              <a:latin typeface="Verdana"/>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Weather Derivatives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Degree Days</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Rainfall</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Snowfall</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Storm Activity</a:t>
            </a:r>
            <a:endParaRPr b="0" lang="en-US" sz="1400" strike="noStrike" u="none">
              <a:solidFill>
                <a:srgbClr val="000000"/>
              </a:solidFill>
              <a:effectLst/>
              <a:uFillTx/>
              <a:latin typeface="Verdana"/>
            </a:endParaRPr>
          </a:p>
        </p:txBody>
      </p:sp>
      <p:sp>
        <p:nvSpPr>
          <p:cNvPr id="147" name="PlaceHolder 3"/>
          <p:cNvSpPr>
            <a:spLocks noGrp="1"/>
          </p:cNvSpPr>
          <p:nvPr>
            <p:ph/>
          </p:nvPr>
        </p:nvSpPr>
        <p:spPr>
          <a:xfrm>
            <a:off x="4647960" y="1066680"/>
            <a:ext cx="3809880" cy="4114800"/>
          </a:xfrm>
          <a:prstGeom prst="rect">
            <a:avLst/>
          </a:prstGeom>
          <a:noFill/>
          <a:ln w="0">
            <a:noFill/>
          </a:ln>
        </p:spPr>
        <p:txBody>
          <a:bodyPr lIns="92160" rIns="92160" tIns="46080" bIns="46080" anchor="t">
            <a:normAutofit fontScale="70000" lnSpcReduction="19999"/>
          </a:bodyPr>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Distillates and Others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Jet Fuel-#54, #55, DERD</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Low Sulphur Diesel</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Sulphur #2</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Gasoline-All Grades</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Alkylate</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Naptha</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Condensate</a:t>
            </a:r>
            <a:endParaRPr b="0" lang="en-US" sz="1400" strike="noStrike" u="none">
              <a:solidFill>
                <a:srgbClr val="000000"/>
              </a:solidFill>
              <a:effectLst/>
              <a:uFillTx/>
              <a:latin typeface="Verdana"/>
            </a:endParaRPr>
          </a:p>
          <a:p>
            <a:pPr marL="343080" indent="0">
              <a:lnSpc>
                <a:spcPct val="10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Emissions Credits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SO2, NO2</a:t>
            </a:r>
            <a:endParaRPr b="0" lang="en-US" sz="1400" strike="noStrike" u="none">
              <a:solidFill>
                <a:srgbClr val="000000"/>
              </a:solidFill>
              <a:effectLst/>
              <a:uFillTx/>
              <a:latin typeface="Verdana"/>
            </a:endParaRPr>
          </a:p>
          <a:p>
            <a:pPr marL="343080" indent="0">
              <a:lnSpc>
                <a:spcPct val="10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Pulp and Paper Products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LWC No. 5, 34lb- 240lb</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Newsprint</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Linerboard</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OCC, ONP Recycled Materials</a:t>
            </a:r>
            <a:endParaRPr b="0" lang="en-US" sz="1400" strike="noStrike" u="none">
              <a:solidFill>
                <a:srgbClr val="000000"/>
              </a:solidFill>
              <a:effectLst/>
              <a:uFillTx/>
              <a:latin typeface="Verdana"/>
            </a:endParaRPr>
          </a:p>
          <a:p>
            <a:pPr marL="343080" indent="0">
              <a:lnSpc>
                <a:spcPct val="100000"/>
              </a:lnSpc>
              <a:spcBef>
                <a:spcPts val="37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Verdana"/>
            </a:endParaRPr>
          </a:p>
          <a:p>
            <a:pPr marL="343080" indent="-343080">
              <a:lnSpc>
                <a:spcPct val="100000"/>
              </a:lnSpc>
              <a:spcBef>
                <a:spcPts val="374"/>
              </a:spcBef>
              <a:buClr>
                <a:srgbClr val="cc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cc0000"/>
                </a:solidFill>
                <a:effectLst/>
                <a:uFillTx/>
                <a:latin typeface="Arial"/>
              </a:rPr>
              <a:t>Metals</a:t>
            </a:r>
            <a:endParaRPr b="0" lang="en-US" sz="15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Aluminum, Copper, Zinc</a:t>
            </a:r>
            <a:endParaRPr b="0" lang="en-US" sz="1400" strike="noStrike" u="none">
              <a:solidFill>
                <a:srgbClr val="000000"/>
              </a:solidFill>
              <a:effectLst/>
              <a:uFillTx/>
              <a:latin typeface="Verdana"/>
            </a:endParaRPr>
          </a:p>
          <a:p>
            <a:pPr lvl="1" marL="743040" indent="-285840">
              <a:lnSpc>
                <a:spcPct val="100000"/>
              </a:lnSpc>
              <a:spcBef>
                <a:spcPts val="349"/>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All Base Metals</a:t>
            </a:r>
            <a:endParaRPr b="0" lang="en-US" sz="1400" strike="noStrike" u="none">
              <a:solidFill>
                <a:srgbClr val="000000"/>
              </a:solidFill>
              <a:effectLst/>
              <a:uFillTx/>
              <a:latin typeface="Verdana"/>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Verdana"/>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8" name="PlaceHolder 1"/>
          <p:cNvSpPr>
            <a:spLocks noGrp="1"/>
          </p:cNvSpPr>
          <p:nvPr>
            <p:ph type="title"/>
          </p:nvPr>
        </p:nvSpPr>
        <p:spPr>
          <a:xfrm>
            <a:off x="685800" y="76320"/>
            <a:ext cx="7772400" cy="9144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Verdana"/>
              </a:rPr>
              <a:t>Industries Covered</a:t>
            </a:r>
            <a:endParaRPr b="1" lang="en-US" sz="3000" strike="noStrike" u="none">
              <a:solidFill>
                <a:srgbClr val="000000"/>
              </a:solidFill>
              <a:effectLst/>
              <a:uFillTx/>
              <a:latin typeface="Verdana"/>
            </a:endParaRPr>
          </a:p>
        </p:txBody>
      </p:sp>
      <p:sp>
        <p:nvSpPr>
          <p:cNvPr id="149" name="PlaceHolder 2"/>
          <p:cNvSpPr>
            <a:spLocks noGrp="1"/>
          </p:cNvSpPr>
          <p:nvPr>
            <p:ph/>
          </p:nvPr>
        </p:nvSpPr>
        <p:spPr>
          <a:xfrm>
            <a:off x="685800" y="1294920"/>
            <a:ext cx="7772400" cy="4800600"/>
          </a:xfrm>
          <a:prstGeom prst="rect">
            <a:avLst/>
          </a:prstGeom>
          <a:noFill/>
          <a:ln w="0">
            <a:noFill/>
          </a:ln>
        </p:spPr>
        <p:txBody>
          <a:bodyPr lIns="92160" rIns="92160" tIns="46080" bIns="46080" anchor="t">
            <a:normAutofit lnSpcReduction="9999"/>
          </a:bodyPr>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Transportation</a:t>
            </a:r>
            <a:endParaRPr b="0" lang="en-US" sz="2400" strike="noStrike" u="none">
              <a:solidFill>
                <a:srgbClr val="000000"/>
              </a:solidFill>
              <a:effectLst/>
              <a:uFillTx/>
              <a:latin typeface="Verdana"/>
            </a:endParaRPr>
          </a:p>
          <a:p>
            <a:pPr lvl="1" marL="743040" indent="-28584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Airlines, Railroads, Transit Authorities, Trucking, Shipping</a:t>
            </a:r>
            <a:endParaRPr b="0" lang="en-US" sz="2400" strike="noStrike" u="none">
              <a:solidFill>
                <a:srgbClr val="000000"/>
              </a:solidFill>
              <a:effectLst/>
              <a:uFillTx/>
              <a:latin typeface="Verdana"/>
            </a:endParaRPr>
          </a:p>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Chemicals &amp; Petrochemicals</a:t>
            </a:r>
            <a:endParaRPr b="0" lang="en-US" sz="2400" strike="noStrike" u="none">
              <a:solidFill>
                <a:srgbClr val="000000"/>
              </a:solidFill>
              <a:effectLst/>
              <a:uFillTx/>
              <a:latin typeface="Verdana"/>
            </a:endParaRPr>
          </a:p>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Fertilizer</a:t>
            </a:r>
            <a:endParaRPr b="0" lang="en-US" sz="2400" strike="noStrike" u="none">
              <a:solidFill>
                <a:srgbClr val="000000"/>
              </a:solidFill>
              <a:effectLst/>
              <a:uFillTx/>
              <a:latin typeface="Verdana"/>
            </a:endParaRPr>
          </a:p>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Glass</a:t>
            </a:r>
            <a:endParaRPr b="0" lang="en-US" sz="2400" strike="noStrike" u="none">
              <a:solidFill>
                <a:srgbClr val="000000"/>
              </a:solidFill>
              <a:effectLst/>
              <a:uFillTx/>
              <a:latin typeface="Verdana"/>
            </a:endParaRPr>
          </a:p>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Metals &amp; Mining</a:t>
            </a:r>
            <a:endParaRPr b="0" lang="en-US" sz="2400" strike="noStrike" u="none">
              <a:solidFill>
                <a:srgbClr val="000000"/>
              </a:solidFill>
              <a:effectLst/>
              <a:uFillTx/>
              <a:latin typeface="Verdana"/>
            </a:endParaRPr>
          </a:p>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Pulp &amp; Paper</a:t>
            </a:r>
            <a:endParaRPr b="0" lang="en-US" sz="2400" strike="noStrike" u="none">
              <a:solidFill>
                <a:srgbClr val="000000"/>
              </a:solidFill>
              <a:effectLst/>
              <a:uFillTx/>
              <a:latin typeface="Verdana"/>
            </a:endParaRPr>
          </a:p>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Refining</a:t>
            </a:r>
            <a:endParaRPr b="0" lang="en-US" sz="2400" strike="noStrike" u="none">
              <a:solidFill>
                <a:srgbClr val="000000"/>
              </a:solidFill>
              <a:effectLst/>
              <a:uFillTx/>
              <a:latin typeface="Verdana"/>
            </a:endParaRPr>
          </a:p>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Propane &amp; Heating Oil Distributors</a:t>
            </a:r>
            <a:endParaRPr b="0" lang="en-US" sz="2400" strike="noStrike" u="none">
              <a:solidFill>
                <a:srgbClr val="000000"/>
              </a:solidFill>
              <a:effectLst/>
              <a:uFillTx/>
              <a:latin typeface="Verdana"/>
            </a:endParaRPr>
          </a:p>
          <a:p>
            <a:pPr marL="343080" indent="-343080">
              <a:spcBef>
                <a:spcPts val="601"/>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Automotive Manufacturing</a:t>
            </a:r>
            <a:endParaRPr b="0" lang="en-US" sz="2400" strike="noStrike" u="none">
              <a:solidFill>
                <a:srgbClr val="000000"/>
              </a:solidFill>
              <a:effectLst/>
              <a:uFillTx/>
              <a:latin typeface="Verdana"/>
            </a:endParaRPr>
          </a:p>
        </p:txBody>
      </p:sp>
      <p:sp>
        <p:nvSpPr>
          <p:cNvPr id="150" name=""/>
          <p:cNvSpPr/>
          <p:nvPr/>
        </p:nvSpPr>
        <p:spPr>
          <a:xfrm>
            <a:off x="5638680" y="2286000"/>
            <a:ext cx="2895840" cy="2895480"/>
          </a:xfrm>
          <a:prstGeom prst="roundRect">
            <a:avLst>
              <a:gd name="adj" fmla="val 24241"/>
            </a:avLst>
          </a:prstGeom>
          <a:blipFill rotWithShape="0">
            <a:blip r:embed="rId1"/>
            <a:srcRect/>
            <a:stretch/>
          </a:blipFill>
          <a:ln w="0">
            <a:noFill/>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1225</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2000-09-19T13:26:19Z</dcterms:created>
  <dc:creator>Lucy Ortiz</dc:creator>
  <dc:description/>
  <dc:language>en-US</dc:language>
  <cp:lastModifiedBy>Lucy Ortiz</cp:lastModifiedBy>
  <cp:lastPrinted>2000-09-21T13:28:24Z</cp:lastPrinted>
  <dcterms:modified xsi:type="dcterms:W3CDTF">2000-09-21T13:31:33Z</dcterms:modified>
  <cp:revision>95</cp:revision>
  <dc:subject/>
  <dc:title> Industrial Middle Markets Craig Breslau Vice President  September 21, 2000</dc:title>
</cp:coreProperties>
</file>