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9C4E3D-CC57-4487-907F-68BF61604A6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74513E5-E392-43C8-B6C2-F5773D81C85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1752480" y="914400"/>
            <a:ext cx="601992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Internal</a:t>
            </a:r>
            <a:endParaRPr b="0" lang="en-US" sz="6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of Capital</a:t>
            </a:r>
            <a:endParaRPr b="0" lang="en-US" sz="6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362320" y="4481640"/>
            <a:ext cx="49528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Times New Roman"/>
              </a:rPr>
              <a:t>Enron Global Finance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Times New Roman"/>
              </a:rPr>
              <a:t>30 March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685800" y="685800"/>
            <a:ext cx="77724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914400" y="838080"/>
            <a:ext cx="5249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of Capital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2666880"/>
            <a:ext cx="685800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Risk Management transactions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Day to day commodity trades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Funded on-balance sheet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249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Big ticket, customised transactions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Larger size, longer tenor structured funding with risk transfer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Syndicated off-balance sheet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249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Strategic illiquid investments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Funded on-balance sheet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94680" y="1843200"/>
            <a:ext cx="6393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Three Broad Categories of Transactions: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685800" y="685800"/>
            <a:ext cx="77724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838080" y="838080"/>
            <a:ext cx="72392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Recommendation for PRM transactions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62120" y="1905120"/>
            <a:ext cx="7924680" cy="44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Risk Management Transactions: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3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FFO Generative Transactions: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Charge = Enron Cost of Debt  +  Funds Flow Spread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349"/>
              </a:spcBef>
              <a:buClr>
                <a:srgbClr val="ffffff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Non-FFO Generative Transactions: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Charge = Enron Cost of Debt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Cost of Debt : Enron Debt Curve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Funds Flow Spread :  FFO Premium (&gt; 50 bps)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Both curves quoted weekly by EGF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685800" y="304920"/>
            <a:ext cx="6781680" cy="99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914400" y="533520"/>
            <a:ext cx="5257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of Capital Curves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920" y="5546880"/>
            <a:ext cx="8686800" cy="70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ts val="1800"/>
              </a:lnSpc>
              <a:spcBef>
                <a:spcPts val="12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Times New Roman"/>
              </a:rPr>
              <a:t> Spread above Libor curve will mirror Enron’s true cost of borrowings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ts val="1800"/>
              </a:lnSpc>
              <a:spcBef>
                <a:spcPts val="12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Times New Roman"/>
              </a:rPr>
              <a:t> Spread to Funds Flow curve will vary according to Enron’s Funds Flow appetite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685800" y="1523880"/>
          <a:ext cx="7772400" cy="3657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523880"/>
                    <a:ext cx="777240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914400" y="609480"/>
            <a:ext cx="723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Example 1: Fixed for Floating Oil Swap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5800" y="19051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25000 bbl/day for 3 years (liquid market)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Oil curve is backwardated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685800" y="4419720"/>
            <a:ext cx="7696080" cy="2135160"/>
            <a:chOff x="685800" y="4419720"/>
            <a:chExt cx="7696080" cy="2135160"/>
          </a:xfrm>
        </p:grpSpPr>
        <p:sp>
          <p:nvSpPr>
            <p:cNvPr id="32" name=""/>
            <p:cNvSpPr/>
            <p:nvPr/>
          </p:nvSpPr>
          <p:spPr>
            <a:xfrm>
              <a:off x="1050840" y="5028840"/>
              <a:ext cx="2911320" cy="45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898560" y="4495680"/>
              <a:ext cx="3139920" cy="131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Enron pays fixed $23.31/bbl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NPV (Libor) = $3.2 million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NPV (CoF)   = $4.2 million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724280" y="4495680"/>
              <a:ext cx="3581280" cy="131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Enron receives fixed $23.50/bbl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NPV (Libor) = $3.2 million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NPV (CoF)   = $2.2 million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647960" y="4419720"/>
              <a:ext cx="3733920" cy="76176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85800" y="4419720"/>
              <a:ext cx="3581280" cy="76176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990360" y="6156000"/>
              <a:ext cx="68580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457200" indent="-457200">
                <a:buClr>
                  <a:srgbClr val="ffffff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New pricing clearly rewards upfront funds flow generation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8" name=""/>
          <p:cNvGraphicFramePr/>
          <p:nvPr/>
        </p:nvGraphicFramePr>
        <p:xfrm>
          <a:off x="3581280" y="1523880"/>
          <a:ext cx="4953240" cy="2514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581280" y="1523880"/>
                    <a:ext cx="495324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685800" y="685800"/>
            <a:ext cx="77724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"/>
          <p:cNvSpPr/>
          <p:nvPr/>
        </p:nvSpPr>
        <p:spPr>
          <a:xfrm>
            <a:off x="838080" y="838080"/>
            <a:ext cx="72392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Example 2: Contract Re-structuring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62120" y="1905120"/>
            <a:ext cx="7924680" cy="44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Re-structure 13-year gas contract resulting in £11 million up-front payment to Enron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3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£10 million is calculated by discounting gas curve at Libor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Using Enron Cost of Capital curve yields an NPV of £11.8m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Additional benefit of £0.8 million goes to trading book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re-structuring resulting in Enron paying £11 million would result in a capital charge to trading book of £0.8m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685800" y="685800"/>
            <a:ext cx="678168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"/>
          <p:cNvSpPr/>
          <p:nvPr/>
        </p:nvSpPr>
        <p:spPr>
          <a:xfrm>
            <a:off x="914400" y="838080"/>
            <a:ext cx="723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Implementation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62120" y="2057400"/>
            <a:ext cx="792468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Cash and Funds Flow benefit / charge passed on to originators on a transaction by transaction basis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Fast education of originators to facilitate recognition of Funds Flow generative transactions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EEL cash position will be monitored on a weekly basis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Funds Flow position will be monitored on a monthly basis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2001-02-14T08:25:48Z</dcterms:created>
  <dc:creator>kmckenna</dc:creator>
  <dc:description/>
  <dc:language>en-US</dc:language>
  <cp:lastModifiedBy>mabboudy</cp:lastModifiedBy>
  <dcterms:modified xsi:type="dcterms:W3CDTF">2001-03-30T08:34:16Z</dcterms:modified>
  <cp:revision>97</cp:revision>
  <dc:subject/>
  <dc:title>PowerPoint Presentation</dc:title>
</cp:coreProperties>
</file>