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_rels/notesSlide9.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notesSlide9.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Lst>
  <p:sldSz cx="9144000" cy="6858000"/>
  <p:notesSz cx="7124700" cy="9410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 name=""/>
          <p:cNvSpPr/>
          <p:nvPr/>
        </p:nvSpPr>
        <p:spPr>
          <a:xfrm>
            <a:off x="0" y="0"/>
            <a:ext cx="7124400" cy="94104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21" name="PlaceHolder 1"/>
          <p:cNvSpPr>
            <a:spLocks noGrp="1"/>
          </p:cNvSpPr>
          <p:nvPr>
            <p:ph type="hdr"/>
          </p:nvPr>
        </p:nvSpPr>
        <p:spPr>
          <a:xfrm>
            <a:off x="-360" y="0"/>
            <a:ext cx="3105000" cy="463680"/>
          </a:xfrm>
          <a:prstGeom prst="rect">
            <a:avLst/>
          </a:prstGeom>
          <a:noFill/>
          <a:ln w="0">
            <a:noFill/>
          </a:ln>
        </p:spPr>
        <p:txBody>
          <a:bodyPr lIns="92880" rIns="92880" tIns="46440" bIns="46440" anchor="t">
            <a:noAutofit/>
          </a:bodyPr>
          <a:p>
            <a:pPr indent="0">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Arial"/>
              </a:rPr>
              <a:t>&lt;header&gt;</a:t>
            </a:r>
            <a:endParaRPr b="0" lang="en-US" sz="1200" strike="noStrike" u="none">
              <a:solidFill>
                <a:srgbClr val="000000"/>
              </a:solidFill>
              <a:effectLst/>
              <a:uFillTx/>
              <a:latin typeface="Arial"/>
            </a:endParaRPr>
          </a:p>
        </p:txBody>
      </p:sp>
      <p:sp>
        <p:nvSpPr>
          <p:cNvPr id="22" name="PlaceHolder 2"/>
          <p:cNvSpPr>
            <a:spLocks noGrp="1"/>
          </p:cNvSpPr>
          <p:nvPr>
            <p:ph type="dt" idx="4"/>
          </p:nvPr>
        </p:nvSpPr>
        <p:spPr>
          <a:xfrm>
            <a:off x="4035240" y="0"/>
            <a:ext cx="3105000" cy="463680"/>
          </a:xfrm>
          <a:prstGeom prst="rect">
            <a:avLst/>
          </a:prstGeom>
          <a:noFill/>
          <a:ln w="0">
            <a:noFill/>
          </a:ln>
        </p:spPr>
        <p:txBody>
          <a:bodyPr lIns="92880" rIns="92880" tIns="46440" bIns="46440" anchor="t">
            <a:noAutofit/>
          </a:bodyPr>
          <a:lstStyle>
            <a:lvl1pPr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defRPr b="0" lang="en-US" sz="1200" strike="noStrike" u="none">
                <a:solidFill>
                  <a:srgbClr val="000000"/>
                </a:solidFill>
                <a:effectLst/>
                <a:uFillTx/>
                <a:latin typeface="Arial"/>
              </a:defRPr>
            </a:lvl1pPr>
          </a:lstStyle>
          <a:p>
            <a:pPr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Arial"/>
              </a:rPr>
              <a:t>&lt;date/time&gt;</a:t>
            </a:r>
            <a:endParaRPr b="0" lang="en-US" sz="1200" strike="noStrike" u="none">
              <a:solidFill>
                <a:srgbClr val="000000"/>
              </a:solidFill>
              <a:effectLst/>
              <a:uFillTx/>
              <a:latin typeface="Arial"/>
            </a:endParaRPr>
          </a:p>
        </p:txBody>
      </p:sp>
      <p:sp>
        <p:nvSpPr>
          <p:cNvPr id="23" name="PlaceHolder 3"/>
          <p:cNvSpPr>
            <a:spLocks noGrp="1"/>
          </p:cNvSpPr>
          <p:nvPr>
            <p:ph type="sldImg"/>
          </p:nvPr>
        </p:nvSpPr>
        <p:spPr>
          <a:xfrm>
            <a:off x="1161720" y="695160"/>
            <a:ext cx="4738680" cy="355464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Click to move the slide</a:t>
            </a:r>
            <a:endParaRPr b="1" i="1" lang="en-US" sz="2800" strike="noStrike" u="none">
              <a:solidFill>
                <a:srgbClr val="000000"/>
              </a:solidFill>
              <a:effectLst/>
              <a:uFillTx/>
              <a:latin typeface="Arial"/>
            </a:endParaRPr>
          </a:p>
        </p:txBody>
      </p:sp>
      <p:sp>
        <p:nvSpPr>
          <p:cNvPr id="24" name="PlaceHolder 4"/>
          <p:cNvSpPr>
            <a:spLocks noGrp="1"/>
          </p:cNvSpPr>
          <p:nvPr>
            <p:ph type="body"/>
          </p:nvPr>
        </p:nvSpPr>
        <p:spPr>
          <a:xfrm>
            <a:off x="931680" y="4481640"/>
            <a:ext cx="5276520" cy="42494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25" name="PlaceHolder 5"/>
          <p:cNvSpPr>
            <a:spLocks noGrp="1"/>
          </p:cNvSpPr>
          <p:nvPr>
            <p:ph type="ftr" idx="5"/>
          </p:nvPr>
        </p:nvSpPr>
        <p:spPr>
          <a:xfrm>
            <a:off x="-360" y="8962920"/>
            <a:ext cx="3105000" cy="463680"/>
          </a:xfrm>
          <a:prstGeom prst="rect">
            <a:avLst/>
          </a:prstGeom>
          <a:noFill/>
          <a:ln w="0">
            <a:noFill/>
          </a:ln>
        </p:spPr>
        <p:txBody>
          <a:bodyPr lIns="92880" rIns="92880" tIns="46440" bIns="46440" anchor="b">
            <a:noAutofit/>
          </a:bodyPr>
          <a:lstStyle>
            <a:lvl1pPr indent="0">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defRPr b="0" lang="en-US" sz="1200" strike="noStrike" u="none">
                <a:solidFill>
                  <a:srgbClr val="000000"/>
                </a:solidFill>
                <a:effectLst/>
                <a:uFillTx/>
                <a:latin typeface="Arial"/>
              </a:defRPr>
            </a:lvl1pPr>
          </a:lstStyle>
          <a:p>
            <a:pPr indent="0">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Arial"/>
            </a:endParaRPr>
          </a:p>
        </p:txBody>
      </p:sp>
      <p:sp>
        <p:nvSpPr>
          <p:cNvPr id="26" name="PlaceHolder 6"/>
          <p:cNvSpPr>
            <a:spLocks noGrp="1"/>
          </p:cNvSpPr>
          <p:nvPr>
            <p:ph type="sldNum" idx="6"/>
          </p:nvPr>
        </p:nvSpPr>
        <p:spPr>
          <a:xfrm>
            <a:off x="4035240" y="8962920"/>
            <a:ext cx="3105000" cy="463680"/>
          </a:xfrm>
          <a:prstGeom prst="rect">
            <a:avLst/>
          </a:prstGeom>
          <a:noFill/>
          <a:ln w="0">
            <a:noFill/>
          </a:ln>
        </p:spPr>
        <p:txBody>
          <a:bodyPr lIns="92880" rIns="92880" tIns="46440" bIns="46440" anchor="b">
            <a:noAutofit/>
          </a:bodyPr>
          <a:lstStyle>
            <a:lvl1pPr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defRPr b="0" lang="en-US" sz="1200" strike="noStrike" u="none">
                <a:solidFill>
                  <a:srgbClr val="000000"/>
                </a:solidFill>
                <a:effectLst/>
                <a:uFillTx/>
                <a:latin typeface="Arial"/>
              </a:defRPr>
            </a:lvl1pPr>
          </a:lstStyle>
          <a:p>
            <a:pPr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fld id="{298971CC-2E8B-4D3D-A564-8151CCA63996}"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PlaceHolder 1"/>
          <p:cNvSpPr>
            <a:spLocks noGrp="1"/>
          </p:cNvSpPr>
          <p:nvPr>
            <p:ph type="sldImg"/>
          </p:nvPr>
        </p:nvSpPr>
        <p:spPr>
          <a:xfrm>
            <a:off x="1209600" y="706320"/>
            <a:ext cx="4703760" cy="3527640"/>
          </a:xfrm>
          <a:prstGeom prst="rect">
            <a:avLst/>
          </a:prstGeom>
          <a:ln w="0">
            <a:noFill/>
          </a:ln>
        </p:spPr>
      </p:sp>
      <p:sp>
        <p:nvSpPr>
          <p:cNvPr id="103" name="PlaceHolder 2"/>
          <p:cNvSpPr>
            <a:spLocks noGrp="1"/>
          </p:cNvSpPr>
          <p:nvPr>
            <p:ph type="body"/>
          </p:nvPr>
        </p:nvSpPr>
        <p:spPr>
          <a:xfrm>
            <a:off x="474480" y="4468320"/>
            <a:ext cx="6306840" cy="4599000"/>
          </a:xfrm>
          <a:prstGeom prst="rect">
            <a:avLst/>
          </a:prstGeom>
          <a:noFill/>
          <a:ln w="0">
            <a:noFill/>
          </a:ln>
        </p:spPr>
        <p:txBody>
          <a:bodyPr lIns="94320" rIns="94320" tIns="47160" bIns="4716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Bullet 1: developing market-based solutions to sustainability challenges, </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defining how key issues (human rights, economic development, environmental issues) affect the business and responding appropriately, </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understanding the social, environmental and economic impacts of the business</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stakeholder engagement</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WHAT IT IS NOT: philanthropy, volunteerism, a few ‘good deeds’</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spcBef>
                <a:spcPts val="5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Sustainable Development (often called “sustainability”) was defined by a high level UN Commission, chaired by Gro Harlem Brundtland in 1987.  </a:t>
            </a:r>
            <a:endParaRPr b="0" lang="en-US" sz="1400" strike="noStrike" u="none">
              <a:solidFill>
                <a:srgbClr val="000000"/>
              </a:solidFill>
              <a:effectLst/>
              <a:uFillTx/>
              <a:latin typeface="Arial"/>
            </a:endParaRPr>
          </a:p>
          <a:p>
            <a:pPr>
              <a:spcBef>
                <a:spcPts val="5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 1992, a non-binding multilateral agreement further defining sustainable development and committing to its principles -known as  “Agenda 21” - was signed by 150 nations at the UN Conference on Environment and Development (“Rio Earth Summit”) in 1992. </a:t>
            </a:r>
            <a:endParaRPr b="0" lang="en-US" sz="1400" strike="noStrike" u="none">
              <a:solidFill>
                <a:srgbClr val="000000"/>
              </a:solidFill>
              <a:effectLst/>
              <a:uFillTx/>
              <a:latin typeface="Arial"/>
            </a:endParaRPr>
          </a:p>
          <a:p>
            <a:pPr>
              <a:spcBef>
                <a:spcPts val="5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Following this conference, a variety of efforts have been undertaken to understand and respond to SD by governments, NGOs and businesses (e.g. US President’s Council on Sustainable Development (Ken Lay/Enron a member) in 1993, World Business Council for Sustainable Development formed in 1995.)</a:t>
            </a:r>
            <a:endParaRPr b="0" lang="en-US" sz="1400" strike="noStrike" u="none">
              <a:solidFill>
                <a:srgbClr val="000000"/>
              </a:solidFill>
              <a:effectLst/>
              <a:uFillTx/>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PlaceHolder 1"/>
          <p:cNvSpPr>
            <a:spLocks noGrp="1"/>
          </p:cNvSpPr>
          <p:nvPr>
            <p:ph type="sldImg"/>
          </p:nvPr>
        </p:nvSpPr>
        <p:spPr>
          <a:xfrm>
            <a:off x="1209600" y="706320"/>
            <a:ext cx="4703760" cy="3527640"/>
          </a:xfrm>
          <a:prstGeom prst="rect">
            <a:avLst/>
          </a:prstGeom>
          <a:ln w="0">
            <a:noFill/>
          </a:ln>
        </p:spPr>
      </p:sp>
      <p:sp>
        <p:nvSpPr>
          <p:cNvPr id="105" name="PlaceHolder 2"/>
          <p:cNvSpPr>
            <a:spLocks noGrp="1"/>
          </p:cNvSpPr>
          <p:nvPr>
            <p:ph type="body"/>
          </p:nvPr>
        </p:nvSpPr>
        <p:spPr>
          <a:xfrm>
            <a:off x="948960" y="4468680"/>
            <a:ext cx="5527800" cy="4446720"/>
          </a:xfrm>
          <a:prstGeom prst="rect">
            <a:avLst/>
          </a:prstGeom>
          <a:noFill/>
          <a:ln w="0">
            <a:noFill/>
          </a:ln>
        </p:spPr>
        <p:txBody>
          <a:bodyPr lIns="94320" rIns="94320" tIns="47160" bIns="47160" anchor="t">
            <a:noAutofit/>
          </a:bodyPr>
          <a:p>
            <a:pPr>
              <a:spcBef>
                <a:spcPts val="52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Proliferation of internationally recognized standards on reporting, corporate governance, management systems and behavior that include social and environmental aspects.  </a:t>
            </a:r>
            <a:endParaRPr b="0" lang="en-US" sz="1400" strike="noStrike" u="none">
              <a:solidFill>
                <a:srgbClr val="000000"/>
              </a:solidFill>
              <a:effectLst/>
              <a:uFillTx/>
              <a:latin typeface="Arial"/>
            </a:endParaRPr>
          </a:p>
          <a:p>
            <a:pPr>
              <a:spcBef>
                <a:spcPts val="52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Standards based upon existing standards and practices from financial management and accounting to ISO and Total Quality Management (GE and Motorola’s “six sigma”) </a:t>
            </a:r>
            <a:endParaRPr b="0" lang="en-US" sz="1400" strike="noStrike" u="none">
              <a:solidFill>
                <a:srgbClr val="000000"/>
              </a:solidFill>
              <a:effectLst/>
              <a:uFillTx/>
              <a:latin typeface="Arial"/>
            </a:endParaRPr>
          </a:p>
          <a:p>
            <a:pPr>
              <a:spcBef>
                <a:spcPts val="52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Developed as a more effective and inexpensive alternative to legislation/regulation- </a:t>
            </a:r>
            <a:endParaRPr b="0" lang="en-US" sz="1400" strike="noStrike" u="none">
              <a:solidFill>
                <a:srgbClr val="000000"/>
              </a:solidFill>
              <a:effectLst/>
              <a:uFillTx/>
              <a:latin typeface="Arial"/>
            </a:endParaRPr>
          </a:p>
          <a:p>
            <a:pPr>
              <a:spcBef>
                <a:spcPts val="52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Developed around issues that affect business  - privacy, labor rights, ethics, procurement, supply chain management; human rights; reporting.</a:t>
            </a:r>
            <a:endParaRPr b="0" lang="en-US" sz="1400" strike="noStrike" u="none">
              <a:solidFill>
                <a:srgbClr val="000000"/>
              </a:solidFill>
              <a:effectLst/>
              <a:uFillTx/>
              <a:latin typeface="Arial"/>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Industries, companies and multi-sector initiatives have developed voluntary codes of conduct that cover environmental and social considerations (e.g. Responsible Care - chemical industry)</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HOW IT APPLIES TO ENRON: Business partners acquisitions, Peers, Customers, buyers/sellers in trading, competitors, and the industry is participating include Pulp/Paper/Lumber; energy, chemicals, Mining sectors.</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PlaceHolder 1"/>
          <p:cNvSpPr>
            <a:spLocks noGrp="1"/>
          </p:cNvSpPr>
          <p:nvPr>
            <p:ph type="sldImg"/>
          </p:nvPr>
        </p:nvSpPr>
        <p:spPr>
          <a:xfrm>
            <a:off x="1208160" y="627120"/>
            <a:ext cx="4705200" cy="3529080"/>
          </a:xfrm>
          <a:prstGeom prst="rect">
            <a:avLst/>
          </a:prstGeom>
          <a:ln w="0">
            <a:noFill/>
          </a:ln>
        </p:spPr>
      </p:sp>
      <p:sp>
        <p:nvSpPr>
          <p:cNvPr id="107" name="PlaceHolder 2"/>
          <p:cNvSpPr>
            <a:spLocks noGrp="1"/>
          </p:cNvSpPr>
          <p:nvPr>
            <p:ph type="body"/>
          </p:nvPr>
        </p:nvSpPr>
        <p:spPr>
          <a:xfrm>
            <a:off x="315720" y="4468320"/>
            <a:ext cx="6648120" cy="4233960"/>
          </a:xfrm>
          <a:prstGeom prst="rect">
            <a:avLst/>
          </a:prstGeom>
          <a:noFill/>
          <a:ln w="0">
            <a:noFill/>
          </a:ln>
        </p:spPr>
        <p:txBody>
          <a:bodyPr lIns="94320" rIns="94320" tIns="47160" bIns="4716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 Important constituencies want information about our non-financial performance to make purchasing, investment, and other decisions:</a:t>
            </a:r>
            <a:endParaRPr b="0" lang="en-US" sz="14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200" strike="noStrike" u="none">
                <a:solidFill>
                  <a:srgbClr val="000000"/>
                </a:solidFill>
                <a:effectLst/>
                <a:uFillTx/>
                <a:latin typeface="Arial"/>
              </a:rPr>
              <a:t>this year 150 companies received shareholder proposals on environmental, social and governance issues (FOE proposed that Enron report on our Biodiversity strategy)</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EES Customers U of Chicago, Archdiocese of Chicago, Eli Lilly have all asked about Enron’s social and environmental governance and performance. </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200" strike="noStrike" u="none">
                <a:solidFill>
                  <a:srgbClr val="000000"/>
                </a:solidFill>
                <a:effectLst/>
                <a:uFillTx/>
                <a:latin typeface="Arial"/>
              </a:rPr>
              <a:t>1600 hits to date (Labor day to now) on the Internet (Intranet hits on EHS report = 2700)</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Stock Exchanges: </a:t>
            </a:r>
            <a:r>
              <a:rPr b="0" lang="en-US" sz="1200" strike="noStrike" u="none">
                <a:solidFill>
                  <a:srgbClr val="000000"/>
                </a:solidFill>
                <a:effectLst/>
                <a:uFillTx/>
                <a:latin typeface="Arial"/>
              </a:rPr>
              <a:t>All London Stock Exchange listed companies must report in their annual report and accounts on their adherence to the Principles of Good Governance and Code of Best Practice. Brazilian Stock Exchange held a conference on sustainability issue</a:t>
            </a:r>
            <a:endParaRPr b="0" lang="en-US" sz="12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 Market-based solution: Large companies and institutions are </a:t>
            </a:r>
            <a:r>
              <a:rPr b="0" lang="en-US" sz="1200" strike="noStrike" u="none">
                <a:solidFill>
                  <a:srgbClr val="000000"/>
                </a:solidFill>
                <a:effectLst/>
                <a:uFillTx/>
                <a:latin typeface="Arial"/>
              </a:rPr>
              <a:t>are turning to market based solutions and voluntary principles to address social/environmental issues. Not only is this more effective and less expensive than regulation but it creates</a:t>
            </a:r>
            <a:r>
              <a:rPr b="0" lang="en-US" sz="1400" strike="noStrike" u="none">
                <a:solidFill>
                  <a:srgbClr val="000000"/>
                </a:solidFill>
                <a:effectLst/>
                <a:uFillTx/>
                <a:latin typeface="Arial"/>
              </a:rPr>
              <a:t> market opportunities:</a:t>
            </a:r>
            <a:endParaRPr b="0" lang="en-US" sz="1400" strike="noStrike" u="none">
              <a:solidFill>
                <a:srgbClr val="000000"/>
              </a:solidFill>
              <a:effectLst/>
              <a:uFillTx/>
              <a:latin typeface="Arial"/>
            </a:endParaRPr>
          </a:p>
          <a:p>
            <a:pPr>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GM all suppliers must be ISO 14000 compliant by 2002, procure goods with recycled content </a:t>
            </a:r>
            <a:endParaRPr b="0" lang="en-US" sz="1200" strike="noStrike" u="none">
              <a:solidFill>
                <a:srgbClr val="000000"/>
              </a:solidFill>
              <a:effectLst/>
              <a:uFillTx/>
              <a:latin typeface="Arial"/>
            </a:endParaRPr>
          </a:p>
          <a:p>
            <a:pPr>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200" strike="noStrike" u="none">
                <a:solidFill>
                  <a:srgbClr val="000000"/>
                </a:solidFill>
                <a:effectLst/>
                <a:uFillTx/>
                <a:latin typeface="Arial"/>
              </a:rPr>
              <a:t>British Telecom procures £5 billion in goods and services and asks all suppliers about impacts, management of impacts </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Quadrum, an e-metals marketplace, is providing social and environmental information about the products they offer (Rio Tinto, MSDW, Phelps Dodge).</a:t>
            </a:r>
            <a:endParaRPr b="0" lang="en-US" sz="12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 Companies are examining sustainability issues as opportunities to develop new products and services (BT - digital divide, Dupont- new products for global underserved populations)</a:t>
            </a:r>
            <a:endParaRPr b="0" lang="en-US" sz="1400" strike="noStrike" u="none">
              <a:solidFill>
                <a:srgbClr val="000000"/>
              </a:solidFill>
              <a:effectLst/>
              <a:uFillTx/>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PlaceHolder 1"/>
          <p:cNvSpPr>
            <a:spLocks noGrp="1"/>
          </p:cNvSpPr>
          <p:nvPr>
            <p:ph type="sldImg"/>
          </p:nvPr>
        </p:nvSpPr>
        <p:spPr>
          <a:xfrm>
            <a:off x="1209600" y="706320"/>
            <a:ext cx="4703760" cy="3527640"/>
          </a:xfrm>
          <a:prstGeom prst="rect">
            <a:avLst/>
          </a:prstGeom>
          <a:ln w="0">
            <a:noFill/>
          </a:ln>
        </p:spPr>
      </p:sp>
      <p:sp>
        <p:nvSpPr>
          <p:cNvPr id="109" name="PlaceHolder 2"/>
          <p:cNvSpPr>
            <a:spLocks noGrp="1"/>
          </p:cNvSpPr>
          <p:nvPr>
            <p:ph type="body"/>
          </p:nvPr>
        </p:nvSpPr>
        <p:spPr>
          <a:xfrm>
            <a:off x="228240" y="4419360"/>
            <a:ext cx="6894360" cy="4282920"/>
          </a:xfrm>
          <a:prstGeom prst="rect">
            <a:avLst/>
          </a:prstGeom>
          <a:noFill/>
          <a:ln w="0">
            <a:noFill/>
          </a:ln>
        </p:spPr>
        <p:txBody>
          <a:bodyPr lIns="94320" rIns="94320" tIns="47160" bIns="471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CR issues</a:t>
            </a:r>
            <a:r>
              <a:rPr b="0" lang="en-US" sz="1200" strike="noStrike" u="none">
                <a:solidFill>
                  <a:srgbClr val="000000"/>
                </a:solidFill>
                <a:effectLst/>
                <a:uFillTx/>
                <a:latin typeface="Arial"/>
              </a:rPr>
              <a:t> create risks and opportunities for all Enron businesses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Need to identify and manage to capitalize opportunities and Develop systematic approach to mitigate risk b/c whether 100% owned by Enron, LLC, joint venture, or minority interest – may be able to limit legal risk but not reputation risk.  What partners do affects our reputation.</a:t>
            </a:r>
            <a:endParaRPr b="0" lang="en-US" sz="12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TRADING: Because Enron is now taking equity positions to facilitate trading of certain commodities, we are entering industries unfamiliar to us in terms of social and environmental issues. Many of these present risks that cannot be mitigated purely through legal arrangements - such as risks to our reputation.</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Concern with environmental and social issues has created a demand in the B2B market for products that are socially or environmentally superior (e.g. Many companies’ (GM, BT) procurement policies reflect preferences for “certified” goods or suppliers.)</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BROADBAND: Enron’s involvement in content presents both risks (degree of responsibility for what is distributed over our networks - hatespeak, pornography) and opportunities (telemedicine, distance learning). The “digital divide” or access for underserved populations is an issue of concern that we need to address.</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ENERGY: Air emissions present risks (increased regulation) and opportunities (profitable emission reductions such as through energy efficiency). Increasing global demand for cleaner power sources also positions Enron well for the future. Existing assets present both opportunities and risks in modernization efforts and greenfield projects.</a:t>
            </a:r>
            <a:endParaRPr b="0" lang="en-US" sz="1400" strike="noStrike" u="none">
              <a:solidFill>
                <a:srgbClr val="000000"/>
              </a:solidFill>
              <a:effectLst/>
              <a:uFillTx/>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PlaceHolder 1"/>
          <p:cNvSpPr>
            <a:spLocks noGrp="1"/>
          </p:cNvSpPr>
          <p:nvPr>
            <p:ph type="sldImg"/>
          </p:nvPr>
        </p:nvSpPr>
        <p:spPr>
          <a:xfrm>
            <a:off x="1209600" y="706320"/>
            <a:ext cx="4703760" cy="3527640"/>
          </a:xfrm>
          <a:prstGeom prst="rect">
            <a:avLst/>
          </a:prstGeom>
          <a:ln w="0">
            <a:noFill/>
          </a:ln>
        </p:spPr>
      </p:sp>
      <p:sp>
        <p:nvSpPr>
          <p:cNvPr id="111" name="PlaceHolder 2"/>
          <p:cNvSpPr>
            <a:spLocks noGrp="1"/>
          </p:cNvSpPr>
          <p:nvPr>
            <p:ph type="body"/>
          </p:nvPr>
        </p:nvSpPr>
        <p:spPr>
          <a:xfrm>
            <a:off x="949320" y="4468320"/>
            <a:ext cx="5224320" cy="4233960"/>
          </a:xfrm>
          <a:prstGeom prst="rect">
            <a:avLst/>
          </a:prstGeom>
          <a:noFill/>
          <a:ln w="0">
            <a:noFill/>
          </a:ln>
        </p:spPr>
        <p:txBody>
          <a:bodyPr lIns="94320" rIns="94320" tIns="47160" bIns="4716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Data to support bullet 1 attracting employees:</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 1997 study of 2,100 MBA students conducted by Net Impact found that slightly more than half said they would accept a lower salary to work for a socially responsible company. Studies also have shown that companies appearing on one of the many published "best places to work" lists have higher profit margins, rates of growth, and job-creation.</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Last bullet -</a:t>
            </a:r>
            <a:r>
              <a:rPr b="1" lang="en-US" sz="1400" strike="noStrike" u="none">
                <a:solidFill>
                  <a:srgbClr val="000000"/>
                </a:solidFill>
                <a:effectLst/>
                <a:uFillTx/>
                <a:latin typeface="Arial"/>
              </a:rPr>
              <a:t>Maintain and improve competitive position: </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 recent longitudinal Harvard University study found that "stakeholder-balanced" companies showed four times the growth rate and eight times the employment growth when compared to companies that are shareholder-only focused.</a:t>
            </a:r>
            <a:endParaRPr b="0" lang="en-US" sz="1400" strike="noStrike" u="none">
              <a:solidFill>
                <a:srgbClr val="000000"/>
              </a:solidFill>
              <a:effectLst/>
              <a:uFillTx/>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PlaceHolder 1"/>
          <p:cNvSpPr>
            <a:spLocks noGrp="1"/>
          </p:cNvSpPr>
          <p:nvPr>
            <p:ph type="sldImg"/>
          </p:nvPr>
        </p:nvSpPr>
        <p:spPr>
          <a:xfrm>
            <a:off x="1209600" y="706320"/>
            <a:ext cx="4703760" cy="3527640"/>
          </a:xfrm>
          <a:prstGeom prst="rect">
            <a:avLst/>
          </a:prstGeom>
          <a:ln w="0">
            <a:noFill/>
          </a:ln>
        </p:spPr>
      </p:sp>
      <p:sp>
        <p:nvSpPr>
          <p:cNvPr id="113" name="PlaceHolder 2"/>
          <p:cNvSpPr>
            <a:spLocks noGrp="1"/>
          </p:cNvSpPr>
          <p:nvPr>
            <p:ph type="body"/>
          </p:nvPr>
        </p:nvSpPr>
        <p:spPr>
          <a:xfrm>
            <a:off x="474480" y="4468320"/>
            <a:ext cx="6173640" cy="4233960"/>
          </a:xfrm>
          <a:prstGeom prst="rect">
            <a:avLst/>
          </a:prstGeom>
          <a:noFill/>
          <a:ln w="0">
            <a:noFill/>
          </a:ln>
        </p:spPr>
        <p:txBody>
          <a:bodyPr lIns="94320" rIns="94320" tIns="47160" bIns="4716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Benchmark leaders</a:t>
            </a:r>
            <a:r>
              <a:rPr b="0" lang="en-US" sz="1400" strike="noStrike" u="none">
                <a:solidFill>
                  <a:srgbClr val="000000"/>
                </a:solidFill>
                <a:effectLst/>
                <a:uFillTx/>
                <a:latin typeface="Arial"/>
              </a:rPr>
              <a:t> (customers and competitors). Some examples:</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Swiss Re: incorporate environmental criteria in investment policy and have an Environmental New Markets group to develop new products to manage environmental risk </a:t>
            </a:r>
            <a:endParaRPr b="0" lang="en-US" sz="1400" strike="noStrike" u="none">
              <a:solidFill>
                <a:srgbClr val="000000"/>
              </a:solidFill>
              <a:effectLst/>
              <a:uFillTx/>
              <a:latin typeface="Arial"/>
            </a:endParaRPr>
          </a:p>
          <a:p>
            <a:pPr indent="0">
              <a:lnSpc>
                <a:spcPct val="8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British Telecom: emphasis on teleservices (tele-medicine, tele-shopping, etc.) which enable provision of services regardless of geography, mobility, etc. This market opportunity creates jobs and opportunities for disabled persons to have access to the services they need.</a:t>
            </a:r>
            <a:endParaRPr b="0" lang="en-US" sz="1400" strike="noStrike" u="none">
              <a:solidFill>
                <a:srgbClr val="000000"/>
              </a:solidFill>
              <a:effectLst/>
              <a:uFillTx/>
              <a:latin typeface="Arial"/>
            </a:endParaRPr>
          </a:p>
          <a:p>
            <a:pPr indent="0">
              <a:lnSpc>
                <a:spcPct val="8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Stakeholder Engagement:</a:t>
            </a:r>
            <a:r>
              <a:rPr b="0" lang="en-US" sz="1400" strike="noStrike" u="none">
                <a:solidFill>
                  <a:srgbClr val="000000"/>
                </a:solidFill>
                <a:effectLst/>
                <a:uFillTx/>
                <a:latin typeface="Arial"/>
              </a:rPr>
              <a:t> ongoing dialogue with critics and friends</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 response to last year’s shareholder resolution on biodiversity, we have engaged in dialogue with the authors (Friends of the Earth). Their concerns included Enron’s history in India and the Bolivia-Brazil pipeline.</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We are participating in a discussion on strategic approaches to biodiversity and measurement of impacts with Conservation International and four other multinational companies.</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Project &amp; Service Strategies:</a:t>
            </a:r>
            <a:r>
              <a:rPr b="0" lang="en-US" sz="1400" strike="noStrike" u="none">
                <a:solidFill>
                  <a:srgbClr val="000000"/>
                </a:solidFill>
                <a:effectLst/>
                <a:uFillTx/>
                <a:latin typeface="Arial"/>
              </a:rPr>
              <a:t> EES is working on integrating energy-related environmental issues into products and services</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Risk Management:</a:t>
            </a:r>
            <a:r>
              <a:rPr b="0" lang="en-US" sz="1400" strike="noStrike" u="none">
                <a:solidFill>
                  <a:srgbClr val="000000"/>
                </a:solidFill>
                <a:effectLst/>
                <a:uFillTx/>
                <a:latin typeface="Arial"/>
              </a:rPr>
              <a:t> Working with Transredes to ensure good social and environmental performance.</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Policy Development/Review:</a:t>
            </a:r>
            <a:r>
              <a:rPr b="0" lang="en-US" sz="1400" strike="noStrike" u="none">
                <a:solidFill>
                  <a:srgbClr val="000000"/>
                </a:solidFill>
                <a:effectLst/>
                <a:uFillTx/>
                <a:latin typeface="Arial"/>
              </a:rPr>
              <a:t> Security, Indigenous rights, etc. </a:t>
            </a:r>
            <a:endParaRPr b="0" lang="en-US" sz="1400" strike="noStrike" u="none">
              <a:solidFill>
                <a:srgbClr val="000000"/>
              </a:solidFill>
              <a:effectLst/>
              <a:uFillTx/>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PlaceHolder 1"/>
          <p:cNvSpPr>
            <a:spLocks noGrp="1"/>
          </p:cNvSpPr>
          <p:nvPr>
            <p:ph type="sldImg"/>
          </p:nvPr>
        </p:nvSpPr>
        <p:spPr>
          <a:xfrm>
            <a:off x="1209600" y="706320"/>
            <a:ext cx="4703760" cy="3527640"/>
          </a:xfrm>
          <a:prstGeom prst="rect">
            <a:avLst/>
          </a:prstGeom>
          <a:ln w="0">
            <a:noFill/>
          </a:ln>
        </p:spPr>
      </p:sp>
      <p:sp>
        <p:nvSpPr>
          <p:cNvPr id="115" name="PlaceHolder 2"/>
          <p:cNvSpPr>
            <a:spLocks noGrp="1"/>
          </p:cNvSpPr>
          <p:nvPr>
            <p:ph type="body"/>
          </p:nvPr>
        </p:nvSpPr>
        <p:spPr>
          <a:xfrm>
            <a:off x="949320" y="4468320"/>
            <a:ext cx="5224320" cy="4233960"/>
          </a:xfrm>
          <a:prstGeom prst="rect">
            <a:avLst/>
          </a:prstGeom>
          <a:noFill/>
          <a:ln w="0">
            <a:noFill/>
          </a:ln>
        </p:spPr>
        <p:txBody>
          <a:bodyPr lIns="94320" rIns="94320" tIns="47160" bIns="4716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sldImg"/>
          </p:nvPr>
        </p:nvSpPr>
        <p:spPr>
          <a:xfrm>
            <a:off x="1209600" y="706320"/>
            <a:ext cx="4703760" cy="3527640"/>
          </a:xfrm>
          <a:prstGeom prst="rect">
            <a:avLst/>
          </a:prstGeom>
          <a:ln w="0">
            <a:noFill/>
          </a:ln>
        </p:spPr>
      </p:sp>
      <p:sp>
        <p:nvSpPr>
          <p:cNvPr id="117" name="PlaceHolder 2"/>
          <p:cNvSpPr>
            <a:spLocks noGrp="1"/>
          </p:cNvSpPr>
          <p:nvPr>
            <p:ph type="body"/>
          </p:nvPr>
        </p:nvSpPr>
        <p:spPr>
          <a:xfrm>
            <a:off x="380520" y="4468320"/>
            <a:ext cx="6248520" cy="4233960"/>
          </a:xfrm>
          <a:prstGeom prst="rect">
            <a:avLst/>
          </a:prstGeom>
          <a:noFill/>
          <a:ln w="0">
            <a:noFill/>
          </a:ln>
        </p:spPr>
        <p:txBody>
          <a:bodyPr lIns="94320" rIns="94320" tIns="47160" bIns="471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These next steps are necessary for Enron to be a leadership company in the area of Corporate Responsibility. They demonstrate our commitment to integrating this corporate decision-making and an ongoing commitment to learn about and address social and environmental issues.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BOARD COMMITTEE  (alter this to reflect decisions made after discussion with KL)</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Benchmarking information:</a:t>
            </a:r>
            <a:endParaRPr b="0" lang="en-US" sz="1200" strike="noStrike" u="none">
              <a:solidFill>
                <a:srgbClr val="000000"/>
              </a:solidFill>
              <a:effectLst/>
              <a:uFillTx/>
              <a:latin typeface="Arial"/>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1999 Korn/Ferry Board of Directors study found that 19% of those surveyed had corporate responsibility committees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STRUCTURE: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Expand mandate of audit committee to include CR oversight. CR function will report semi-annually on progress toward goals.  OR</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Create subcommittee of Audit committee to review CR. Will membership expand?</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SCOPE (first two are strongly suggested, latter is an option to add):</a:t>
            </a:r>
            <a:endParaRPr b="0" lang="en-US" sz="1200" strike="noStrike" u="none">
              <a:solidFill>
                <a:srgbClr val="000000"/>
              </a:solidFill>
              <a:effectLst/>
              <a:uFillTx/>
              <a:latin typeface="Arial"/>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Review internal policies, external standards and guidelines, management systems and structure, and performance;</a:t>
            </a:r>
            <a:endParaRPr b="0" lang="en-US" sz="1200" strike="noStrike" u="none">
              <a:solidFill>
                <a:srgbClr val="000000"/>
              </a:solidFill>
              <a:effectLst/>
              <a:uFillTx/>
              <a:latin typeface="Arial"/>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Consult with Advisory Committee on emerging issues</a:t>
            </a:r>
            <a:endParaRPr b="0" lang="en-US" sz="1200" strike="noStrike" u="none">
              <a:solidFill>
                <a:srgbClr val="000000"/>
              </a:solidFill>
              <a:effectLst/>
              <a:uFillTx/>
              <a:latin typeface="Arial"/>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Provide guidance to management on emerging issues relating to: Environment, Ethics Social Responsibility, Health and Safety,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Human Rights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EXTERNAL COMMITTEE: (fill in details once decided/approved)</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Media"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409680" y="365040"/>
            <a:ext cx="7619760" cy="42732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2800" strike="noStrike" u="none">
              <a:solidFill>
                <a:srgbClr val="000000"/>
              </a:solidFill>
              <a:effectLst/>
              <a:uFillTx/>
              <a:latin typeface="Arial"/>
            </a:endParaRPr>
          </a:p>
        </p:txBody>
      </p:sp>
      <p:sp>
        <p:nvSpPr>
          <p:cNvPr id="13" name="PlaceHolder 2"/>
          <p:cNvSpPr>
            <a:spLocks noGrp="1"/>
          </p:cNvSpPr>
          <p:nvPr>
            <p:ph/>
          </p:nvPr>
        </p:nvSpPr>
        <p:spPr>
          <a:xfrm>
            <a:off x="304920" y="1523880"/>
            <a:ext cx="7696080" cy="4114800"/>
          </a:xfrm>
          <a:prstGeom prst="rect">
            <a:avLst/>
          </a:prstGeom>
          <a:noFill/>
          <a:ln w="0">
            <a:noFill/>
          </a:ln>
        </p:spPr>
        <p:txBody>
          <a:bodyPr lIns="90000" rIns="90000" tIns="46800" bIns="46800" anchor="t">
            <a:normAutofit/>
          </a:bodyPr>
          <a:p>
            <a:pPr indent="0">
              <a:spcBef>
                <a:spcPts val="13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
        <p:nvSpPr>
          <p:cNvPr id="14" name="PlaceHolder 3"/>
          <p:cNvSpPr>
            <a:spLocks noGrp="1"/>
          </p:cNvSpPr>
          <p:nvPr>
            <p:ph/>
          </p:nvPr>
        </p:nvSpPr>
        <p:spPr>
          <a:xfrm>
            <a:off x="304920" y="1523880"/>
            <a:ext cx="7696080" cy="4114800"/>
          </a:xfrm>
          <a:prstGeom prst="rect">
            <a:avLst/>
          </a:prstGeom>
          <a:noFill/>
          <a:ln w="0">
            <a:noFill/>
          </a:ln>
        </p:spPr>
        <p:txBody>
          <a:bodyPr lIns="90000" rIns="90000" tIns="46800" bIns="46800" anchor="t">
            <a:normAutofit/>
          </a:bodyPr>
          <a:p>
            <a:pPr indent="0">
              <a:spcBef>
                <a:spcPts val="13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0DB59FB3-D760-435F-BFB8-FFEDF27CD0FE}"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409680" y="365040"/>
            <a:ext cx="7619760" cy="42732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2800" strike="noStrike" u="none">
              <a:solidFill>
                <a:srgbClr val="000000"/>
              </a:solidFill>
              <a:effectLst/>
              <a:uFillTx/>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7A2F0C18-C1BB-4FF0-B553-C5006F624BAA}"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409680" y="365040"/>
            <a:ext cx="7619760" cy="42732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2800" strike="noStrike" u="none">
              <a:solidFill>
                <a:srgbClr val="000000"/>
              </a:solidFill>
              <a:effectLst/>
              <a:uFillTx/>
              <a:latin typeface="Arial"/>
            </a:endParaRPr>
          </a:p>
        </p:txBody>
      </p:sp>
      <p:sp>
        <p:nvSpPr>
          <p:cNvPr id="17" name="PlaceHolder 2"/>
          <p:cNvSpPr>
            <a:spLocks noGrp="1"/>
          </p:cNvSpPr>
          <p:nvPr>
            <p:ph/>
          </p:nvPr>
        </p:nvSpPr>
        <p:spPr>
          <a:xfrm>
            <a:off x="304920" y="1523880"/>
            <a:ext cx="7696080" cy="4114800"/>
          </a:xfrm>
          <a:prstGeom prst="rect">
            <a:avLst/>
          </a:prstGeom>
          <a:noFill/>
          <a:ln w="0">
            <a:noFill/>
          </a:ln>
        </p:spPr>
        <p:txBody>
          <a:bodyPr lIns="90000" rIns="90000" tIns="46800" bIns="46800" anchor="t">
            <a:normAutofit/>
          </a:bodyPr>
          <a:p>
            <a:pPr indent="0">
              <a:spcBef>
                <a:spcPts val="13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1B69F2A-FFFA-4F61-9144-71A8F312CC25}"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8" name="PlaceHolder 1"/>
          <p:cNvSpPr>
            <a:spLocks noGrp="1"/>
          </p:cNvSpPr>
          <p:nvPr>
            <p:ph type="title"/>
          </p:nvPr>
        </p:nvSpPr>
        <p:spPr>
          <a:xfrm>
            <a:off x="409680" y="365040"/>
            <a:ext cx="7619760" cy="42732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2800" strike="noStrike" u="none">
              <a:solidFill>
                <a:srgbClr val="000000"/>
              </a:solidFill>
              <a:effectLst/>
              <a:uFillTx/>
              <a:latin typeface="Arial"/>
            </a:endParaRPr>
          </a:p>
        </p:txBody>
      </p:sp>
      <p:sp>
        <p:nvSpPr>
          <p:cNvPr id="19" name="PlaceHolder 2"/>
          <p:cNvSpPr>
            <a:spLocks noGrp="1"/>
          </p:cNvSpPr>
          <p:nvPr>
            <p:ph type="subTitle"/>
          </p:nvPr>
        </p:nvSpPr>
        <p:spPr>
          <a:xfrm>
            <a:off x="304920" y="1523880"/>
            <a:ext cx="7696080" cy="4114800"/>
          </a:xfrm>
          <a:prstGeom prst="rect">
            <a:avLst/>
          </a:prstGeom>
          <a:noFill/>
          <a:ln w="0">
            <a:noFill/>
          </a:ln>
        </p:spPr>
        <p:txBody>
          <a:bodyPr lIns="0" rIns="0" tIns="0" bIns="0" anchor="ctr">
            <a:spAutoFit/>
          </a:bodyPr>
          <a:p>
            <a:pPr indent="0" algn="ctr">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D20A9EF-90B3-424E-BF62-94C3DC461BBC}"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09680" y="365040"/>
            <a:ext cx="7619760" cy="42732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Click to edit the title text format</a:t>
            </a:r>
            <a:endParaRPr b="1" i="1" lang="en-US" sz="2800" strike="noStrike" u="none">
              <a:solidFill>
                <a:srgbClr val="000000"/>
              </a:solidFill>
              <a:effectLst/>
              <a:uFillTx/>
              <a:latin typeface="Arial"/>
            </a:endParaRPr>
          </a:p>
        </p:txBody>
      </p:sp>
      <p:sp>
        <p:nvSpPr>
          <p:cNvPr id="1" name="PlaceHolder 2"/>
          <p:cNvSpPr>
            <a:spLocks noGrp="1"/>
          </p:cNvSpPr>
          <p:nvPr>
            <p:ph type="body"/>
          </p:nvPr>
        </p:nvSpPr>
        <p:spPr>
          <a:xfrm>
            <a:off x="304920" y="1523880"/>
            <a:ext cx="7696080" cy="4114800"/>
          </a:xfrm>
          <a:prstGeom prst="rect">
            <a:avLst/>
          </a:prstGeom>
          <a:noFill/>
          <a:ln w="0">
            <a:noFill/>
          </a:ln>
        </p:spPr>
        <p:txBody>
          <a:bodyPr lIns="90000" rIns="90000" tIns="46800" bIns="46800" anchor="t">
            <a:normAutofit/>
          </a:bodyPr>
          <a:p>
            <a:pPr marL="230040" indent="-230040">
              <a:spcBef>
                <a:spcPts val="1375"/>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743040" indent="-285840">
              <a:spcBef>
                <a:spcPts val="1375"/>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1085760" indent="-228600">
              <a:spcBef>
                <a:spcPts val="1375"/>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428840" indent="-228600">
              <a:spcBef>
                <a:spcPts val="1375"/>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1771560" indent="-228600">
              <a:spcBef>
                <a:spcPts val="1375"/>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1771560" indent="-228600">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1771560" indent="-228600">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sp>
        <p:nvSpPr>
          <p:cNvPr id="2" name="PlaceHolder 3"/>
          <p:cNvSpPr>
            <a:spLocks noGrp="1"/>
          </p:cNvSpPr>
          <p:nvPr>
            <p:ph type="dt" idx="1"/>
          </p:nvPr>
        </p:nvSpPr>
        <p:spPr>
          <a:xfrm>
            <a:off x="685800" y="6172200"/>
            <a:ext cx="1905120" cy="4572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Frutiger 45 Light"/>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&lt;date/time&gt;</a:t>
            </a:r>
            <a:endParaRPr b="0" lang="en-US" sz="1200" strike="noStrike" u="none">
              <a:solidFill>
                <a:srgbClr val="000000"/>
              </a:solidFill>
              <a:effectLst/>
              <a:uFillTx/>
              <a:latin typeface="Arial"/>
            </a:endParaRPr>
          </a:p>
        </p:txBody>
      </p:sp>
      <p:sp>
        <p:nvSpPr>
          <p:cNvPr id="3" name="PlaceHolder 4"/>
          <p:cNvSpPr>
            <a:spLocks noGrp="1"/>
          </p:cNvSpPr>
          <p:nvPr>
            <p:ph type="ftr" idx="2"/>
          </p:nvPr>
        </p:nvSpPr>
        <p:spPr>
          <a:xfrm>
            <a:off x="3047760" y="6172200"/>
            <a:ext cx="289548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Frutiger 45 Light"/>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&lt;footer&gt;</a:t>
            </a:r>
            <a:endParaRPr b="0" lang="en-US" sz="1200" strike="noStrike" u="none">
              <a:solidFill>
                <a:srgbClr val="000000"/>
              </a:solidFill>
              <a:effectLst/>
              <a:uFillTx/>
              <a:latin typeface="Arial"/>
            </a:endParaRPr>
          </a:p>
        </p:txBody>
      </p:sp>
      <p:sp>
        <p:nvSpPr>
          <p:cNvPr id="4" name="PlaceHolder 5"/>
          <p:cNvSpPr>
            <a:spLocks noGrp="1"/>
          </p:cNvSpPr>
          <p:nvPr>
            <p:ph type="sldNum" idx="3"/>
          </p:nvPr>
        </p:nvSpPr>
        <p:spPr>
          <a:xfrm>
            <a:off x="6324480" y="617220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Frutiger 45 Light"/>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0E079FC-0EAA-4B6C-AA8B-8AA886BE0A31}" type="slidenum">
              <a:rPr b="0" lang="en-US" sz="1200" strike="noStrike" u="none">
                <a:solidFill>
                  <a:srgbClr val="000000"/>
                </a:solidFill>
                <a:effectLst/>
                <a:uFillTx/>
                <a:latin typeface="Frutiger 45 Light"/>
              </a:rPr>
              <a:t>&lt;number&gt;</a:t>
            </a:fld>
            <a:endParaRPr b="0" lang="en-US" sz="1200" strike="noStrike" u="none">
              <a:solidFill>
                <a:srgbClr val="000000"/>
              </a:solidFill>
              <a:effectLst/>
              <a:uFillTx/>
              <a:latin typeface="Arial"/>
            </a:endParaRPr>
          </a:p>
        </p:txBody>
      </p:sp>
      <p:sp>
        <p:nvSpPr>
          <p:cNvPr id="5" name=""/>
          <p:cNvSpPr/>
          <p:nvPr/>
        </p:nvSpPr>
        <p:spPr>
          <a:xfrm>
            <a:off x="428760" y="838080"/>
            <a:ext cx="7543800" cy="0"/>
          </a:xfrm>
          <a:prstGeom prst="line">
            <a:avLst/>
          </a:prstGeom>
          <a:ln w="9360">
            <a:solidFill>
              <a:srgbClr val="0066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 name=""/>
          <p:cNvSpPr/>
          <p:nvPr/>
        </p:nvSpPr>
        <p:spPr>
          <a:xfrm>
            <a:off x="533520" y="911160"/>
            <a:ext cx="7543800" cy="0"/>
          </a:xfrm>
          <a:prstGeom prst="line">
            <a:avLst/>
          </a:prstGeom>
          <a:ln w="9360">
            <a:solidFill>
              <a:srgbClr val="0066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 name=""/>
          <p:cNvSpPr/>
          <p:nvPr/>
        </p:nvSpPr>
        <p:spPr>
          <a:xfrm>
            <a:off x="152280" y="6462720"/>
            <a:ext cx="304920" cy="304920"/>
          </a:xfrm>
          <a:prstGeom prst="ellipse">
            <a:avLst/>
          </a:prstGeom>
          <a:solidFill>
            <a:srgbClr val="ffcc00"/>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62B2DBE-DFA3-4F43-804F-E1AEBBFE7BE3}" type="slidenum">
              <a:rPr b="1" lang="en-US" sz="800" strike="noStrike" u="none">
                <a:solidFill>
                  <a:srgbClr val="000000"/>
                </a:solidFill>
                <a:effectLst/>
                <a:uFillTx/>
                <a:latin typeface="Arial"/>
              </a:rPr>
              <a:t>&lt;number&gt;</a:t>
            </a:fld>
            <a:endParaRPr b="0" lang="en-US" sz="800" strike="noStrike" u="none">
              <a:solidFill>
                <a:srgbClr val="000000"/>
              </a:solidFill>
              <a:effectLst/>
              <a:uFillTx/>
              <a:latin typeface="Arial"/>
            </a:endParaRPr>
          </a:p>
        </p:txBody>
      </p:sp>
      <p:sp>
        <p:nvSpPr>
          <p:cNvPr id="8" name=""/>
          <p:cNvSpPr/>
          <p:nvPr/>
        </p:nvSpPr>
        <p:spPr>
          <a:xfrm>
            <a:off x="2137320" y="6521400"/>
            <a:ext cx="872280" cy="185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ffffff"/>
                </a:solidFill>
                <a:effectLst/>
                <a:uFillTx/>
                <a:latin typeface="Arial"/>
              </a:rPr>
              <a:t>© 2000 LG-2110298</a:t>
            </a:r>
            <a:endParaRPr b="0" lang="en-US" sz="600" strike="noStrike" u="none">
              <a:solidFill>
                <a:srgbClr val="000000"/>
              </a:solidFill>
              <a:effectLst/>
              <a:uFillTx/>
              <a:latin typeface="Arial"/>
            </a:endParaRPr>
          </a:p>
        </p:txBody>
      </p:sp>
      <p:grpSp>
        <p:nvGrpSpPr>
          <p:cNvPr id="9" name=""/>
          <p:cNvGrpSpPr/>
          <p:nvPr/>
        </p:nvGrpSpPr>
        <p:grpSpPr>
          <a:xfrm>
            <a:off x="8259840" y="61920"/>
            <a:ext cx="696960" cy="700200"/>
            <a:chOff x="8259840" y="61920"/>
            <a:chExt cx="696960" cy="700200"/>
          </a:xfrm>
        </p:grpSpPr>
        <p:pic>
          <p:nvPicPr>
            <p:cNvPr id="10" name="ENE_C_WHI" descr=""/>
            <p:cNvPicPr/>
            <p:nvPr/>
          </p:nvPicPr>
          <p:blipFill>
            <a:blip r:embed="rId3"/>
            <a:stretch/>
          </p:blipFill>
          <p:spPr>
            <a:xfrm>
              <a:off x="8259840" y="61920"/>
              <a:ext cx="696960" cy="700200"/>
            </a:xfrm>
            <a:prstGeom prst="rect">
              <a:avLst/>
            </a:prstGeom>
            <a:noFill/>
            <a:ln w="0">
              <a:noFill/>
            </a:ln>
          </p:spPr>
        </p:pic>
        <p:sp>
          <p:nvSpPr>
            <p:cNvPr id="11" name=""/>
            <p:cNvSpPr/>
            <p:nvPr/>
          </p:nvSpPr>
          <p:spPr>
            <a:xfrm>
              <a:off x="8898840" y="468360"/>
              <a:ext cx="56880" cy="91800"/>
            </a:xfrm>
            <a:prstGeom prst="rect">
              <a:avLst/>
            </a:prstGeom>
            <a:noFill/>
            <a:ln w="0">
              <a:noFill/>
            </a:ln>
          </p:spPr>
          <p:style>
            <a:lnRef idx="0"/>
            <a:fillRef idx="0"/>
            <a:effectRef idx="0"/>
            <a:fontRef idx="minor"/>
          </p:style>
          <p:txBody>
            <a:bodyPr wrap="none" lIns="0" rIns="0" tIns="0" bIns="0" anchor="ctr" anchorCtr="1">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9bff"/>
                  </a:solidFill>
                  <a:effectLst/>
                  <a:uFillTx/>
                  <a:latin typeface="Arial"/>
                </a:rPr>
                <a:t>®</a:t>
              </a:r>
              <a:endParaRPr b="0" lang="en-US" sz="600" strike="noStrike" u="none">
                <a:solidFill>
                  <a:srgbClr val="000000"/>
                </a:solidFill>
                <a:effectLst/>
                <a:uFillTx/>
                <a:latin typeface="Arial"/>
              </a:endParaRPr>
            </a:p>
          </p:txBody>
        </p:sp>
      </p:gr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Relationship Id="rId3"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Relationship Id="rId3"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Relationship Id="rId3"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Relationship Id="rId3"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Relationship Id="rId3"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85680" y="547560"/>
            <a:ext cx="8067600" cy="549360"/>
          </a:xfrm>
          <a:prstGeom prst="rect">
            <a:avLst/>
          </a:prstGeom>
          <a:solidFill>
            <a:srgbClr val="ffffff"/>
          </a:solid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Corporate Responsibility</a:t>
            </a:r>
            <a:endParaRPr b="1" i="1" lang="en-US" sz="3600" strike="noStrike" u="none">
              <a:solidFill>
                <a:srgbClr val="000000"/>
              </a:solidFill>
              <a:effectLst/>
              <a:uFillTx/>
              <a:latin typeface="Arial"/>
            </a:endParaRPr>
          </a:p>
        </p:txBody>
      </p:sp>
      <p:sp>
        <p:nvSpPr>
          <p:cNvPr id="28" name="PlaceHolder 2"/>
          <p:cNvSpPr>
            <a:spLocks noGrp="1"/>
          </p:cNvSpPr>
          <p:nvPr>
            <p:ph type="subTitle"/>
          </p:nvPr>
        </p:nvSpPr>
        <p:spPr>
          <a:xfrm>
            <a:off x="618840" y="3914280"/>
            <a:ext cx="7000920" cy="2210040"/>
          </a:xfrm>
          <a:prstGeom prst="rect">
            <a:avLst/>
          </a:prstGeom>
          <a:noFill/>
          <a:ln w="0">
            <a:noFill/>
          </a:ln>
        </p:spPr>
        <p:txBody>
          <a:bodyPr lIns="90000" rIns="90000" tIns="46800" bIns="46800" anchor="t">
            <a:noAutofit/>
          </a:bodyPr>
          <a:p>
            <a:pPr indent="0" algn="ctr">
              <a:spcBef>
                <a:spcPts val="17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Presentation to the Board of Directors</a:t>
            </a:r>
            <a:endParaRPr b="1" lang="en-US" sz="2800" strike="noStrike" u="none">
              <a:solidFill>
                <a:srgbClr val="000000"/>
              </a:solidFill>
              <a:effectLst/>
              <a:uFillTx/>
              <a:latin typeface="Arial"/>
            </a:endParaRPr>
          </a:p>
          <a:p>
            <a:pPr indent="0" algn="ctr">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December 12, 2000</a:t>
            </a:r>
            <a:endParaRPr b="1" lang="en-US" sz="2400" strike="noStrike" u="none">
              <a:solidFill>
                <a:srgbClr val="000000"/>
              </a:solidFill>
              <a:effectLst/>
              <a:uFillTx/>
              <a:latin typeface="Arial"/>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Kelly Kimberly</a:t>
            </a:r>
            <a:endParaRPr b="1" lang="en-US" sz="2400" strike="noStrike" u="none">
              <a:solidFill>
                <a:srgbClr val="000000"/>
              </a:solidFill>
              <a:effectLst/>
              <a:uFillTx/>
              <a:latin typeface="Arial"/>
            </a:endParaRPr>
          </a:p>
          <a:p>
            <a:pPr indent="0" algn="ctr">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Sr.. Vice President, Corporate Responsibility</a:t>
            </a:r>
            <a:endParaRPr b="1" lang="en-US" sz="2200" strike="noStrike" u="none">
              <a:solidFill>
                <a:srgbClr val="000000"/>
              </a:solidFill>
              <a:effectLst/>
              <a:uFillTx/>
              <a:latin typeface="Arial"/>
            </a:endParaRPr>
          </a:p>
        </p:txBody>
      </p:sp>
      <p:grpSp>
        <p:nvGrpSpPr>
          <p:cNvPr id="29" name=""/>
          <p:cNvGrpSpPr/>
          <p:nvPr/>
        </p:nvGrpSpPr>
        <p:grpSpPr>
          <a:xfrm>
            <a:off x="3071880" y="1490760"/>
            <a:ext cx="2087640" cy="2028600"/>
            <a:chOff x="3071880" y="1490760"/>
            <a:chExt cx="2087640" cy="2028600"/>
          </a:xfrm>
        </p:grpSpPr>
        <p:pic>
          <p:nvPicPr>
            <p:cNvPr id="30" name="ENE_C_WHI" descr=""/>
            <p:cNvPicPr/>
            <p:nvPr/>
          </p:nvPicPr>
          <p:blipFill>
            <a:blip r:embed="rId2"/>
            <a:stretch/>
          </p:blipFill>
          <p:spPr>
            <a:xfrm>
              <a:off x="3071880" y="1490760"/>
              <a:ext cx="1991880" cy="2028600"/>
            </a:xfrm>
            <a:prstGeom prst="rect">
              <a:avLst/>
            </a:prstGeom>
            <a:noFill/>
            <a:ln w="0">
              <a:noFill/>
            </a:ln>
          </p:spPr>
        </p:pic>
        <p:sp>
          <p:nvSpPr>
            <p:cNvPr id="31" name=""/>
            <p:cNvSpPr/>
            <p:nvPr/>
          </p:nvSpPr>
          <p:spPr>
            <a:xfrm>
              <a:off x="4829400" y="2583720"/>
              <a:ext cx="330120" cy="3376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91ff"/>
                  </a:solidFill>
                  <a:effectLst/>
                  <a:uFillTx/>
                  <a:latin typeface="Frutiger 55 Roman"/>
                </a:rPr>
                <a:t>®</a:t>
              </a:r>
              <a:endParaRPr b="0" lang="en-US" sz="1600" strike="noStrike" u="none">
                <a:solidFill>
                  <a:srgbClr val="000000"/>
                </a:solidFill>
                <a:effectLst/>
                <a:uFillTx/>
                <a:latin typeface="Arial"/>
              </a:endParaRPr>
            </a:p>
          </p:txBody>
        </p:sp>
      </p:gr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380520" y="365040"/>
            <a:ext cx="7620120" cy="42732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What is Corporate Responsibility?</a:t>
            </a:r>
            <a:endParaRPr b="1" i="1" lang="en-US" sz="2800" strike="noStrike" u="none">
              <a:solidFill>
                <a:srgbClr val="000000"/>
              </a:solidFill>
              <a:effectLst/>
              <a:uFillTx/>
              <a:latin typeface="Arial"/>
            </a:endParaRPr>
          </a:p>
        </p:txBody>
      </p:sp>
      <p:sp>
        <p:nvSpPr>
          <p:cNvPr id="33" name="PlaceHolder 2"/>
          <p:cNvSpPr>
            <a:spLocks noGrp="1"/>
          </p:cNvSpPr>
          <p:nvPr>
            <p:ph/>
          </p:nvPr>
        </p:nvSpPr>
        <p:spPr>
          <a:xfrm>
            <a:off x="304920" y="1523880"/>
            <a:ext cx="7696080" cy="4114800"/>
          </a:xfrm>
          <a:prstGeom prst="rect">
            <a:avLst/>
          </a:prstGeom>
          <a:noFill/>
          <a:ln w="0">
            <a:noFill/>
          </a:ln>
        </p:spPr>
        <p:txBody>
          <a:bodyPr lIns="90000" rIns="90000" tIns="46800" bIns="46800" anchor="t">
            <a:normAutofit/>
          </a:bodyPr>
          <a:p>
            <a:pPr marL="230040" indent="-230040">
              <a:spcBef>
                <a:spcPts val="1375"/>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Corporate responsibility integrates social and environmental considerations into business strategy, market development and decision-making</a:t>
            </a:r>
            <a:endParaRPr b="1" lang="en-US" sz="2200" strike="noStrike" u="none">
              <a:solidFill>
                <a:srgbClr val="000000"/>
              </a:solidFill>
              <a:effectLst/>
              <a:uFillTx/>
              <a:latin typeface="Arial"/>
            </a:endParaRPr>
          </a:p>
          <a:p>
            <a:pPr marL="230040" indent="0">
              <a:spcBef>
                <a:spcPts val="13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230040" indent="-230040">
              <a:spcBef>
                <a:spcPts val="1375"/>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Sustainable Development - “Meeting the needs of the present, without compromising the ability of future generations to meet their own needs… ” (World Commission on Environment and Development, 1987)</a:t>
            </a:r>
            <a:endParaRPr b="1" lang="en-US" sz="2200" strike="noStrike" u="none">
              <a:solidFill>
                <a:srgbClr val="000000"/>
              </a:solidFill>
              <a:effectLst/>
              <a:uFillTx/>
              <a:latin typeface="Arial"/>
            </a:endParaRPr>
          </a:p>
          <a:p>
            <a:pPr marL="230040" indent="0">
              <a:spcBef>
                <a:spcPts val="13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230040" indent="0">
              <a:spcBef>
                <a:spcPts val="13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4" name=""/>
          <p:cNvSpPr/>
          <p:nvPr/>
        </p:nvSpPr>
        <p:spPr>
          <a:xfrm>
            <a:off x="360360" y="1127160"/>
            <a:ext cx="7620120" cy="4816440"/>
          </a:xfrm>
          <a:prstGeom prst="rect">
            <a:avLst/>
          </a:pr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5" name=""/>
          <p:cNvSpPr/>
          <p:nvPr/>
        </p:nvSpPr>
        <p:spPr>
          <a:xfrm>
            <a:off x="1117440" y="1881360"/>
            <a:ext cx="6210360" cy="3085920"/>
          </a:xfrm>
          <a:custGeom>
            <a:avLst/>
            <a:gdLst/>
            <a:ahLst/>
            <a:rect l="l" t="t" r="r" b="b"/>
            <a:pathLst>
              <a:path w="3912" h="1944">
                <a:moveTo>
                  <a:pt x="0" y="1944"/>
                </a:moveTo>
                <a:cubicBezTo>
                  <a:pt x="34" y="1830"/>
                  <a:pt x="3" y="1456"/>
                  <a:pt x="205" y="1257"/>
                </a:cubicBezTo>
                <a:cubicBezTo>
                  <a:pt x="407" y="1058"/>
                  <a:pt x="841" y="898"/>
                  <a:pt x="1214" y="748"/>
                </a:cubicBezTo>
                <a:cubicBezTo>
                  <a:pt x="1587" y="598"/>
                  <a:pt x="2056" y="472"/>
                  <a:pt x="2441" y="357"/>
                </a:cubicBezTo>
                <a:cubicBezTo>
                  <a:pt x="2826" y="242"/>
                  <a:pt x="3278" y="112"/>
                  <a:pt x="3523" y="56"/>
                </a:cubicBezTo>
                <a:cubicBezTo>
                  <a:pt x="3768" y="0"/>
                  <a:pt x="3831" y="27"/>
                  <a:pt x="3912" y="19"/>
                </a:cubicBezTo>
              </a:path>
            </a:pathLst>
          </a:custGeom>
          <a:noFill/>
          <a:ln cap="rnd" w="38160">
            <a:solidFill>
              <a:srgbClr val="ff3300"/>
            </a:solidFill>
            <a:custDash>
              <a:ds d="100000" sp="1000"/>
            </a:custDash>
            <a:round/>
            <a:tailEnd len="med" type="triangle"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6" name=""/>
          <p:cNvSpPr/>
          <p:nvPr/>
        </p:nvSpPr>
        <p:spPr>
          <a:xfrm>
            <a:off x="727200" y="1158840"/>
            <a:ext cx="5126040" cy="1130760"/>
          </a:xfrm>
          <a:prstGeom prst="rect">
            <a:avLst/>
          </a:prstGeom>
          <a:noFill/>
          <a:ln w="0">
            <a:noFill/>
          </a:ln>
        </p:spPr>
        <p:style>
          <a:lnRef idx="0"/>
          <a:fillRef idx="0"/>
          <a:effectRef idx="0"/>
          <a:fontRef idx="minor"/>
        </p:style>
        <p:txBody>
          <a:bodyPr lIns="90000" rIns="90000" tIns="46800" bIns="46800" anchor="t">
            <a:spAutoFit/>
          </a:bodyPr>
          <a:p>
            <a:pPr>
              <a:spcBef>
                <a:spcPts val="106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The Emergence of Business Standards - </a:t>
            </a:r>
            <a:br>
              <a:rPr sz="1700"/>
            </a:br>
            <a:r>
              <a:rPr b="1" i="1" lang="en-US" sz="1700" strike="noStrike" u="none">
                <a:solidFill>
                  <a:srgbClr val="000000"/>
                </a:solidFill>
                <a:effectLst/>
                <a:uFillTx/>
                <a:latin typeface="Arial"/>
              </a:rPr>
              <a:t>Critical developments in Corporate Governance and standards for </a:t>
            </a:r>
            <a:r>
              <a:rPr b="1" i="1" lang="en-US" sz="1700" strike="noStrike" u="sng">
                <a:solidFill>
                  <a:srgbClr val="000000"/>
                </a:solidFill>
                <a:effectLst/>
                <a:uFillTx/>
                <a:latin typeface="Arial"/>
              </a:rPr>
              <a:t>global</a:t>
            </a:r>
            <a:r>
              <a:rPr b="1" i="1" lang="en-US" sz="1700" strike="noStrike" u="none">
                <a:solidFill>
                  <a:srgbClr val="000000"/>
                </a:solidFill>
                <a:effectLst/>
                <a:uFillTx/>
                <a:latin typeface="Arial"/>
              </a:rPr>
              <a:t> operations</a:t>
            </a:r>
            <a:br>
              <a:rPr sz="1700"/>
            </a:br>
            <a:endParaRPr b="0" lang="en-US" sz="1700" strike="noStrike" u="none">
              <a:solidFill>
                <a:srgbClr val="000000"/>
              </a:solidFill>
              <a:effectLst/>
              <a:uFillTx/>
              <a:latin typeface="Arial"/>
            </a:endParaRPr>
          </a:p>
        </p:txBody>
      </p:sp>
      <p:sp>
        <p:nvSpPr>
          <p:cNvPr id="37" name=""/>
          <p:cNvSpPr/>
          <p:nvPr/>
        </p:nvSpPr>
        <p:spPr>
          <a:xfrm>
            <a:off x="5389560" y="5943600"/>
            <a:ext cx="266688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Source: Prince of Wales Business Leaders Forum</a:t>
            </a:r>
            <a:endParaRPr b="0" lang="en-US" sz="1200" strike="noStrike" u="none">
              <a:solidFill>
                <a:srgbClr val="000000"/>
              </a:solidFill>
              <a:effectLst/>
              <a:uFillTx/>
              <a:latin typeface="Arial"/>
            </a:endParaRPr>
          </a:p>
        </p:txBody>
      </p:sp>
      <p:sp>
        <p:nvSpPr>
          <p:cNvPr id="38" name="PlaceHolder 1"/>
          <p:cNvSpPr>
            <a:spLocks noGrp="1"/>
          </p:cNvSpPr>
          <p:nvPr>
            <p:ph type="title"/>
          </p:nvPr>
        </p:nvSpPr>
        <p:spPr>
          <a:xfrm>
            <a:off x="409680" y="365040"/>
            <a:ext cx="7619760" cy="42732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Emerging Trends</a:t>
            </a:r>
            <a:endParaRPr b="1" i="1" lang="en-US" sz="2800" strike="noStrike" u="none">
              <a:solidFill>
                <a:srgbClr val="000000"/>
              </a:solidFill>
              <a:effectLst/>
              <a:uFillTx/>
              <a:latin typeface="Arial"/>
            </a:endParaRPr>
          </a:p>
        </p:txBody>
      </p:sp>
      <p:sp>
        <p:nvSpPr>
          <p:cNvPr id="39" name=""/>
          <p:cNvSpPr/>
          <p:nvPr/>
        </p:nvSpPr>
        <p:spPr>
          <a:xfrm>
            <a:off x="2484360" y="3457440"/>
            <a:ext cx="1116000" cy="4273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Quality &amp; Consumers</a:t>
            </a:r>
            <a:endParaRPr b="0" lang="en-US" sz="1400" strike="noStrike" u="none">
              <a:solidFill>
                <a:srgbClr val="000000"/>
              </a:solidFill>
              <a:effectLst/>
              <a:uFillTx/>
              <a:latin typeface="Arial"/>
            </a:endParaRPr>
          </a:p>
        </p:txBody>
      </p:sp>
      <p:sp>
        <p:nvSpPr>
          <p:cNvPr id="40" name=""/>
          <p:cNvSpPr/>
          <p:nvPr/>
        </p:nvSpPr>
        <p:spPr>
          <a:xfrm>
            <a:off x="3552840" y="3154320"/>
            <a:ext cx="1116000" cy="21384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Environment</a:t>
            </a:r>
            <a:endParaRPr b="0" lang="en-US" sz="1400" strike="noStrike" u="none">
              <a:solidFill>
                <a:srgbClr val="000000"/>
              </a:solidFill>
              <a:effectLst/>
              <a:uFillTx/>
              <a:latin typeface="Arial"/>
            </a:endParaRPr>
          </a:p>
        </p:txBody>
      </p:sp>
      <p:sp>
        <p:nvSpPr>
          <p:cNvPr id="41" name=""/>
          <p:cNvSpPr/>
          <p:nvPr/>
        </p:nvSpPr>
        <p:spPr>
          <a:xfrm>
            <a:off x="4343400" y="2755800"/>
            <a:ext cx="1219320" cy="21384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Supply Chain</a:t>
            </a:r>
            <a:endParaRPr b="0" lang="en-US" sz="1400" strike="noStrike" u="none">
              <a:solidFill>
                <a:srgbClr val="000000"/>
              </a:solidFill>
              <a:effectLst/>
              <a:uFillTx/>
              <a:latin typeface="Arial"/>
            </a:endParaRPr>
          </a:p>
        </p:txBody>
      </p:sp>
      <p:sp>
        <p:nvSpPr>
          <p:cNvPr id="42" name=""/>
          <p:cNvSpPr/>
          <p:nvPr/>
        </p:nvSpPr>
        <p:spPr>
          <a:xfrm>
            <a:off x="5396040" y="2397240"/>
            <a:ext cx="1116000" cy="21384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Corruption</a:t>
            </a:r>
            <a:endParaRPr b="0" lang="en-US" sz="1400" strike="noStrike" u="none">
              <a:solidFill>
                <a:srgbClr val="000000"/>
              </a:solidFill>
              <a:effectLst/>
              <a:uFillTx/>
              <a:latin typeface="Arial"/>
            </a:endParaRPr>
          </a:p>
        </p:txBody>
      </p:sp>
      <p:sp>
        <p:nvSpPr>
          <p:cNvPr id="43" name=""/>
          <p:cNvSpPr/>
          <p:nvPr/>
        </p:nvSpPr>
        <p:spPr>
          <a:xfrm>
            <a:off x="7380360" y="1812960"/>
            <a:ext cx="557280" cy="21384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C21st</a:t>
            </a:r>
            <a:endParaRPr b="0" lang="en-US" sz="1400" strike="noStrike" u="none">
              <a:solidFill>
                <a:srgbClr val="000000"/>
              </a:solidFill>
              <a:effectLst/>
              <a:uFillTx/>
              <a:latin typeface="Arial"/>
            </a:endParaRPr>
          </a:p>
        </p:txBody>
      </p:sp>
      <p:sp>
        <p:nvSpPr>
          <p:cNvPr id="44" name=""/>
          <p:cNvSpPr/>
          <p:nvPr/>
        </p:nvSpPr>
        <p:spPr>
          <a:xfrm>
            <a:off x="4529160" y="2254320"/>
            <a:ext cx="380880" cy="213840"/>
          </a:xfrm>
          <a:prstGeom prst="rect">
            <a:avLst/>
          </a:prstGeom>
          <a:noFill/>
          <a:ln w="0">
            <a:noFill/>
          </a:ln>
        </p:spPr>
        <p:style>
          <a:lnRef idx="0"/>
          <a:fillRef idx="0"/>
          <a:effectRef idx="0"/>
          <a:fontRef idx="minor"/>
        </p:style>
        <p:txBody>
          <a:bodyPr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90’s</a:t>
            </a:r>
            <a:endParaRPr b="0" lang="en-US" sz="1400" strike="noStrike" u="none">
              <a:solidFill>
                <a:srgbClr val="000000"/>
              </a:solidFill>
              <a:effectLst/>
              <a:uFillTx/>
              <a:latin typeface="Arial"/>
            </a:endParaRPr>
          </a:p>
        </p:txBody>
      </p:sp>
      <p:sp>
        <p:nvSpPr>
          <p:cNvPr id="45" name=""/>
          <p:cNvSpPr/>
          <p:nvPr/>
        </p:nvSpPr>
        <p:spPr>
          <a:xfrm>
            <a:off x="6626160" y="2098800"/>
            <a:ext cx="908280" cy="45756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Social Concerns</a:t>
            </a:r>
            <a:endParaRPr b="0" lang="en-US" sz="1500" strike="noStrike" u="none">
              <a:solidFill>
                <a:srgbClr val="000000"/>
              </a:solidFill>
              <a:effectLst/>
              <a:uFillTx/>
              <a:latin typeface="Arial"/>
            </a:endParaRPr>
          </a:p>
        </p:txBody>
      </p:sp>
      <p:sp>
        <p:nvSpPr>
          <p:cNvPr id="46" name=""/>
          <p:cNvSpPr/>
          <p:nvPr/>
        </p:nvSpPr>
        <p:spPr>
          <a:xfrm>
            <a:off x="3162240" y="2682720"/>
            <a:ext cx="381240" cy="213840"/>
          </a:xfrm>
          <a:prstGeom prst="rect">
            <a:avLst/>
          </a:prstGeom>
          <a:noFill/>
          <a:ln w="0">
            <a:noFill/>
          </a:ln>
        </p:spPr>
        <p:style>
          <a:lnRef idx="0"/>
          <a:fillRef idx="0"/>
          <a:effectRef idx="0"/>
          <a:fontRef idx="minor"/>
        </p:style>
        <p:txBody>
          <a:bodyPr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80’s</a:t>
            </a:r>
            <a:endParaRPr b="0" lang="en-US" sz="1400" strike="noStrike" u="none">
              <a:solidFill>
                <a:srgbClr val="000000"/>
              </a:solidFill>
              <a:effectLst/>
              <a:uFillTx/>
              <a:latin typeface="Arial"/>
            </a:endParaRPr>
          </a:p>
        </p:txBody>
      </p:sp>
      <p:sp>
        <p:nvSpPr>
          <p:cNvPr id="47" name=""/>
          <p:cNvSpPr/>
          <p:nvPr/>
        </p:nvSpPr>
        <p:spPr>
          <a:xfrm>
            <a:off x="2273400" y="3044880"/>
            <a:ext cx="380880" cy="213840"/>
          </a:xfrm>
          <a:prstGeom prst="rect">
            <a:avLst/>
          </a:prstGeom>
          <a:noFill/>
          <a:ln w="0">
            <a:noFill/>
          </a:ln>
        </p:spPr>
        <p:style>
          <a:lnRef idx="0"/>
          <a:fillRef idx="0"/>
          <a:effectRef idx="0"/>
          <a:fontRef idx="minor"/>
        </p:style>
        <p:txBody>
          <a:bodyPr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70’s</a:t>
            </a:r>
            <a:endParaRPr b="0" lang="en-US" sz="1400" strike="noStrike" u="none">
              <a:solidFill>
                <a:srgbClr val="000000"/>
              </a:solidFill>
              <a:effectLst/>
              <a:uFillTx/>
              <a:latin typeface="Arial"/>
            </a:endParaRPr>
          </a:p>
        </p:txBody>
      </p:sp>
      <p:sp>
        <p:nvSpPr>
          <p:cNvPr id="48" name=""/>
          <p:cNvSpPr/>
          <p:nvPr/>
        </p:nvSpPr>
        <p:spPr>
          <a:xfrm>
            <a:off x="1173240" y="3581280"/>
            <a:ext cx="380880" cy="213840"/>
          </a:xfrm>
          <a:prstGeom prst="rect">
            <a:avLst/>
          </a:prstGeom>
          <a:noFill/>
          <a:ln w="0">
            <a:noFill/>
          </a:ln>
        </p:spPr>
        <p:style>
          <a:lnRef idx="0"/>
          <a:fillRef idx="0"/>
          <a:effectRef idx="0"/>
          <a:fontRef idx="minor"/>
        </p:style>
        <p:txBody>
          <a:bodyPr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60’s</a:t>
            </a:r>
            <a:endParaRPr b="0" lang="en-US" sz="1400" strike="noStrike" u="none">
              <a:solidFill>
                <a:srgbClr val="000000"/>
              </a:solidFill>
              <a:effectLst/>
              <a:uFillTx/>
              <a:latin typeface="Arial"/>
            </a:endParaRPr>
          </a:p>
        </p:txBody>
      </p:sp>
      <p:sp>
        <p:nvSpPr>
          <p:cNvPr id="49" name=""/>
          <p:cNvSpPr/>
          <p:nvPr/>
        </p:nvSpPr>
        <p:spPr>
          <a:xfrm>
            <a:off x="863640" y="4997520"/>
            <a:ext cx="507960" cy="21384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C20th</a:t>
            </a:r>
            <a:endParaRPr b="0" lang="en-US" sz="1400" strike="noStrike" u="none">
              <a:solidFill>
                <a:srgbClr val="000000"/>
              </a:solidFill>
              <a:effectLst/>
              <a:uFillTx/>
              <a:latin typeface="Arial"/>
            </a:endParaRPr>
          </a:p>
        </p:txBody>
      </p:sp>
      <p:sp>
        <p:nvSpPr>
          <p:cNvPr id="50" name=""/>
          <p:cNvSpPr/>
          <p:nvPr/>
        </p:nvSpPr>
        <p:spPr>
          <a:xfrm>
            <a:off x="1619280" y="3981600"/>
            <a:ext cx="811080" cy="64080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Labour, Health &amp; Safety</a:t>
            </a:r>
            <a:endParaRPr b="0" lang="en-US" sz="1400" strike="noStrike" u="none">
              <a:solidFill>
                <a:srgbClr val="000000"/>
              </a:solidFill>
              <a:effectLst/>
              <a:uFillTx/>
              <a:latin typeface="Arial"/>
            </a:endParaRPr>
          </a:p>
        </p:txBody>
      </p:sp>
      <p:sp>
        <p:nvSpPr>
          <p:cNvPr id="51" name=""/>
          <p:cNvSpPr/>
          <p:nvPr/>
        </p:nvSpPr>
        <p:spPr>
          <a:xfrm>
            <a:off x="1547640" y="4905360"/>
            <a:ext cx="1319400" cy="45756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Financial Management</a:t>
            </a:r>
            <a:endParaRPr b="0" lang="en-US" sz="1500" strike="noStrike" u="none">
              <a:solidFill>
                <a:srgbClr val="000000"/>
              </a:solidFill>
              <a:effectLst/>
              <a:uFillTx/>
              <a:latin typeface="Arial"/>
            </a:endParaRPr>
          </a:p>
        </p:txBody>
      </p:sp>
      <p:sp>
        <p:nvSpPr>
          <p:cNvPr id="52" name=""/>
          <p:cNvSpPr/>
          <p:nvPr/>
        </p:nvSpPr>
        <p:spPr>
          <a:xfrm>
            <a:off x="1066680" y="5622840"/>
            <a:ext cx="5524560" cy="24408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Emerging pressures for Standards &amp; Transparency</a:t>
            </a:r>
            <a:endParaRPr b="0" lang="en-US" sz="1600" strike="noStrike" u="none">
              <a:solidFill>
                <a:srgbClr val="000000"/>
              </a:solidFill>
              <a:effectLst/>
              <a:uFillTx/>
              <a:latin typeface="Arial"/>
            </a:endParaRPr>
          </a:p>
        </p:txBody>
      </p:sp>
      <p:sp>
        <p:nvSpPr>
          <p:cNvPr id="53" name=""/>
          <p:cNvSpPr/>
          <p:nvPr/>
        </p:nvSpPr>
        <p:spPr>
          <a:xfrm rot="16200000">
            <a:off x="-1542240" y="3553920"/>
            <a:ext cx="4200480" cy="21384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Widening Scope of Reporting Requirements</a:t>
            </a:r>
            <a:endParaRPr b="0" lang="en-US" sz="1400" strike="noStrike" u="none">
              <a:solidFill>
                <a:srgbClr val="000000"/>
              </a:solidFill>
              <a:effectLst/>
              <a:uFillTx/>
              <a:latin typeface="Arial"/>
            </a:endParaRPr>
          </a:p>
        </p:txBody>
      </p:sp>
      <p:sp>
        <p:nvSpPr>
          <p:cNvPr id="54" name=""/>
          <p:cNvSpPr/>
          <p:nvPr/>
        </p:nvSpPr>
        <p:spPr>
          <a:xfrm flipV="1">
            <a:off x="557280" y="1295280"/>
            <a:ext cx="0" cy="64296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5" name=""/>
          <p:cNvSpPr/>
          <p:nvPr/>
        </p:nvSpPr>
        <p:spPr>
          <a:xfrm>
            <a:off x="6138720" y="5745240"/>
            <a:ext cx="1176480" cy="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6" name=""/>
          <p:cNvSpPr/>
          <p:nvPr/>
        </p:nvSpPr>
        <p:spPr>
          <a:xfrm flipH="1">
            <a:off x="6445080" y="2755800"/>
            <a:ext cx="1524240" cy="91476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Community impact, labour standards, human rights, stakeholder relations, etc.</a:t>
            </a:r>
            <a:endParaRPr b="0" lang="en-US" sz="1200" strike="noStrike" u="none">
              <a:solidFill>
                <a:srgbClr val="000000"/>
              </a:solidFill>
              <a:effectLst/>
              <a:uFillTx/>
              <a:latin typeface="Arial"/>
            </a:endParaRPr>
          </a:p>
        </p:txBody>
      </p:sp>
      <p:sp>
        <p:nvSpPr>
          <p:cNvPr id="57" name=""/>
          <p:cNvSpPr/>
          <p:nvPr/>
        </p:nvSpPr>
        <p:spPr>
          <a:xfrm>
            <a:off x="4876920" y="3962520"/>
            <a:ext cx="2971800" cy="149328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Codes &amp; Compliance:</a:t>
            </a: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Voluntary standards -</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Voluntary Codes / regulation - internal business principles - audit - compliance - public reporting ………</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380520" y="365040"/>
            <a:ext cx="7620120" cy="42732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Emerging Trends and Practices</a:t>
            </a:r>
            <a:endParaRPr b="1" i="1" lang="en-US" sz="2800" strike="noStrike" u="none">
              <a:solidFill>
                <a:srgbClr val="000000"/>
              </a:solidFill>
              <a:effectLst/>
              <a:uFillTx/>
              <a:latin typeface="Arial"/>
            </a:endParaRPr>
          </a:p>
        </p:txBody>
      </p:sp>
      <p:sp>
        <p:nvSpPr>
          <p:cNvPr id="59" name="PlaceHolder 2"/>
          <p:cNvSpPr>
            <a:spLocks noGrp="1"/>
          </p:cNvSpPr>
          <p:nvPr>
            <p:ph/>
          </p:nvPr>
        </p:nvSpPr>
        <p:spPr>
          <a:xfrm>
            <a:off x="304920" y="1523880"/>
            <a:ext cx="7696080" cy="4114800"/>
          </a:xfrm>
          <a:prstGeom prst="rect">
            <a:avLst/>
          </a:prstGeom>
          <a:noFill/>
          <a:ln w="0">
            <a:noFill/>
          </a:ln>
        </p:spPr>
        <p:txBody>
          <a:bodyPr lIns="90000" rIns="90000" tIns="46800" bIns="46800" anchor="t">
            <a:normAutofit fontScale="92500" lnSpcReduction="9999"/>
          </a:bodyPr>
          <a:p>
            <a:pPr marL="230040" indent="-230040">
              <a:spcBef>
                <a:spcPts val="1375"/>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Shareholder, market, customer and employee interest in non-financial performance and services</a:t>
            </a:r>
            <a:endParaRPr b="1" lang="en-US" sz="2200" strike="noStrike" u="none">
              <a:solidFill>
                <a:srgbClr val="000000"/>
              </a:solidFill>
              <a:effectLst/>
              <a:uFillTx/>
              <a:latin typeface="Arial"/>
            </a:endParaRPr>
          </a:p>
          <a:p>
            <a:pPr lvl="1" marL="743040" indent="-285840">
              <a:spcBef>
                <a:spcPts val="550"/>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Salomon Smith Barney</a:t>
            </a:r>
            <a:endParaRPr b="1" lang="en-US" sz="2200" strike="noStrike" u="none">
              <a:solidFill>
                <a:srgbClr val="000000"/>
              </a:solidFill>
              <a:effectLst/>
              <a:uFillTx/>
              <a:latin typeface="Arial"/>
            </a:endParaRPr>
          </a:p>
          <a:p>
            <a:pPr lvl="1" marL="743040" indent="-285840">
              <a:spcBef>
                <a:spcPts val="550"/>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Polaroid, Starwood</a:t>
            </a:r>
            <a:endParaRPr b="1" lang="en-US" sz="2200" strike="noStrike" u="none">
              <a:solidFill>
                <a:srgbClr val="000000"/>
              </a:solidFill>
              <a:effectLst/>
              <a:uFillTx/>
              <a:latin typeface="Arial"/>
            </a:endParaRPr>
          </a:p>
          <a:p>
            <a:pPr lvl="1" marL="743040" indent="-285840">
              <a:spcBef>
                <a:spcPts val="550"/>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University of Chicago</a:t>
            </a:r>
            <a:endParaRPr b="1" lang="en-US" sz="2200" strike="noStrike" u="none">
              <a:solidFill>
                <a:srgbClr val="000000"/>
              </a:solidFill>
              <a:effectLst/>
              <a:uFillTx/>
              <a:latin typeface="Arial"/>
            </a:endParaRPr>
          </a:p>
          <a:p>
            <a:pPr lvl="1" marL="743040" indent="-285840">
              <a:spcBef>
                <a:spcPts val="550"/>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Friends of the Earth</a:t>
            </a:r>
            <a:endParaRPr b="1" lang="en-US" sz="2200" strike="noStrike" u="none">
              <a:solidFill>
                <a:srgbClr val="000000"/>
              </a:solidFill>
              <a:effectLst/>
              <a:uFillTx/>
              <a:latin typeface="Arial"/>
            </a:endParaRPr>
          </a:p>
          <a:p>
            <a:pPr marL="230040" indent="-230040">
              <a:spcBef>
                <a:spcPts val="1375"/>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Market-based solutions</a:t>
            </a:r>
            <a:endParaRPr b="1" lang="en-US" sz="2200" strike="noStrike" u="none">
              <a:solidFill>
                <a:srgbClr val="000000"/>
              </a:solidFill>
              <a:effectLst/>
              <a:uFillTx/>
              <a:latin typeface="Arial"/>
            </a:endParaRPr>
          </a:p>
          <a:p>
            <a:pPr lvl="1" marL="743040" indent="-285840">
              <a:spcBef>
                <a:spcPts val="550"/>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demand for environmentally/socially superior products</a:t>
            </a:r>
            <a:endParaRPr b="1" lang="en-US" sz="2200" strike="noStrike" u="none">
              <a:solidFill>
                <a:srgbClr val="000000"/>
              </a:solidFill>
              <a:effectLst/>
              <a:uFillTx/>
              <a:latin typeface="Arial"/>
            </a:endParaRPr>
          </a:p>
          <a:p>
            <a:pPr lvl="1" marL="743040" indent="-285840">
              <a:spcBef>
                <a:spcPts val="550"/>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provision of goods and services to address sustainability concerns</a:t>
            </a:r>
            <a:endParaRPr b="1" lang="en-US" sz="2200" strike="noStrike" u="none">
              <a:solidFill>
                <a:srgbClr val="000000"/>
              </a:solidFill>
              <a:effectLst/>
              <a:uFillTx/>
              <a:latin typeface="Arial"/>
            </a:endParaRPr>
          </a:p>
          <a:p>
            <a:pPr marL="230040" indent="0">
              <a:spcBef>
                <a:spcPts val="13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380520" y="365040"/>
            <a:ext cx="7620120" cy="42732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Why is this important for Enron?</a:t>
            </a:r>
            <a:endParaRPr b="1" i="1" lang="en-US" sz="2800" strike="noStrike" u="none">
              <a:solidFill>
                <a:srgbClr val="000000"/>
              </a:solidFill>
              <a:effectLst/>
              <a:uFillTx/>
              <a:latin typeface="Arial"/>
            </a:endParaRPr>
          </a:p>
        </p:txBody>
      </p:sp>
      <p:grpSp>
        <p:nvGrpSpPr>
          <p:cNvPr id="61" name=""/>
          <p:cNvGrpSpPr/>
          <p:nvPr/>
        </p:nvGrpSpPr>
        <p:grpSpPr>
          <a:xfrm>
            <a:off x="685800" y="1752480"/>
            <a:ext cx="6095520" cy="952200"/>
            <a:chOff x="685800" y="1752480"/>
            <a:chExt cx="6095520" cy="952200"/>
          </a:xfrm>
        </p:grpSpPr>
        <p:grpSp>
          <p:nvGrpSpPr>
            <p:cNvPr id="62" name=""/>
            <p:cNvGrpSpPr/>
            <p:nvPr/>
          </p:nvGrpSpPr>
          <p:grpSpPr>
            <a:xfrm>
              <a:off x="685800" y="1876320"/>
              <a:ext cx="2090880" cy="709560"/>
              <a:chOff x="685800" y="1876320"/>
              <a:chExt cx="2090880" cy="709560"/>
            </a:xfrm>
          </p:grpSpPr>
          <p:sp>
            <p:nvSpPr>
              <p:cNvPr id="63" name=""/>
              <p:cNvSpPr/>
              <p:nvPr/>
            </p:nvSpPr>
            <p:spPr>
              <a:xfrm>
                <a:off x="685800" y="1876320"/>
                <a:ext cx="2090880" cy="709560"/>
              </a:xfrm>
              <a:custGeom>
                <a:avLst/>
                <a:gdLst>
                  <a:gd name="textAreaLeft" fmla="*/ 0 w 2090880"/>
                  <a:gd name="textAreaRight" fmla="*/ 2091240 w 2090880"/>
                  <a:gd name="textAreaTop" fmla="*/ 0 h 709560"/>
                  <a:gd name="textAreaBottom" fmla="*/ 709920 h 70956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4" name=""/>
              <p:cNvSpPr/>
              <p:nvPr/>
            </p:nvSpPr>
            <p:spPr>
              <a:xfrm>
                <a:off x="804600" y="2016000"/>
                <a:ext cx="16729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Trading</a:t>
                </a:r>
                <a:endParaRPr b="0" lang="en-US" sz="2000" strike="noStrike" u="none">
                  <a:solidFill>
                    <a:srgbClr val="000000"/>
                  </a:solidFill>
                  <a:effectLst/>
                  <a:uFillTx/>
                  <a:latin typeface="Arial"/>
                </a:endParaRPr>
              </a:p>
            </p:txBody>
          </p:sp>
        </p:grpSp>
        <p:sp>
          <p:nvSpPr>
            <p:cNvPr id="65" name=""/>
            <p:cNvSpPr/>
            <p:nvPr/>
          </p:nvSpPr>
          <p:spPr>
            <a:xfrm>
              <a:off x="3013200" y="1752480"/>
              <a:ext cx="3768120" cy="952200"/>
            </a:xfrm>
            <a:prstGeom prst="rect">
              <a:avLst/>
            </a:prstGeom>
            <a:solidFill>
              <a:srgbClr val="00cc99"/>
            </a:solidFill>
            <a:ln w="9360">
              <a:solidFill>
                <a:srgbClr val="000000"/>
              </a:solidFill>
              <a:miter/>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Equity positions in assets in traded commodities</a:t>
              </a:r>
              <a:endParaRPr b="0" lang="en-US" sz="1600" strike="noStrike" u="none">
                <a:solidFill>
                  <a:srgbClr val="000000"/>
                </a:solidFill>
                <a:effectLst/>
                <a:uFillTx/>
                <a:latin typeface="Arial"/>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Market need</a:t>
              </a:r>
              <a:endParaRPr b="0" lang="en-US" sz="1600" strike="noStrike" u="none">
                <a:solidFill>
                  <a:srgbClr val="000000"/>
                </a:solidFill>
                <a:effectLst/>
                <a:uFillTx/>
                <a:latin typeface="Arial"/>
              </a:endParaRPr>
            </a:p>
          </p:txBody>
        </p:sp>
      </p:grpSp>
      <p:grpSp>
        <p:nvGrpSpPr>
          <p:cNvPr id="66" name=""/>
          <p:cNvGrpSpPr/>
          <p:nvPr/>
        </p:nvGrpSpPr>
        <p:grpSpPr>
          <a:xfrm>
            <a:off x="685800" y="3200400"/>
            <a:ext cx="6095520" cy="957600"/>
            <a:chOff x="685800" y="3200400"/>
            <a:chExt cx="6095520" cy="957600"/>
          </a:xfrm>
        </p:grpSpPr>
        <p:grpSp>
          <p:nvGrpSpPr>
            <p:cNvPr id="67" name=""/>
            <p:cNvGrpSpPr/>
            <p:nvPr/>
          </p:nvGrpSpPr>
          <p:grpSpPr>
            <a:xfrm>
              <a:off x="685800" y="3289320"/>
              <a:ext cx="2269800" cy="779400"/>
              <a:chOff x="685800" y="3289320"/>
              <a:chExt cx="2269800" cy="779400"/>
            </a:xfrm>
          </p:grpSpPr>
          <p:sp>
            <p:nvSpPr>
              <p:cNvPr id="68" name=""/>
              <p:cNvSpPr/>
              <p:nvPr/>
            </p:nvSpPr>
            <p:spPr>
              <a:xfrm>
                <a:off x="685800" y="3289320"/>
                <a:ext cx="2269800" cy="779400"/>
              </a:xfrm>
              <a:custGeom>
                <a:avLst/>
                <a:gdLst>
                  <a:gd name="textAreaLeft" fmla="*/ 0 w 2269800"/>
                  <a:gd name="textAreaRight" fmla="*/ 2270160 w 2269800"/>
                  <a:gd name="textAreaTop" fmla="*/ 0 h 779400"/>
                  <a:gd name="textAreaBottom" fmla="*/ 779760 h 7794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0091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9" name=""/>
              <p:cNvSpPr/>
              <p:nvPr/>
            </p:nvSpPr>
            <p:spPr>
              <a:xfrm>
                <a:off x="804600" y="3467160"/>
                <a:ext cx="16729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Broadband</a:t>
                </a:r>
                <a:endParaRPr b="0" lang="en-US" sz="2000" strike="noStrike" u="none">
                  <a:solidFill>
                    <a:srgbClr val="000000"/>
                  </a:solidFill>
                  <a:effectLst/>
                  <a:uFillTx/>
                  <a:latin typeface="Arial"/>
                </a:endParaRPr>
              </a:p>
            </p:txBody>
          </p:sp>
        </p:grpSp>
        <p:sp>
          <p:nvSpPr>
            <p:cNvPr id="70" name=""/>
            <p:cNvSpPr/>
            <p:nvPr/>
          </p:nvSpPr>
          <p:spPr>
            <a:xfrm>
              <a:off x="3314520" y="3200400"/>
              <a:ext cx="3466800" cy="957600"/>
            </a:xfrm>
            <a:prstGeom prst="rect">
              <a:avLst/>
            </a:prstGeom>
            <a:solidFill>
              <a:srgbClr val="0091ff"/>
            </a:solidFill>
            <a:ln w="9360">
              <a:solidFill>
                <a:srgbClr val="000000"/>
              </a:solidFill>
              <a:miter/>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Content</a:t>
              </a:r>
              <a:endParaRPr b="0" lang="en-US" sz="1600" strike="noStrike" u="none">
                <a:solidFill>
                  <a:srgbClr val="000000"/>
                </a:solidFill>
                <a:effectLst/>
                <a:uFillTx/>
                <a:latin typeface="Arial"/>
              </a:endParaRPr>
            </a:p>
            <a:p>
              <a:pPr>
                <a:lnSpc>
                  <a:spcPct val="7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Access</a:t>
              </a:r>
              <a:endParaRPr b="0" lang="en-US" sz="1600" strike="noStrike" u="none">
                <a:solidFill>
                  <a:srgbClr val="000000"/>
                </a:solidFill>
                <a:effectLst/>
                <a:uFillTx/>
                <a:latin typeface="Arial"/>
              </a:endParaRPr>
            </a:p>
            <a:p>
              <a:pPr>
                <a:lnSpc>
                  <a:spcPct val="8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Security /privacy</a:t>
              </a:r>
              <a:endParaRPr b="0" lang="en-US" sz="1600" strike="noStrike" u="none">
                <a:solidFill>
                  <a:srgbClr val="000000"/>
                </a:solidFill>
                <a:effectLst/>
                <a:uFillTx/>
                <a:latin typeface="Arial"/>
              </a:endParaRPr>
            </a:p>
          </p:txBody>
        </p:sp>
      </p:grpSp>
      <p:grpSp>
        <p:nvGrpSpPr>
          <p:cNvPr id="71" name=""/>
          <p:cNvGrpSpPr/>
          <p:nvPr/>
        </p:nvGrpSpPr>
        <p:grpSpPr>
          <a:xfrm>
            <a:off x="685800" y="4572000"/>
            <a:ext cx="6019560" cy="1079280"/>
            <a:chOff x="685800" y="4572000"/>
            <a:chExt cx="6019560" cy="1079280"/>
          </a:xfrm>
        </p:grpSpPr>
        <p:grpSp>
          <p:nvGrpSpPr>
            <p:cNvPr id="72" name=""/>
            <p:cNvGrpSpPr/>
            <p:nvPr/>
          </p:nvGrpSpPr>
          <p:grpSpPr>
            <a:xfrm>
              <a:off x="685800" y="4722840"/>
              <a:ext cx="2419920" cy="779400"/>
              <a:chOff x="685800" y="4722840"/>
              <a:chExt cx="2419920" cy="779400"/>
            </a:xfrm>
          </p:grpSpPr>
          <p:sp>
            <p:nvSpPr>
              <p:cNvPr id="73" name=""/>
              <p:cNvSpPr/>
              <p:nvPr/>
            </p:nvSpPr>
            <p:spPr>
              <a:xfrm>
                <a:off x="685800" y="4722840"/>
                <a:ext cx="2419920" cy="779400"/>
              </a:xfrm>
              <a:custGeom>
                <a:avLst/>
                <a:gdLst>
                  <a:gd name="textAreaLeft" fmla="*/ 0 w 2419920"/>
                  <a:gd name="textAreaRight" fmla="*/ 2420280 w 2419920"/>
                  <a:gd name="textAreaTop" fmla="*/ 0 h 779400"/>
                  <a:gd name="textAreaBottom" fmla="*/ 779760 h 7794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ff99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4" name=""/>
              <p:cNvSpPr/>
              <p:nvPr/>
            </p:nvSpPr>
            <p:spPr>
              <a:xfrm>
                <a:off x="803160" y="4900680"/>
                <a:ext cx="177084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Energy</a:t>
                </a:r>
                <a:endParaRPr b="0" lang="en-US" sz="2000" strike="noStrike" u="none">
                  <a:solidFill>
                    <a:srgbClr val="000000"/>
                  </a:solidFill>
                  <a:effectLst/>
                  <a:uFillTx/>
                  <a:latin typeface="Arial"/>
                </a:endParaRPr>
              </a:p>
            </p:txBody>
          </p:sp>
        </p:grpSp>
        <p:sp>
          <p:nvSpPr>
            <p:cNvPr id="75" name=""/>
            <p:cNvSpPr/>
            <p:nvPr/>
          </p:nvSpPr>
          <p:spPr>
            <a:xfrm>
              <a:off x="3400560" y="4572000"/>
              <a:ext cx="3304800" cy="1079280"/>
            </a:xfrm>
            <a:prstGeom prst="rect">
              <a:avLst/>
            </a:prstGeom>
            <a:solidFill>
              <a:srgbClr val="ff99cc"/>
            </a:solidFill>
            <a:ln w="9360">
              <a:solidFill>
                <a:srgbClr val="000000"/>
              </a:solidFill>
              <a:miter/>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Emissions</a:t>
              </a:r>
              <a:endParaRPr b="0" lang="en-US" sz="1600" strike="noStrike" u="none">
                <a:solidFill>
                  <a:srgbClr val="000000"/>
                </a:solidFill>
                <a:effectLst/>
                <a:uFillTx/>
                <a:latin typeface="Arial"/>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Demand for clean power</a:t>
              </a:r>
              <a:endParaRPr b="0" lang="en-US" sz="1600" strike="noStrike" u="none">
                <a:solidFill>
                  <a:srgbClr val="000000"/>
                </a:solidFill>
                <a:effectLst/>
                <a:uFillTx/>
                <a:latin typeface="Arial"/>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Existing Assets</a:t>
              </a:r>
              <a:endParaRPr b="0" lang="en-US" sz="1600" strike="noStrike" u="none">
                <a:solidFill>
                  <a:srgbClr val="000000"/>
                </a:solidFill>
                <a:effectLst/>
                <a:uFillTx/>
                <a:latin typeface="Arial"/>
              </a:endParaRPr>
            </a:p>
          </p:txBody>
        </p:sp>
      </p:grpSp>
      <p:sp>
        <p:nvSpPr>
          <p:cNvPr id="76" name=""/>
          <p:cNvSpPr/>
          <p:nvPr/>
        </p:nvSpPr>
        <p:spPr>
          <a:xfrm>
            <a:off x="1066680" y="1143000"/>
            <a:ext cx="6705720" cy="396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77" name=""/>
          <p:cNvSpPr/>
          <p:nvPr/>
        </p:nvSpPr>
        <p:spPr>
          <a:xfrm>
            <a:off x="609480" y="1143000"/>
            <a:ext cx="723924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Social and Environmental Issues Present Risks and Opportunities</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380520" y="365040"/>
            <a:ext cx="7620120" cy="42732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Benefits of a Strategic Approach</a:t>
            </a:r>
            <a:endParaRPr b="1" i="1" lang="en-US" sz="2800" strike="noStrike" u="none">
              <a:solidFill>
                <a:srgbClr val="000000"/>
              </a:solidFill>
              <a:effectLst/>
              <a:uFillTx/>
              <a:latin typeface="Arial"/>
            </a:endParaRPr>
          </a:p>
        </p:txBody>
      </p:sp>
      <p:sp>
        <p:nvSpPr>
          <p:cNvPr id="79" name="PlaceHolder 2"/>
          <p:cNvSpPr>
            <a:spLocks noGrp="1"/>
          </p:cNvSpPr>
          <p:nvPr>
            <p:ph/>
          </p:nvPr>
        </p:nvSpPr>
        <p:spPr>
          <a:xfrm>
            <a:off x="304920" y="1523880"/>
            <a:ext cx="7696080" cy="4114800"/>
          </a:xfrm>
          <a:prstGeom prst="rect">
            <a:avLst/>
          </a:prstGeom>
          <a:noFill/>
          <a:ln w="0">
            <a:noFill/>
          </a:ln>
        </p:spPr>
        <p:txBody>
          <a:bodyPr lIns="90000" rIns="90000" tIns="46800" bIns="46800" anchor="t">
            <a:normAutofit/>
          </a:bodyPr>
          <a:p>
            <a:pPr marL="230040" indent="-230040">
              <a:spcBef>
                <a:spcPts val="2064"/>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Improve ability to recruit and retain employees </a:t>
            </a:r>
            <a:endParaRPr b="1" lang="en-US" sz="2200" strike="noStrike" u="none">
              <a:solidFill>
                <a:srgbClr val="000000"/>
              </a:solidFill>
              <a:effectLst/>
              <a:uFillTx/>
              <a:latin typeface="Arial"/>
            </a:endParaRPr>
          </a:p>
          <a:p>
            <a:pPr marL="230040" indent="-230040">
              <a:spcBef>
                <a:spcPts val="2064"/>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Create new markets</a:t>
            </a:r>
            <a:endParaRPr b="1" lang="en-US" sz="2200" strike="noStrike" u="none">
              <a:solidFill>
                <a:srgbClr val="000000"/>
              </a:solidFill>
              <a:effectLst/>
              <a:uFillTx/>
              <a:latin typeface="Arial"/>
            </a:endParaRPr>
          </a:p>
          <a:p>
            <a:pPr marL="230040" indent="-230040">
              <a:spcBef>
                <a:spcPts val="2064"/>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Develop new products and services</a:t>
            </a:r>
            <a:endParaRPr b="1" lang="en-US" sz="2200" strike="noStrike" u="none">
              <a:solidFill>
                <a:srgbClr val="000000"/>
              </a:solidFill>
              <a:effectLst/>
              <a:uFillTx/>
              <a:latin typeface="Arial"/>
            </a:endParaRPr>
          </a:p>
          <a:p>
            <a:pPr marL="230040" indent="-230040">
              <a:spcBef>
                <a:spcPts val="2064"/>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Mitigate product, service, operations risk </a:t>
            </a:r>
            <a:endParaRPr b="1" lang="en-US" sz="2200" strike="noStrike" u="none">
              <a:solidFill>
                <a:srgbClr val="000000"/>
              </a:solidFill>
              <a:effectLst/>
              <a:uFillTx/>
              <a:latin typeface="Arial"/>
            </a:endParaRPr>
          </a:p>
          <a:p>
            <a:pPr marL="230040" indent="-230040">
              <a:spcBef>
                <a:spcPts val="2064"/>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Strengthen brand/reputation</a:t>
            </a:r>
            <a:endParaRPr b="1" lang="en-US" sz="2200" strike="noStrike" u="none">
              <a:solidFill>
                <a:srgbClr val="000000"/>
              </a:solidFill>
              <a:effectLst/>
              <a:uFillTx/>
              <a:latin typeface="Arial"/>
            </a:endParaRPr>
          </a:p>
          <a:p>
            <a:pPr marL="230040" indent="-230040">
              <a:spcBef>
                <a:spcPts val="2064"/>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Maintain and improve competitive position</a:t>
            </a: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380520" y="365040"/>
            <a:ext cx="7620120" cy="42732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Progress to Date</a:t>
            </a:r>
            <a:endParaRPr b="1" i="1" lang="en-US" sz="2800" strike="noStrike" u="none">
              <a:solidFill>
                <a:srgbClr val="000000"/>
              </a:solidFill>
              <a:effectLst/>
              <a:uFillTx/>
              <a:latin typeface="Arial"/>
            </a:endParaRPr>
          </a:p>
        </p:txBody>
      </p:sp>
      <p:sp>
        <p:nvSpPr>
          <p:cNvPr id="81" name="PlaceHolder 2"/>
          <p:cNvSpPr>
            <a:spLocks noGrp="1"/>
          </p:cNvSpPr>
          <p:nvPr>
            <p:ph/>
          </p:nvPr>
        </p:nvSpPr>
        <p:spPr>
          <a:xfrm>
            <a:off x="264960" y="1695240"/>
            <a:ext cx="3840480" cy="3693960"/>
          </a:xfrm>
          <a:prstGeom prst="rect">
            <a:avLst/>
          </a:prstGeom>
          <a:noFill/>
          <a:ln w="0">
            <a:noFill/>
          </a:ln>
        </p:spPr>
        <p:txBody>
          <a:bodyPr lIns="90000" rIns="90000" tIns="46800" bIns="46800" anchor="t">
            <a:normAutofit/>
          </a:bodyPr>
          <a:p>
            <a:pPr marL="173160" indent="-173160">
              <a:spcBef>
                <a:spcPts val="1687"/>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Defined Mission:  To establish Enron as a leading 21st century company- “best in class” </a:t>
            </a:r>
            <a:endParaRPr b="1" lang="en-US" sz="1800" strike="noStrike" u="none">
              <a:solidFill>
                <a:srgbClr val="000000"/>
              </a:solidFill>
              <a:effectLst/>
              <a:uFillTx/>
              <a:latin typeface="Arial"/>
            </a:endParaRPr>
          </a:p>
          <a:p>
            <a:pPr marL="173160" indent="-173160">
              <a:spcBef>
                <a:spcPts val="1687"/>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Benchmarked leaders</a:t>
            </a:r>
            <a:endParaRPr b="1" lang="en-US" sz="1800" strike="noStrike" u="none">
              <a:solidFill>
                <a:srgbClr val="000000"/>
              </a:solidFill>
              <a:effectLst/>
              <a:uFillTx/>
              <a:latin typeface="Arial"/>
            </a:endParaRPr>
          </a:p>
          <a:p>
            <a:pPr marL="173160" indent="-173160">
              <a:spcBef>
                <a:spcPts val="1687"/>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Established Corporate Responsibility task force</a:t>
            </a:r>
            <a:endParaRPr b="1" lang="en-US" sz="1800" strike="noStrike" u="none">
              <a:solidFill>
                <a:srgbClr val="000000"/>
              </a:solidFill>
              <a:effectLst/>
              <a:uFillTx/>
              <a:latin typeface="Arial"/>
            </a:endParaRPr>
          </a:p>
          <a:p>
            <a:pPr marL="173160" indent="-173160">
              <a:spcBef>
                <a:spcPts val="1687"/>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Published First Annual EHS Report</a:t>
            </a:r>
            <a:endParaRPr b="1" lang="en-US" sz="1800" strike="noStrike" u="none">
              <a:solidFill>
                <a:srgbClr val="000000"/>
              </a:solidFill>
              <a:effectLst/>
              <a:uFillTx/>
              <a:latin typeface="Arial"/>
            </a:endParaRPr>
          </a:p>
          <a:p>
            <a:pPr marL="173160" indent="-173160">
              <a:spcBef>
                <a:spcPts val="1687"/>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Developed Human Rights policy</a:t>
            </a:r>
            <a:endParaRPr b="1" lang="en-US" sz="1800" strike="noStrike" u="none">
              <a:solidFill>
                <a:srgbClr val="000000"/>
              </a:solidFill>
              <a:effectLst/>
              <a:uFillTx/>
              <a:latin typeface="Arial"/>
            </a:endParaRPr>
          </a:p>
        </p:txBody>
      </p:sp>
      <p:grpSp>
        <p:nvGrpSpPr>
          <p:cNvPr id="82" name=""/>
          <p:cNvGrpSpPr/>
          <p:nvPr/>
        </p:nvGrpSpPr>
        <p:grpSpPr>
          <a:xfrm>
            <a:off x="4186080" y="2168640"/>
            <a:ext cx="3767040" cy="2990880"/>
            <a:chOff x="4186080" y="2168640"/>
            <a:chExt cx="3767040" cy="2990880"/>
          </a:xfrm>
        </p:grpSpPr>
        <p:grpSp>
          <p:nvGrpSpPr>
            <p:cNvPr id="83" name=""/>
            <p:cNvGrpSpPr/>
            <p:nvPr/>
          </p:nvGrpSpPr>
          <p:grpSpPr>
            <a:xfrm>
              <a:off x="4186080" y="2168640"/>
              <a:ext cx="1887480" cy="1531800"/>
              <a:chOff x="4186080" y="2168640"/>
              <a:chExt cx="1887480" cy="1531800"/>
            </a:xfrm>
          </p:grpSpPr>
          <p:sp>
            <p:nvSpPr>
              <p:cNvPr id="84" name=""/>
              <p:cNvSpPr/>
              <p:nvPr/>
            </p:nvSpPr>
            <p:spPr>
              <a:xfrm>
                <a:off x="4186080" y="2168640"/>
                <a:ext cx="1887480" cy="1531800"/>
              </a:xfrm>
              <a:custGeom>
                <a:avLst/>
                <a:gdLst/>
                <a:ahLst/>
                <a:rect l="l" t="t" r="r" b="b"/>
                <a:pathLst>
                  <a:path w="1189" h="965">
                    <a:moveTo>
                      <a:pt x="1189" y="241"/>
                    </a:moveTo>
                    <a:lnTo>
                      <a:pt x="1189" y="0"/>
                    </a:lnTo>
                    <a:lnTo>
                      <a:pt x="0" y="0"/>
                    </a:lnTo>
                    <a:lnTo>
                      <a:pt x="1" y="965"/>
                    </a:lnTo>
                    <a:lnTo>
                      <a:pt x="107" y="965"/>
                    </a:lnTo>
                    <a:lnTo>
                      <a:pt x="112" y="947"/>
                    </a:lnTo>
                    <a:lnTo>
                      <a:pt x="112" y="934"/>
                    </a:lnTo>
                    <a:lnTo>
                      <a:pt x="109" y="915"/>
                    </a:lnTo>
                    <a:lnTo>
                      <a:pt x="103" y="896"/>
                    </a:lnTo>
                    <a:lnTo>
                      <a:pt x="97" y="872"/>
                    </a:lnTo>
                    <a:lnTo>
                      <a:pt x="94" y="854"/>
                    </a:lnTo>
                    <a:lnTo>
                      <a:pt x="93" y="837"/>
                    </a:lnTo>
                    <a:lnTo>
                      <a:pt x="96" y="819"/>
                    </a:lnTo>
                    <a:lnTo>
                      <a:pt x="101" y="801"/>
                    </a:lnTo>
                    <a:lnTo>
                      <a:pt x="112" y="784"/>
                    </a:lnTo>
                    <a:lnTo>
                      <a:pt x="125" y="770"/>
                    </a:lnTo>
                    <a:lnTo>
                      <a:pt x="140" y="757"/>
                    </a:lnTo>
                    <a:lnTo>
                      <a:pt x="156" y="748"/>
                    </a:lnTo>
                    <a:lnTo>
                      <a:pt x="176" y="740"/>
                    </a:lnTo>
                    <a:lnTo>
                      <a:pt x="193" y="736"/>
                    </a:lnTo>
                    <a:lnTo>
                      <a:pt x="218" y="735"/>
                    </a:lnTo>
                    <a:lnTo>
                      <a:pt x="247" y="738"/>
                    </a:lnTo>
                    <a:lnTo>
                      <a:pt x="265" y="740"/>
                    </a:lnTo>
                    <a:lnTo>
                      <a:pt x="282" y="745"/>
                    </a:lnTo>
                    <a:lnTo>
                      <a:pt x="297" y="754"/>
                    </a:lnTo>
                    <a:lnTo>
                      <a:pt x="316" y="769"/>
                    </a:lnTo>
                    <a:lnTo>
                      <a:pt x="329" y="784"/>
                    </a:lnTo>
                    <a:lnTo>
                      <a:pt x="340" y="799"/>
                    </a:lnTo>
                    <a:lnTo>
                      <a:pt x="346" y="816"/>
                    </a:lnTo>
                    <a:lnTo>
                      <a:pt x="350" y="831"/>
                    </a:lnTo>
                    <a:lnTo>
                      <a:pt x="350" y="848"/>
                    </a:lnTo>
                    <a:lnTo>
                      <a:pt x="348" y="866"/>
                    </a:lnTo>
                    <a:lnTo>
                      <a:pt x="344" y="882"/>
                    </a:lnTo>
                    <a:lnTo>
                      <a:pt x="340" y="898"/>
                    </a:lnTo>
                    <a:lnTo>
                      <a:pt x="335" y="914"/>
                    </a:lnTo>
                    <a:lnTo>
                      <a:pt x="332" y="931"/>
                    </a:lnTo>
                    <a:lnTo>
                      <a:pt x="332" y="945"/>
                    </a:lnTo>
                    <a:lnTo>
                      <a:pt x="336" y="961"/>
                    </a:lnTo>
                    <a:lnTo>
                      <a:pt x="535" y="961"/>
                    </a:lnTo>
                    <a:lnTo>
                      <a:pt x="533" y="927"/>
                    </a:lnTo>
                    <a:lnTo>
                      <a:pt x="535" y="903"/>
                    </a:lnTo>
                    <a:lnTo>
                      <a:pt x="535" y="884"/>
                    </a:lnTo>
                    <a:lnTo>
                      <a:pt x="536" y="867"/>
                    </a:lnTo>
                    <a:lnTo>
                      <a:pt x="538" y="848"/>
                    </a:lnTo>
                    <a:lnTo>
                      <a:pt x="542" y="830"/>
                    </a:lnTo>
                    <a:lnTo>
                      <a:pt x="548" y="818"/>
                    </a:lnTo>
                    <a:lnTo>
                      <a:pt x="555" y="806"/>
                    </a:lnTo>
                    <a:lnTo>
                      <a:pt x="565" y="797"/>
                    </a:lnTo>
                    <a:lnTo>
                      <a:pt x="576" y="790"/>
                    </a:lnTo>
                    <a:lnTo>
                      <a:pt x="590" y="786"/>
                    </a:lnTo>
                    <a:lnTo>
                      <a:pt x="604" y="784"/>
                    </a:lnTo>
                    <a:lnTo>
                      <a:pt x="617" y="783"/>
                    </a:lnTo>
                    <a:lnTo>
                      <a:pt x="635" y="783"/>
                    </a:lnTo>
                    <a:lnTo>
                      <a:pt x="651" y="784"/>
                    </a:lnTo>
                    <a:lnTo>
                      <a:pt x="665" y="786"/>
                    </a:lnTo>
                    <a:lnTo>
                      <a:pt x="682" y="787"/>
                    </a:lnTo>
                    <a:lnTo>
                      <a:pt x="701" y="789"/>
                    </a:lnTo>
                    <a:lnTo>
                      <a:pt x="721" y="789"/>
                    </a:lnTo>
                    <a:lnTo>
                      <a:pt x="739" y="787"/>
                    </a:lnTo>
                    <a:lnTo>
                      <a:pt x="756" y="784"/>
                    </a:lnTo>
                    <a:lnTo>
                      <a:pt x="775" y="780"/>
                    </a:lnTo>
                    <a:lnTo>
                      <a:pt x="788" y="772"/>
                    </a:lnTo>
                    <a:lnTo>
                      <a:pt x="802" y="763"/>
                    </a:lnTo>
                    <a:lnTo>
                      <a:pt x="811" y="751"/>
                    </a:lnTo>
                    <a:lnTo>
                      <a:pt x="821" y="738"/>
                    </a:lnTo>
                    <a:lnTo>
                      <a:pt x="825" y="724"/>
                    </a:lnTo>
                    <a:lnTo>
                      <a:pt x="827" y="709"/>
                    </a:lnTo>
                    <a:lnTo>
                      <a:pt x="825" y="693"/>
                    </a:lnTo>
                    <a:lnTo>
                      <a:pt x="824" y="677"/>
                    </a:lnTo>
                    <a:lnTo>
                      <a:pt x="825" y="659"/>
                    </a:lnTo>
                    <a:lnTo>
                      <a:pt x="828" y="646"/>
                    </a:lnTo>
                    <a:lnTo>
                      <a:pt x="832" y="632"/>
                    </a:lnTo>
                    <a:lnTo>
                      <a:pt x="838" y="618"/>
                    </a:lnTo>
                    <a:lnTo>
                      <a:pt x="846" y="609"/>
                    </a:lnTo>
                    <a:lnTo>
                      <a:pt x="860" y="600"/>
                    </a:lnTo>
                    <a:lnTo>
                      <a:pt x="876" y="594"/>
                    </a:lnTo>
                    <a:lnTo>
                      <a:pt x="893" y="589"/>
                    </a:lnTo>
                    <a:lnTo>
                      <a:pt x="908" y="585"/>
                    </a:lnTo>
                    <a:lnTo>
                      <a:pt x="924" y="580"/>
                    </a:lnTo>
                    <a:lnTo>
                      <a:pt x="946" y="576"/>
                    </a:lnTo>
                    <a:lnTo>
                      <a:pt x="962" y="573"/>
                    </a:lnTo>
                    <a:lnTo>
                      <a:pt x="980" y="568"/>
                    </a:lnTo>
                    <a:lnTo>
                      <a:pt x="994" y="563"/>
                    </a:lnTo>
                    <a:lnTo>
                      <a:pt x="1009" y="557"/>
                    </a:lnTo>
                    <a:lnTo>
                      <a:pt x="1020" y="549"/>
                    </a:lnTo>
                    <a:lnTo>
                      <a:pt x="1030" y="540"/>
                    </a:lnTo>
                    <a:lnTo>
                      <a:pt x="1042" y="527"/>
                    </a:lnTo>
                    <a:lnTo>
                      <a:pt x="1049" y="515"/>
                    </a:lnTo>
                    <a:lnTo>
                      <a:pt x="1055" y="500"/>
                    </a:lnTo>
                    <a:lnTo>
                      <a:pt x="1058" y="482"/>
                    </a:lnTo>
                    <a:lnTo>
                      <a:pt x="1056" y="466"/>
                    </a:lnTo>
                    <a:lnTo>
                      <a:pt x="1054" y="450"/>
                    </a:lnTo>
                    <a:lnTo>
                      <a:pt x="1049" y="431"/>
                    </a:lnTo>
                    <a:lnTo>
                      <a:pt x="1044" y="409"/>
                    </a:lnTo>
                    <a:lnTo>
                      <a:pt x="1038" y="389"/>
                    </a:lnTo>
                    <a:lnTo>
                      <a:pt x="1037" y="374"/>
                    </a:lnTo>
                    <a:lnTo>
                      <a:pt x="1037" y="360"/>
                    </a:lnTo>
                    <a:lnTo>
                      <a:pt x="1039" y="340"/>
                    </a:lnTo>
                    <a:lnTo>
                      <a:pt x="1045" y="324"/>
                    </a:lnTo>
                    <a:lnTo>
                      <a:pt x="1050" y="311"/>
                    </a:lnTo>
                    <a:lnTo>
                      <a:pt x="1057" y="299"/>
                    </a:lnTo>
                    <a:lnTo>
                      <a:pt x="1067" y="286"/>
                    </a:lnTo>
                    <a:lnTo>
                      <a:pt x="1078" y="272"/>
                    </a:lnTo>
                    <a:lnTo>
                      <a:pt x="1093" y="261"/>
                    </a:lnTo>
                    <a:lnTo>
                      <a:pt x="1108" y="252"/>
                    </a:lnTo>
                    <a:lnTo>
                      <a:pt x="1123" y="247"/>
                    </a:lnTo>
                    <a:lnTo>
                      <a:pt x="1137" y="243"/>
                    </a:lnTo>
                    <a:lnTo>
                      <a:pt x="1152" y="241"/>
                    </a:lnTo>
                    <a:lnTo>
                      <a:pt x="1171" y="241"/>
                    </a:lnTo>
                    <a:lnTo>
                      <a:pt x="1189" y="241"/>
                    </a:lnTo>
                    <a:close/>
                  </a:path>
                </a:pathLst>
              </a:custGeom>
              <a:solidFill>
                <a:srgbClr val="0080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5" name=""/>
              <p:cNvSpPr/>
              <p:nvPr/>
            </p:nvSpPr>
            <p:spPr>
              <a:xfrm>
                <a:off x="4279680" y="2454480"/>
                <a:ext cx="1371600" cy="52092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Risk Management</a:t>
                </a:r>
                <a:endParaRPr b="0" lang="en-US" sz="1400" strike="noStrike" u="none">
                  <a:solidFill>
                    <a:srgbClr val="000000"/>
                  </a:solidFill>
                  <a:effectLst/>
                  <a:uFillTx/>
                  <a:latin typeface="Arial"/>
                </a:endParaRPr>
              </a:p>
            </p:txBody>
          </p:sp>
        </p:grpSp>
        <p:grpSp>
          <p:nvGrpSpPr>
            <p:cNvPr id="86" name=""/>
            <p:cNvGrpSpPr/>
            <p:nvPr/>
          </p:nvGrpSpPr>
          <p:grpSpPr>
            <a:xfrm>
              <a:off x="6073560" y="2168640"/>
              <a:ext cx="1879560" cy="1828800"/>
              <a:chOff x="6073560" y="2168640"/>
              <a:chExt cx="1879560" cy="1828800"/>
            </a:xfrm>
          </p:grpSpPr>
          <p:sp>
            <p:nvSpPr>
              <p:cNvPr id="87" name=""/>
              <p:cNvSpPr/>
              <p:nvPr/>
            </p:nvSpPr>
            <p:spPr>
              <a:xfrm>
                <a:off x="6073560" y="2168640"/>
                <a:ext cx="1879560" cy="1828800"/>
              </a:xfrm>
              <a:custGeom>
                <a:avLst/>
                <a:gdLst/>
                <a:ahLst/>
                <a:rect l="l" t="t" r="r" b="b"/>
                <a:pathLst>
                  <a:path w="1184" h="1152">
                    <a:moveTo>
                      <a:pt x="0" y="241"/>
                    </a:moveTo>
                    <a:lnTo>
                      <a:pt x="0" y="0"/>
                    </a:lnTo>
                    <a:lnTo>
                      <a:pt x="1183" y="0"/>
                    </a:lnTo>
                    <a:lnTo>
                      <a:pt x="1184" y="920"/>
                    </a:lnTo>
                    <a:lnTo>
                      <a:pt x="1082" y="920"/>
                    </a:lnTo>
                    <a:lnTo>
                      <a:pt x="1078" y="929"/>
                    </a:lnTo>
                    <a:lnTo>
                      <a:pt x="1075" y="940"/>
                    </a:lnTo>
                    <a:lnTo>
                      <a:pt x="1075" y="949"/>
                    </a:lnTo>
                    <a:lnTo>
                      <a:pt x="1076" y="960"/>
                    </a:lnTo>
                    <a:lnTo>
                      <a:pt x="1080" y="975"/>
                    </a:lnTo>
                    <a:lnTo>
                      <a:pt x="1084" y="993"/>
                    </a:lnTo>
                    <a:lnTo>
                      <a:pt x="1088" y="1006"/>
                    </a:lnTo>
                    <a:lnTo>
                      <a:pt x="1091" y="1021"/>
                    </a:lnTo>
                    <a:lnTo>
                      <a:pt x="1093" y="1035"/>
                    </a:lnTo>
                    <a:lnTo>
                      <a:pt x="1093" y="1050"/>
                    </a:lnTo>
                    <a:lnTo>
                      <a:pt x="1091" y="1063"/>
                    </a:lnTo>
                    <a:lnTo>
                      <a:pt x="1088" y="1077"/>
                    </a:lnTo>
                    <a:lnTo>
                      <a:pt x="1083" y="1091"/>
                    </a:lnTo>
                    <a:lnTo>
                      <a:pt x="1075" y="1101"/>
                    </a:lnTo>
                    <a:lnTo>
                      <a:pt x="1063" y="1113"/>
                    </a:lnTo>
                    <a:lnTo>
                      <a:pt x="1052" y="1123"/>
                    </a:lnTo>
                    <a:lnTo>
                      <a:pt x="1042" y="1132"/>
                    </a:lnTo>
                    <a:lnTo>
                      <a:pt x="1029" y="1139"/>
                    </a:lnTo>
                    <a:lnTo>
                      <a:pt x="1015" y="1144"/>
                    </a:lnTo>
                    <a:lnTo>
                      <a:pt x="998" y="1149"/>
                    </a:lnTo>
                    <a:lnTo>
                      <a:pt x="981" y="1151"/>
                    </a:lnTo>
                    <a:lnTo>
                      <a:pt x="967" y="1152"/>
                    </a:lnTo>
                    <a:lnTo>
                      <a:pt x="951" y="1152"/>
                    </a:lnTo>
                    <a:lnTo>
                      <a:pt x="937" y="1151"/>
                    </a:lnTo>
                    <a:lnTo>
                      <a:pt x="926" y="1149"/>
                    </a:lnTo>
                    <a:lnTo>
                      <a:pt x="912" y="1145"/>
                    </a:lnTo>
                    <a:lnTo>
                      <a:pt x="899" y="1141"/>
                    </a:lnTo>
                    <a:lnTo>
                      <a:pt x="889" y="1135"/>
                    </a:lnTo>
                    <a:lnTo>
                      <a:pt x="877" y="1127"/>
                    </a:lnTo>
                    <a:lnTo>
                      <a:pt x="867" y="1116"/>
                    </a:lnTo>
                    <a:lnTo>
                      <a:pt x="857" y="1105"/>
                    </a:lnTo>
                    <a:lnTo>
                      <a:pt x="848" y="1094"/>
                    </a:lnTo>
                    <a:lnTo>
                      <a:pt x="840" y="1081"/>
                    </a:lnTo>
                    <a:lnTo>
                      <a:pt x="835" y="1066"/>
                    </a:lnTo>
                    <a:lnTo>
                      <a:pt x="831" y="1049"/>
                    </a:lnTo>
                    <a:lnTo>
                      <a:pt x="831" y="1032"/>
                    </a:lnTo>
                    <a:lnTo>
                      <a:pt x="835" y="1016"/>
                    </a:lnTo>
                    <a:lnTo>
                      <a:pt x="839" y="999"/>
                    </a:lnTo>
                    <a:lnTo>
                      <a:pt x="844" y="983"/>
                    </a:lnTo>
                    <a:lnTo>
                      <a:pt x="849" y="964"/>
                    </a:lnTo>
                    <a:lnTo>
                      <a:pt x="851" y="950"/>
                    </a:lnTo>
                    <a:lnTo>
                      <a:pt x="851" y="942"/>
                    </a:lnTo>
                    <a:lnTo>
                      <a:pt x="850" y="935"/>
                    </a:lnTo>
                    <a:lnTo>
                      <a:pt x="847" y="926"/>
                    </a:lnTo>
                    <a:lnTo>
                      <a:pt x="649" y="926"/>
                    </a:lnTo>
                    <a:lnTo>
                      <a:pt x="653" y="892"/>
                    </a:lnTo>
                    <a:lnTo>
                      <a:pt x="651" y="872"/>
                    </a:lnTo>
                    <a:lnTo>
                      <a:pt x="649" y="854"/>
                    </a:lnTo>
                    <a:lnTo>
                      <a:pt x="647" y="836"/>
                    </a:lnTo>
                    <a:lnTo>
                      <a:pt x="644" y="825"/>
                    </a:lnTo>
                    <a:lnTo>
                      <a:pt x="639" y="815"/>
                    </a:lnTo>
                    <a:lnTo>
                      <a:pt x="633" y="805"/>
                    </a:lnTo>
                    <a:lnTo>
                      <a:pt x="623" y="797"/>
                    </a:lnTo>
                    <a:lnTo>
                      <a:pt x="611" y="790"/>
                    </a:lnTo>
                    <a:lnTo>
                      <a:pt x="600" y="786"/>
                    </a:lnTo>
                    <a:lnTo>
                      <a:pt x="590" y="784"/>
                    </a:lnTo>
                    <a:lnTo>
                      <a:pt x="572" y="783"/>
                    </a:lnTo>
                    <a:lnTo>
                      <a:pt x="552" y="783"/>
                    </a:lnTo>
                    <a:lnTo>
                      <a:pt x="532" y="785"/>
                    </a:lnTo>
                    <a:lnTo>
                      <a:pt x="511" y="786"/>
                    </a:lnTo>
                    <a:lnTo>
                      <a:pt x="494" y="788"/>
                    </a:lnTo>
                    <a:lnTo>
                      <a:pt x="473" y="789"/>
                    </a:lnTo>
                    <a:lnTo>
                      <a:pt x="455" y="788"/>
                    </a:lnTo>
                    <a:lnTo>
                      <a:pt x="440" y="786"/>
                    </a:lnTo>
                    <a:lnTo>
                      <a:pt x="416" y="781"/>
                    </a:lnTo>
                    <a:lnTo>
                      <a:pt x="401" y="773"/>
                    </a:lnTo>
                    <a:lnTo>
                      <a:pt x="387" y="763"/>
                    </a:lnTo>
                    <a:lnTo>
                      <a:pt x="377" y="752"/>
                    </a:lnTo>
                    <a:lnTo>
                      <a:pt x="369" y="740"/>
                    </a:lnTo>
                    <a:lnTo>
                      <a:pt x="363" y="724"/>
                    </a:lnTo>
                    <a:lnTo>
                      <a:pt x="362" y="708"/>
                    </a:lnTo>
                    <a:lnTo>
                      <a:pt x="362" y="687"/>
                    </a:lnTo>
                    <a:lnTo>
                      <a:pt x="363" y="672"/>
                    </a:lnTo>
                    <a:lnTo>
                      <a:pt x="362" y="656"/>
                    </a:lnTo>
                    <a:lnTo>
                      <a:pt x="358" y="639"/>
                    </a:lnTo>
                    <a:lnTo>
                      <a:pt x="355" y="629"/>
                    </a:lnTo>
                    <a:lnTo>
                      <a:pt x="350" y="618"/>
                    </a:lnTo>
                    <a:lnTo>
                      <a:pt x="343" y="611"/>
                    </a:lnTo>
                    <a:lnTo>
                      <a:pt x="337" y="605"/>
                    </a:lnTo>
                    <a:lnTo>
                      <a:pt x="324" y="599"/>
                    </a:lnTo>
                    <a:lnTo>
                      <a:pt x="308" y="592"/>
                    </a:lnTo>
                    <a:lnTo>
                      <a:pt x="291" y="587"/>
                    </a:lnTo>
                    <a:lnTo>
                      <a:pt x="270" y="581"/>
                    </a:lnTo>
                    <a:lnTo>
                      <a:pt x="250" y="577"/>
                    </a:lnTo>
                    <a:lnTo>
                      <a:pt x="228" y="574"/>
                    </a:lnTo>
                    <a:lnTo>
                      <a:pt x="213" y="569"/>
                    </a:lnTo>
                    <a:lnTo>
                      <a:pt x="197" y="564"/>
                    </a:lnTo>
                    <a:lnTo>
                      <a:pt x="180" y="558"/>
                    </a:lnTo>
                    <a:lnTo>
                      <a:pt x="169" y="549"/>
                    </a:lnTo>
                    <a:lnTo>
                      <a:pt x="155" y="537"/>
                    </a:lnTo>
                    <a:lnTo>
                      <a:pt x="146" y="527"/>
                    </a:lnTo>
                    <a:lnTo>
                      <a:pt x="138" y="515"/>
                    </a:lnTo>
                    <a:lnTo>
                      <a:pt x="132" y="500"/>
                    </a:lnTo>
                    <a:lnTo>
                      <a:pt x="130" y="485"/>
                    </a:lnTo>
                    <a:lnTo>
                      <a:pt x="130" y="471"/>
                    </a:lnTo>
                    <a:lnTo>
                      <a:pt x="133" y="457"/>
                    </a:lnTo>
                    <a:lnTo>
                      <a:pt x="138" y="438"/>
                    </a:lnTo>
                    <a:lnTo>
                      <a:pt x="143" y="418"/>
                    </a:lnTo>
                    <a:lnTo>
                      <a:pt x="145" y="401"/>
                    </a:lnTo>
                    <a:lnTo>
                      <a:pt x="149" y="383"/>
                    </a:lnTo>
                    <a:lnTo>
                      <a:pt x="151" y="366"/>
                    </a:lnTo>
                    <a:lnTo>
                      <a:pt x="149" y="347"/>
                    </a:lnTo>
                    <a:lnTo>
                      <a:pt x="145" y="331"/>
                    </a:lnTo>
                    <a:lnTo>
                      <a:pt x="139" y="314"/>
                    </a:lnTo>
                    <a:lnTo>
                      <a:pt x="131" y="299"/>
                    </a:lnTo>
                    <a:lnTo>
                      <a:pt x="122" y="287"/>
                    </a:lnTo>
                    <a:lnTo>
                      <a:pt x="116" y="280"/>
                    </a:lnTo>
                    <a:lnTo>
                      <a:pt x="107" y="270"/>
                    </a:lnTo>
                    <a:lnTo>
                      <a:pt x="98" y="262"/>
                    </a:lnTo>
                    <a:lnTo>
                      <a:pt x="89" y="256"/>
                    </a:lnTo>
                    <a:lnTo>
                      <a:pt x="76" y="250"/>
                    </a:lnTo>
                    <a:lnTo>
                      <a:pt x="64" y="246"/>
                    </a:lnTo>
                    <a:lnTo>
                      <a:pt x="49" y="242"/>
                    </a:lnTo>
                    <a:lnTo>
                      <a:pt x="31" y="241"/>
                    </a:lnTo>
                    <a:lnTo>
                      <a:pt x="16" y="241"/>
                    </a:lnTo>
                    <a:lnTo>
                      <a:pt x="0" y="241"/>
                    </a:lnTo>
                    <a:close/>
                  </a:path>
                </a:pathLst>
              </a:custGeom>
              <a:solidFill>
                <a:srgbClr val="ff00ff"/>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8" name=""/>
              <p:cNvSpPr/>
              <p:nvPr/>
            </p:nvSpPr>
            <p:spPr>
              <a:xfrm>
                <a:off x="6536880" y="2454480"/>
                <a:ext cx="1371600" cy="52092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Stakeholder Engagement</a:t>
                </a:r>
                <a:endParaRPr b="0" lang="en-US" sz="1400" strike="noStrike" u="none">
                  <a:solidFill>
                    <a:srgbClr val="000000"/>
                  </a:solidFill>
                  <a:effectLst/>
                  <a:uFillTx/>
                  <a:latin typeface="Arial"/>
                </a:endParaRPr>
              </a:p>
            </p:txBody>
          </p:sp>
        </p:grpSp>
        <p:grpSp>
          <p:nvGrpSpPr>
            <p:cNvPr id="89" name=""/>
            <p:cNvGrpSpPr/>
            <p:nvPr/>
          </p:nvGrpSpPr>
          <p:grpSpPr>
            <a:xfrm>
              <a:off x="5019480" y="2548080"/>
              <a:ext cx="2094120" cy="2292480"/>
              <a:chOff x="5019480" y="2548080"/>
              <a:chExt cx="2094120" cy="2292480"/>
            </a:xfrm>
          </p:grpSpPr>
          <p:sp>
            <p:nvSpPr>
              <p:cNvPr id="90" name=""/>
              <p:cNvSpPr/>
              <p:nvPr/>
            </p:nvSpPr>
            <p:spPr>
              <a:xfrm>
                <a:off x="5019480" y="2548080"/>
                <a:ext cx="2094120" cy="2292480"/>
              </a:xfrm>
              <a:custGeom>
                <a:avLst/>
                <a:gdLst/>
                <a:ahLst/>
                <a:rect l="l" t="t" r="r" b="b"/>
                <a:pathLst>
                  <a:path w="1319" h="1444">
                    <a:moveTo>
                      <a:pt x="502" y="301"/>
                    </a:moveTo>
                    <a:lnTo>
                      <a:pt x="515" y="285"/>
                    </a:lnTo>
                    <a:lnTo>
                      <a:pt x="525" y="270"/>
                    </a:lnTo>
                    <a:lnTo>
                      <a:pt x="530" y="252"/>
                    </a:lnTo>
                    <a:lnTo>
                      <a:pt x="530" y="230"/>
                    </a:lnTo>
                    <a:lnTo>
                      <a:pt x="524" y="204"/>
                    </a:lnTo>
                    <a:lnTo>
                      <a:pt x="519" y="182"/>
                    </a:lnTo>
                    <a:lnTo>
                      <a:pt x="511" y="156"/>
                    </a:lnTo>
                    <a:lnTo>
                      <a:pt x="508" y="127"/>
                    </a:lnTo>
                    <a:lnTo>
                      <a:pt x="511" y="109"/>
                    </a:lnTo>
                    <a:lnTo>
                      <a:pt x="517" y="88"/>
                    </a:lnTo>
                    <a:lnTo>
                      <a:pt x="527" y="65"/>
                    </a:lnTo>
                    <a:lnTo>
                      <a:pt x="541" y="44"/>
                    </a:lnTo>
                    <a:lnTo>
                      <a:pt x="560" y="26"/>
                    </a:lnTo>
                    <a:lnTo>
                      <a:pt x="576" y="13"/>
                    </a:lnTo>
                    <a:lnTo>
                      <a:pt x="599" y="5"/>
                    </a:lnTo>
                    <a:lnTo>
                      <a:pt x="625" y="1"/>
                    </a:lnTo>
                    <a:lnTo>
                      <a:pt x="654" y="0"/>
                    </a:lnTo>
                    <a:lnTo>
                      <a:pt x="693" y="0"/>
                    </a:lnTo>
                    <a:lnTo>
                      <a:pt x="724" y="3"/>
                    </a:lnTo>
                    <a:lnTo>
                      <a:pt x="741" y="9"/>
                    </a:lnTo>
                    <a:lnTo>
                      <a:pt x="755" y="17"/>
                    </a:lnTo>
                    <a:lnTo>
                      <a:pt x="769" y="26"/>
                    </a:lnTo>
                    <a:lnTo>
                      <a:pt x="784" y="41"/>
                    </a:lnTo>
                    <a:lnTo>
                      <a:pt x="797" y="59"/>
                    </a:lnTo>
                    <a:lnTo>
                      <a:pt x="807" y="75"/>
                    </a:lnTo>
                    <a:lnTo>
                      <a:pt x="812" y="90"/>
                    </a:lnTo>
                    <a:lnTo>
                      <a:pt x="816" y="115"/>
                    </a:lnTo>
                    <a:lnTo>
                      <a:pt x="816" y="136"/>
                    </a:lnTo>
                    <a:lnTo>
                      <a:pt x="813" y="158"/>
                    </a:lnTo>
                    <a:lnTo>
                      <a:pt x="809" y="174"/>
                    </a:lnTo>
                    <a:lnTo>
                      <a:pt x="804" y="201"/>
                    </a:lnTo>
                    <a:lnTo>
                      <a:pt x="797" y="228"/>
                    </a:lnTo>
                    <a:lnTo>
                      <a:pt x="794" y="246"/>
                    </a:lnTo>
                    <a:lnTo>
                      <a:pt x="799" y="263"/>
                    </a:lnTo>
                    <a:lnTo>
                      <a:pt x="805" y="276"/>
                    </a:lnTo>
                    <a:lnTo>
                      <a:pt x="816" y="292"/>
                    </a:lnTo>
                    <a:lnTo>
                      <a:pt x="833" y="305"/>
                    </a:lnTo>
                    <a:lnTo>
                      <a:pt x="848" y="317"/>
                    </a:lnTo>
                    <a:lnTo>
                      <a:pt x="871" y="326"/>
                    </a:lnTo>
                    <a:lnTo>
                      <a:pt x="893" y="332"/>
                    </a:lnTo>
                    <a:lnTo>
                      <a:pt x="915" y="337"/>
                    </a:lnTo>
                    <a:lnTo>
                      <a:pt x="938" y="340"/>
                    </a:lnTo>
                    <a:lnTo>
                      <a:pt x="961" y="347"/>
                    </a:lnTo>
                    <a:lnTo>
                      <a:pt x="980" y="353"/>
                    </a:lnTo>
                    <a:lnTo>
                      <a:pt x="994" y="360"/>
                    </a:lnTo>
                    <a:lnTo>
                      <a:pt x="1005" y="368"/>
                    </a:lnTo>
                    <a:lnTo>
                      <a:pt x="1014" y="377"/>
                    </a:lnTo>
                    <a:lnTo>
                      <a:pt x="1020" y="389"/>
                    </a:lnTo>
                    <a:lnTo>
                      <a:pt x="1025" y="402"/>
                    </a:lnTo>
                    <a:lnTo>
                      <a:pt x="1027" y="414"/>
                    </a:lnTo>
                    <a:lnTo>
                      <a:pt x="1029" y="426"/>
                    </a:lnTo>
                    <a:lnTo>
                      <a:pt x="1029" y="441"/>
                    </a:lnTo>
                    <a:lnTo>
                      <a:pt x="1027" y="458"/>
                    </a:lnTo>
                    <a:lnTo>
                      <a:pt x="1027" y="472"/>
                    </a:lnTo>
                    <a:lnTo>
                      <a:pt x="1030" y="488"/>
                    </a:lnTo>
                    <a:lnTo>
                      <a:pt x="1037" y="503"/>
                    </a:lnTo>
                    <a:lnTo>
                      <a:pt x="1045" y="515"/>
                    </a:lnTo>
                    <a:lnTo>
                      <a:pt x="1056" y="524"/>
                    </a:lnTo>
                    <a:lnTo>
                      <a:pt x="1069" y="534"/>
                    </a:lnTo>
                    <a:lnTo>
                      <a:pt x="1082" y="541"/>
                    </a:lnTo>
                    <a:lnTo>
                      <a:pt x="1103" y="545"/>
                    </a:lnTo>
                    <a:lnTo>
                      <a:pt x="1120" y="547"/>
                    </a:lnTo>
                    <a:lnTo>
                      <a:pt x="1137" y="548"/>
                    </a:lnTo>
                    <a:lnTo>
                      <a:pt x="1155" y="547"/>
                    </a:lnTo>
                    <a:lnTo>
                      <a:pt x="1178" y="545"/>
                    </a:lnTo>
                    <a:lnTo>
                      <a:pt x="1195" y="544"/>
                    </a:lnTo>
                    <a:lnTo>
                      <a:pt x="1213" y="542"/>
                    </a:lnTo>
                    <a:lnTo>
                      <a:pt x="1229" y="541"/>
                    </a:lnTo>
                    <a:lnTo>
                      <a:pt x="1249" y="542"/>
                    </a:lnTo>
                    <a:lnTo>
                      <a:pt x="1259" y="544"/>
                    </a:lnTo>
                    <a:lnTo>
                      <a:pt x="1271" y="547"/>
                    </a:lnTo>
                    <a:lnTo>
                      <a:pt x="1283" y="553"/>
                    </a:lnTo>
                    <a:lnTo>
                      <a:pt x="1295" y="562"/>
                    </a:lnTo>
                    <a:lnTo>
                      <a:pt x="1304" y="572"/>
                    </a:lnTo>
                    <a:lnTo>
                      <a:pt x="1311" y="588"/>
                    </a:lnTo>
                    <a:lnTo>
                      <a:pt x="1314" y="601"/>
                    </a:lnTo>
                    <a:lnTo>
                      <a:pt x="1317" y="618"/>
                    </a:lnTo>
                    <a:lnTo>
                      <a:pt x="1319" y="647"/>
                    </a:lnTo>
                    <a:lnTo>
                      <a:pt x="1318" y="682"/>
                    </a:lnTo>
                    <a:lnTo>
                      <a:pt x="1319" y="719"/>
                    </a:lnTo>
                    <a:lnTo>
                      <a:pt x="1315" y="762"/>
                    </a:lnTo>
                    <a:lnTo>
                      <a:pt x="1312" y="792"/>
                    </a:lnTo>
                    <a:lnTo>
                      <a:pt x="1309" y="816"/>
                    </a:lnTo>
                    <a:lnTo>
                      <a:pt x="1304" y="829"/>
                    </a:lnTo>
                    <a:lnTo>
                      <a:pt x="1296" y="841"/>
                    </a:lnTo>
                    <a:lnTo>
                      <a:pt x="1287" y="850"/>
                    </a:lnTo>
                    <a:lnTo>
                      <a:pt x="1274" y="857"/>
                    </a:lnTo>
                    <a:lnTo>
                      <a:pt x="1260" y="861"/>
                    </a:lnTo>
                    <a:lnTo>
                      <a:pt x="1248" y="864"/>
                    </a:lnTo>
                    <a:lnTo>
                      <a:pt x="1222" y="865"/>
                    </a:lnTo>
                    <a:lnTo>
                      <a:pt x="1199" y="864"/>
                    </a:lnTo>
                    <a:lnTo>
                      <a:pt x="1181" y="861"/>
                    </a:lnTo>
                    <a:lnTo>
                      <a:pt x="1165" y="860"/>
                    </a:lnTo>
                    <a:lnTo>
                      <a:pt x="1146" y="859"/>
                    </a:lnTo>
                    <a:lnTo>
                      <a:pt x="1130" y="859"/>
                    </a:lnTo>
                    <a:lnTo>
                      <a:pt x="1115" y="860"/>
                    </a:lnTo>
                    <a:lnTo>
                      <a:pt x="1100" y="861"/>
                    </a:lnTo>
                    <a:lnTo>
                      <a:pt x="1081" y="866"/>
                    </a:lnTo>
                    <a:lnTo>
                      <a:pt x="1071" y="870"/>
                    </a:lnTo>
                    <a:lnTo>
                      <a:pt x="1062" y="874"/>
                    </a:lnTo>
                    <a:lnTo>
                      <a:pt x="1050" y="883"/>
                    </a:lnTo>
                    <a:lnTo>
                      <a:pt x="1041" y="893"/>
                    </a:lnTo>
                    <a:lnTo>
                      <a:pt x="1035" y="902"/>
                    </a:lnTo>
                    <a:lnTo>
                      <a:pt x="1029" y="913"/>
                    </a:lnTo>
                    <a:lnTo>
                      <a:pt x="1026" y="925"/>
                    </a:lnTo>
                    <a:lnTo>
                      <a:pt x="1025" y="937"/>
                    </a:lnTo>
                    <a:lnTo>
                      <a:pt x="1026" y="950"/>
                    </a:lnTo>
                    <a:lnTo>
                      <a:pt x="1026" y="973"/>
                    </a:lnTo>
                    <a:lnTo>
                      <a:pt x="1025" y="997"/>
                    </a:lnTo>
                    <a:lnTo>
                      <a:pt x="1019" y="1014"/>
                    </a:lnTo>
                    <a:lnTo>
                      <a:pt x="1013" y="1028"/>
                    </a:lnTo>
                    <a:lnTo>
                      <a:pt x="1003" y="1039"/>
                    </a:lnTo>
                    <a:lnTo>
                      <a:pt x="990" y="1047"/>
                    </a:lnTo>
                    <a:lnTo>
                      <a:pt x="977" y="1054"/>
                    </a:lnTo>
                    <a:lnTo>
                      <a:pt x="961" y="1058"/>
                    </a:lnTo>
                    <a:lnTo>
                      <a:pt x="942" y="1062"/>
                    </a:lnTo>
                    <a:lnTo>
                      <a:pt x="925" y="1067"/>
                    </a:lnTo>
                    <a:lnTo>
                      <a:pt x="906" y="1070"/>
                    </a:lnTo>
                    <a:lnTo>
                      <a:pt x="889" y="1074"/>
                    </a:lnTo>
                    <a:lnTo>
                      <a:pt x="871" y="1078"/>
                    </a:lnTo>
                    <a:lnTo>
                      <a:pt x="856" y="1085"/>
                    </a:lnTo>
                    <a:lnTo>
                      <a:pt x="840" y="1092"/>
                    </a:lnTo>
                    <a:lnTo>
                      <a:pt x="825" y="1101"/>
                    </a:lnTo>
                    <a:lnTo>
                      <a:pt x="813" y="1114"/>
                    </a:lnTo>
                    <a:lnTo>
                      <a:pt x="803" y="1128"/>
                    </a:lnTo>
                    <a:lnTo>
                      <a:pt x="795" y="1145"/>
                    </a:lnTo>
                    <a:lnTo>
                      <a:pt x="793" y="1161"/>
                    </a:lnTo>
                    <a:lnTo>
                      <a:pt x="794" y="1178"/>
                    </a:lnTo>
                    <a:lnTo>
                      <a:pt x="797" y="1195"/>
                    </a:lnTo>
                    <a:lnTo>
                      <a:pt x="802" y="1212"/>
                    </a:lnTo>
                    <a:lnTo>
                      <a:pt x="806" y="1232"/>
                    </a:lnTo>
                    <a:lnTo>
                      <a:pt x="809" y="1249"/>
                    </a:lnTo>
                    <a:lnTo>
                      <a:pt x="813" y="1272"/>
                    </a:lnTo>
                    <a:lnTo>
                      <a:pt x="813" y="1294"/>
                    </a:lnTo>
                    <a:lnTo>
                      <a:pt x="808" y="1317"/>
                    </a:lnTo>
                    <a:lnTo>
                      <a:pt x="803" y="1334"/>
                    </a:lnTo>
                    <a:lnTo>
                      <a:pt x="797" y="1352"/>
                    </a:lnTo>
                    <a:lnTo>
                      <a:pt x="789" y="1368"/>
                    </a:lnTo>
                    <a:lnTo>
                      <a:pt x="777" y="1389"/>
                    </a:lnTo>
                    <a:lnTo>
                      <a:pt x="765" y="1402"/>
                    </a:lnTo>
                    <a:lnTo>
                      <a:pt x="755" y="1411"/>
                    </a:lnTo>
                    <a:lnTo>
                      <a:pt x="741" y="1423"/>
                    </a:lnTo>
                    <a:lnTo>
                      <a:pt x="727" y="1433"/>
                    </a:lnTo>
                    <a:lnTo>
                      <a:pt x="714" y="1438"/>
                    </a:lnTo>
                    <a:lnTo>
                      <a:pt x="701" y="1441"/>
                    </a:lnTo>
                    <a:lnTo>
                      <a:pt x="681" y="1443"/>
                    </a:lnTo>
                    <a:lnTo>
                      <a:pt x="657" y="1444"/>
                    </a:lnTo>
                    <a:lnTo>
                      <a:pt x="628" y="1443"/>
                    </a:lnTo>
                    <a:lnTo>
                      <a:pt x="615" y="1443"/>
                    </a:lnTo>
                    <a:lnTo>
                      <a:pt x="598" y="1440"/>
                    </a:lnTo>
                    <a:lnTo>
                      <a:pt x="579" y="1435"/>
                    </a:lnTo>
                    <a:lnTo>
                      <a:pt x="563" y="1426"/>
                    </a:lnTo>
                    <a:lnTo>
                      <a:pt x="552" y="1417"/>
                    </a:lnTo>
                    <a:lnTo>
                      <a:pt x="541" y="1406"/>
                    </a:lnTo>
                    <a:lnTo>
                      <a:pt x="532" y="1396"/>
                    </a:lnTo>
                    <a:lnTo>
                      <a:pt x="523" y="1383"/>
                    </a:lnTo>
                    <a:lnTo>
                      <a:pt x="515" y="1369"/>
                    </a:lnTo>
                    <a:lnTo>
                      <a:pt x="509" y="1353"/>
                    </a:lnTo>
                    <a:lnTo>
                      <a:pt x="506" y="1335"/>
                    </a:lnTo>
                    <a:lnTo>
                      <a:pt x="505" y="1322"/>
                    </a:lnTo>
                    <a:lnTo>
                      <a:pt x="505" y="1304"/>
                    </a:lnTo>
                    <a:lnTo>
                      <a:pt x="506" y="1288"/>
                    </a:lnTo>
                    <a:lnTo>
                      <a:pt x="511" y="1272"/>
                    </a:lnTo>
                    <a:lnTo>
                      <a:pt x="515" y="1252"/>
                    </a:lnTo>
                    <a:lnTo>
                      <a:pt x="521" y="1234"/>
                    </a:lnTo>
                    <a:lnTo>
                      <a:pt x="524" y="1217"/>
                    </a:lnTo>
                    <a:lnTo>
                      <a:pt x="525" y="1202"/>
                    </a:lnTo>
                    <a:lnTo>
                      <a:pt x="524" y="1190"/>
                    </a:lnTo>
                    <a:lnTo>
                      <a:pt x="521" y="1177"/>
                    </a:lnTo>
                    <a:lnTo>
                      <a:pt x="512" y="1162"/>
                    </a:lnTo>
                    <a:lnTo>
                      <a:pt x="504" y="1152"/>
                    </a:lnTo>
                    <a:lnTo>
                      <a:pt x="494" y="1140"/>
                    </a:lnTo>
                    <a:lnTo>
                      <a:pt x="483" y="1132"/>
                    </a:lnTo>
                    <a:lnTo>
                      <a:pt x="471" y="1124"/>
                    </a:lnTo>
                    <a:lnTo>
                      <a:pt x="455" y="1118"/>
                    </a:lnTo>
                    <a:lnTo>
                      <a:pt x="441" y="1114"/>
                    </a:lnTo>
                    <a:lnTo>
                      <a:pt x="422" y="1109"/>
                    </a:lnTo>
                    <a:lnTo>
                      <a:pt x="406" y="1107"/>
                    </a:lnTo>
                    <a:lnTo>
                      <a:pt x="390" y="1103"/>
                    </a:lnTo>
                    <a:lnTo>
                      <a:pt x="372" y="1099"/>
                    </a:lnTo>
                    <a:lnTo>
                      <a:pt x="356" y="1093"/>
                    </a:lnTo>
                    <a:lnTo>
                      <a:pt x="338" y="1088"/>
                    </a:lnTo>
                    <a:lnTo>
                      <a:pt x="323" y="1082"/>
                    </a:lnTo>
                    <a:lnTo>
                      <a:pt x="312" y="1072"/>
                    </a:lnTo>
                    <a:lnTo>
                      <a:pt x="303" y="1060"/>
                    </a:lnTo>
                    <a:lnTo>
                      <a:pt x="297" y="1045"/>
                    </a:lnTo>
                    <a:lnTo>
                      <a:pt x="292" y="1024"/>
                    </a:lnTo>
                    <a:lnTo>
                      <a:pt x="291" y="1008"/>
                    </a:lnTo>
                    <a:lnTo>
                      <a:pt x="292" y="989"/>
                    </a:lnTo>
                    <a:lnTo>
                      <a:pt x="294" y="975"/>
                    </a:lnTo>
                    <a:lnTo>
                      <a:pt x="292" y="957"/>
                    </a:lnTo>
                    <a:lnTo>
                      <a:pt x="286" y="944"/>
                    </a:lnTo>
                    <a:lnTo>
                      <a:pt x="277" y="930"/>
                    </a:lnTo>
                    <a:lnTo>
                      <a:pt x="268" y="921"/>
                    </a:lnTo>
                    <a:lnTo>
                      <a:pt x="257" y="911"/>
                    </a:lnTo>
                    <a:lnTo>
                      <a:pt x="241" y="905"/>
                    </a:lnTo>
                    <a:lnTo>
                      <a:pt x="224" y="899"/>
                    </a:lnTo>
                    <a:lnTo>
                      <a:pt x="205" y="897"/>
                    </a:lnTo>
                    <a:lnTo>
                      <a:pt x="190" y="895"/>
                    </a:lnTo>
                    <a:lnTo>
                      <a:pt x="172" y="895"/>
                    </a:lnTo>
                    <a:lnTo>
                      <a:pt x="157" y="897"/>
                    </a:lnTo>
                    <a:lnTo>
                      <a:pt x="142" y="898"/>
                    </a:lnTo>
                    <a:lnTo>
                      <a:pt x="126" y="900"/>
                    </a:lnTo>
                    <a:lnTo>
                      <a:pt x="111" y="902"/>
                    </a:lnTo>
                    <a:lnTo>
                      <a:pt x="85" y="902"/>
                    </a:lnTo>
                    <a:lnTo>
                      <a:pt x="69" y="901"/>
                    </a:lnTo>
                    <a:lnTo>
                      <a:pt x="51" y="897"/>
                    </a:lnTo>
                    <a:lnTo>
                      <a:pt x="39" y="891"/>
                    </a:lnTo>
                    <a:lnTo>
                      <a:pt x="26" y="880"/>
                    </a:lnTo>
                    <a:lnTo>
                      <a:pt x="16" y="869"/>
                    </a:lnTo>
                    <a:lnTo>
                      <a:pt x="10" y="857"/>
                    </a:lnTo>
                    <a:lnTo>
                      <a:pt x="3" y="833"/>
                    </a:lnTo>
                    <a:lnTo>
                      <a:pt x="2" y="809"/>
                    </a:lnTo>
                    <a:lnTo>
                      <a:pt x="1" y="784"/>
                    </a:lnTo>
                    <a:lnTo>
                      <a:pt x="0" y="753"/>
                    </a:lnTo>
                    <a:lnTo>
                      <a:pt x="2" y="726"/>
                    </a:lnTo>
                    <a:lnTo>
                      <a:pt x="3" y="698"/>
                    </a:lnTo>
                    <a:lnTo>
                      <a:pt x="4" y="672"/>
                    </a:lnTo>
                    <a:lnTo>
                      <a:pt x="6" y="645"/>
                    </a:lnTo>
                    <a:lnTo>
                      <a:pt x="9" y="625"/>
                    </a:lnTo>
                    <a:lnTo>
                      <a:pt x="12" y="602"/>
                    </a:lnTo>
                    <a:lnTo>
                      <a:pt x="16" y="585"/>
                    </a:lnTo>
                    <a:lnTo>
                      <a:pt x="23" y="573"/>
                    </a:lnTo>
                    <a:lnTo>
                      <a:pt x="32" y="562"/>
                    </a:lnTo>
                    <a:lnTo>
                      <a:pt x="41" y="555"/>
                    </a:lnTo>
                    <a:lnTo>
                      <a:pt x="53" y="547"/>
                    </a:lnTo>
                    <a:lnTo>
                      <a:pt x="65" y="545"/>
                    </a:lnTo>
                    <a:lnTo>
                      <a:pt x="79" y="542"/>
                    </a:lnTo>
                    <a:lnTo>
                      <a:pt x="98" y="541"/>
                    </a:lnTo>
                    <a:lnTo>
                      <a:pt x="114" y="542"/>
                    </a:lnTo>
                    <a:lnTo>
                      <a:pt x="137" y="545"/>
                    </a:lnTo>
                    <a:lnTo>
                      <a:pt x="156" y="546"/>
                    </a:lnTo>
                    <a:lnTo>
                      <a:pt x="172" y="547"/>
                    </a:lnTo>
                    <a:lnTo>
                      <a:pt x="195" y="548"/>
                    </a:lnTo>
                    <a:lnTo>
                      <a:pt x="219" y="545"/>
                    </a:lnTo>
                    <a:lnTo>
                      <a:pt x="238" y="541"/>
                    </a:lnTo>
                    <a:lnTo>
                      <a:pt x="257" y="533"/>
                    </a:lnTo>
                    <a:lnTo>
                      <a:pt x="269" y="526"/>
                    </a:lnTo>
                    <a:lnTo>
                      <a:pt x="281" y="515"/>
                    </a:lnTo>
                    <a:lnTo>
                      <a:pt x="291" y="501"/>
                    </a:lnTo>
                    <a:lnTo>
                      <a:pt x="297" y="486"/>
                    </a:lnTo>
                    <a:lnTo>
                      <a:pt x="299" y="471"/>
                    </a:lnTo>
                    <a:lnTo>
                      <a:pt x="298" y="460"/>
                    </a:lnTo>
                    <a:lnTo>
                      <a:pt x="297" y="438"/>
                    </a:lnTo>
                    <a:lnTo>
                      <a:pt x="298" y="416"/>
                    </a:lnTo>
                    <a:lnTo>
                      <a:pt x="302" y="400"/>
                    </a:lnTo>
                    <a:lnTo>
                      <a:pt x="307" y="385"/>
                    </a:lnTo>
                    <a:lnTo>
                      <a:pt x="314" y="373"/>
                    </a:lnTo>
                    <a:lnTo>
                      <a:pt x="329" y="362"/>
                    </a:lnTo>
                    <a:lnTo>
                      <a:pt x="344" y="354"/>
                    </a:lnTo>
                    <a:lnTo>
                      <a:pt x="364" y="348"/>
                    </a:lnTo>
                    <a:lnTo>
                      <a:pt x="383" y="342"/>
                    </a:lnTo>
                    <a:lnTo>
                      <a:pt x="399" y="338"/>
                    </a:lnTo>
                    <a:lnTo>
                      <a:pt x="420" y="335"/>
                    </a:lnTo>
                    <a:lnTo>
                      <a:pt x="440" y="331"/>
                    </a:lnTo>
                    <a:lnTo>
                      <a:pt x="462" y="325"/>
                    </a:lnTo>
                    <a:lnTo>
                      <a:pt x="484" y="316"/>
                    </a:lnTo>
                    <a:lnTo>
                      <a:pt x="502" y="301"/>
                    </a:lnTo>
                    <a:close/>
                  </a:path>
                </a:pathLst>
              </a:custGeom>
              <a:solidFill>
                <a:srgbClr val="ffff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1" name=""/>
              <p:cNvSpPr/>
              <p:nvPr/>
            </p:nvSpPr>
            <p:spPr>
              <a:xfrm>
                <a:off x="5241600" y="3329280"/>
                <a:ext cx="1676520" cy="73440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Product and Service Strategies</a:t>
                </a:r>
                <a:endParaRPr b="0" lang="en-US" sz="1400" strike="noStrike" u="none">
                  <a:solidFill>
                    <a:srgbClr val="000000"/>
                  </a:solidFill>
                  <a:effectLst/>
                  <a:uFillTx/>
                  <a:latin typeface="Arial"/>
                </a:endParaRPr>
              </a:p>
            </p:txBody>
          </p:sp>
        </p:grpSp>
        <p:grpSp>
          <p:nvGrpSpPr>
            <p:cNvPr id="92" name=""/>
            <p:cNvGrpSpPr/>
            <p:nvPr/>
          </p:nvGrpSpPr>
          <p:grpSpPr>
            <a:xfrm>
              <a:off x="4186080" y="3330720"/>
              <a:ext cx="1879560" cy="1828800"/>
              <a:chOff x="4186080" y="3330720"/>
              <a:chExt cx="1879560" cy="1828800"/>
            </a:xfrm>
          </p:grpSpPr>
          <p:sp>
            <p:nvSpPr>
              <p:cNvPr id="93" name=""/>
              <p:cNvSpPr/>
              <p:nvPr/>
            </p:nvSpPr>
            <p:spPr>
              <a:xfrm>
                <a:off x="4186080" y="3330720"/>
                <a:ext cx="1879560" cy="1828800"/>
              </a:xfrm>
              <a:custGeom>
                <a:avLst/>
                <a:gdLst/>
                <a:ahLst/>
                <a:rect l="l" t="t" r="r" b="b"/>
                <a:pathLst>
                  <a:path w="1184" h="1152">
                    <a:moveTo>
                      <a:pt x="1184" y="949"/>
                    </a:moveTo>
                    <a:lnTo>
                      <a:pt x="1184" y="1152"/>
                    </a:lnTo>
                    <a:lnTo>
                      <a:pt x="1" y="1152"/>
                    </a:lnTo>
                    <a:lnTo>
                      <a:pt x="0" y="232"/>
                    </a:lnTo>
                    <a:lnTo>
                      <a:pt x="103" y="232"/>
                    </a:lnTo>
                    <a:lnTo>
                      <a:pt x="107" y="224"/>
                    </a:lnTo>
                    <a:lnTo>
                      <a:pt x="110" y="213"/>
                    </a:lnTo>
                    <a:lnTo>
                      <a:pt x="110" y="204"/>
                    </a:lnTo>
                    <a:lnTo>
                      <a:pt x="109" y="192"/>
                    </a:lnTo>
                    <a:lnTo>
                      <a:pt x="105" y="178"/>
                    </a:lnTo>
                    <a:lnTo>
                      <a:pt x="101" y="160"/>
                    </a:lnTo>
                    <a:lnTo>
                      <a:pt x="97" y="147"/>
                    </a:lnTo>
                    <a:lnTo>
                      <a:pt x="93" y="132"/>
                    </a:lnTo>
                    <a:lnTo>
                      <a:pt x="92" y="117"/>
                    </a:lnTo>
                    <a:lnTo>
                      <a:pt x="92" y="103"/>
                    </a:lnTo>
                    <a:lnTo>
                      <a:pt x="93" y="90"/>
                    </a:lnTo>
                    <a:lnTo>
                      <a:pt x="97" y="75"/>
                    </a:lnTo>
                    <a:lnTo>
                      <a:pt x="102" y="62"/>
                    </a:lnTo>
                    <a:lnTo>
                      <a:pt x="110" y="52"/>
                    </a:lnTo>
                    <a:lnTo>
                      <a:pt x="121" y="39"/>
                    </a:lnTo>
                    <a:lnTo>
                      <a:pt x="132" y="30"/>
                    </a:lnTo>
                    <a:lnTo>
                      <a:pt x="143" y="21"/>
                    </a:lnTo>
                    <a:lnTo>
                      <a:pt x="155" y="14"/>
                    </a:lnTo>
                    <a:lnTo>
                      <a:pt x="170" y="8"/>
                    </a:lnTo>
                    <a:lnTo>
                      <a:pt x="186" y="3"/>
                    </a:lnTo>
                    <a:lnTo>
                      <a:pt x="204" y="1"/>
                    </a:lnTo>
                    <a:lnTo>
                      <a:pt x="218" y="0"/>
                    </a:lnTo>
                    <a:lnTo>
                      <a:pt x="233" y="0"/>
                    </a:lnTo>
                    <a:lnTo>
                      <a:pt x="248" y="1"/>
                    </a:lnTo>
                    <a:lnTo>
                      <a:pt x="259" y="3"/>
                    </a:lnTo>
                    <a:lnTo>
                      <a:pt x="272" y="8"/>
                    </a:lnTo>
                    <a:lnTo>
                      <a:pt x="286" y="12"/>
                    </a:lnTo>
                    <a:lnTo>
                      <a:pt x="296" y="18"/>
                    </a:lnTo>
                    <a:lnTo>
                      <a:pt x="307" y="26"/>
                    </a:lnTo>
                    <a:lnTo>
                      <a:pt x="318" y="36"/>
                    </a:lnTo>
                    <a:lnTo>
                      <a:pt x="328" y="48"/>
                    </a:lnTo>
                    <a:lnTo>
                      <a:pt x="337" y="59"/>
                    </a:lnTo>
                    <a:lnTo>
                      <a:pt x="344" y="71"/>
                    </a:lnTo>
                    <a:lnTo>
                      <a:pt x="349" y="87"/>
                    </a:lnTo>
                    <a:lnTo>
                      <a:pt x="353" y="104"/>
                    </a:lnTo>
                    <a:lnTo>
                      <a:pt x="353" y="121"/>
                    </a:lnTo>
                    <a:lnTo>
                      <a:pt x="349" y="137"/>
                    </a:lnTo>
                    <a:lnTo>
                      <a:pt x="345" y="153"/>
                    </a:lnTo>
                    <a:lnTo>
                      <a:pt x="341" y="170"/>
                    </a:lnTo>
                    <a:lnTo>
                      <a:pt x="336" y="188"/>
                    </a:lnTo>
                    <a:lnTo>
                      <a:pt x="333" y="203"/>
                    </a:lnTo>
                    <a:lnTo>
                      <a:pt x="333" y="211"/>
                    </a:lnTo>
                    <a:lnTo>
                      <a:pt x="335" y="218"/>
                    </a:lnTo>
                    <a:lnTo>
                      <a:pt x="338" y="226"/>
                    </a:lnTo>
                    <a:lnTo>
                      <a:pt x="534" y="226"/>
                    </a:lnTo>
                    <a:lnTo>
                      <a:pt x="530" y="264"/>
                    </a:lnTo>
                    <a:lnTo>
                      <a:pt x="529" y="287"/>
                    </a:lnTo>
                    <a:lnTo>
                      <a:pt x="530" y="305"/>
                    </a:lnTo>
                    <a:lnTo>
                      <a:pt x="531" y="323"/>
                    </a:lnTo>
                    <a:lnTo>
                      <a:pt x="533" y="341"/>
                    </a:lnTo>
                    <a:lnTo>
                      <a:pt x="536" y="360"/>
                    </a:lnTo>
                    <a:lnTo>
                      <a:pt x="542" y="372"/>
                    </a:lnTo>
                    <a:lnTo>
                      <a:pt x="550" y="382"/>
                    </a:lnTo>
                    <a:lnTo>
                      <a:pt x="559" y="392"/>
                    </a:lnTo>
                    <a:lnTo>
                      <a:pt x="571" y="399"/>
                    </a:lnTo>
                    <a:lnTo>
                      <a:pt x="585" y="404"/>
                    </a:lnTo>
                    <a:lnTo>
                      <a:pt x="598" y="406"/>
                    </a:lnTo>
                    <a:lnTo>
                      <a:pt x="612" y="407"/>
                    </a:lnTo>
                    <a:lnTo>
                      <a:pt x="629" y="407"/>
                    </a:lnTo>
                    <a:lnTo>
                      <a:pt x="646" y="405"/>
                    </a:lnTo>
                    <a:lnTo>
                      <a:pt x="658" y="404"/>
                    </a:lnTo>
                    <a:lnTo>
                      <a:pt x="677" y="402"/>
                    </a:lnTo>
                    <a:lnTo>
                      <a:pt x="695" y="400"/>
                    </a:lnTo>
                    <a:lnTo>
                      <a:pt x="716" y="400"/>
                    </a:lnTo>
                    <a:lnTo>
                      <a:pt x="733" y="402"/>
                    </a:lnTo>
                    <a:lnTo>
                      <a:pt x="751" y="405"/>
                    </a:lnTo>
                    <a:lnTo>
                      <a:pt x="768" y="411"/>
                    </a:lnTo>
                    <a:lnTo>
                      <a:pt x="783" y="417"/>
                    </a:lnTo>
                    <a:lnTo>
                      <a:pt x="797" y="428"/>
                    </a:lnTo>
                    <a:lnTo>
                      <a:pt x="806" y="439"/>
                    </a:lnTo>
                    <a:lnTo>
                      <a:pt x="815" y="452"/>
                    </a:lnTo>
                    <a:lnTo>
                      <a:pt x="820" y="467"/>
                    </a:lnTo>
                    <a:lnTo>
                      <a:pt x="822" y="481"/>
                    </a:lnTo>
                    <a:lnTo>
                      <a:pt x="820" y="497"/>
                    </a:lnTo>
                    <a:lnTo>
                      <a:pt x="819" y="514"/>
                    </a:lnTo>
                    <a:lnTo>
                      <a:pt x="820" y="530"/>
                    </a:lnTo>
                    <a:lnTo>
                      <a:pt x="822" y="545"/>
                    </a:lnTo>
                    <a:lnTo>
                      <a:pt x="827" y="558"/>
                    </a:lnTo>
                    <a:lnTo>
                      <a:pt x="833" y="571"/>
                    </a:lnTo>
                    <a:lnTo>
                      <a:pt x="841" y="581"/>
                    </a:lnTo>
                    <a:lnTo>
                      <a:pt x="854" y="590"/>
                    </a:lnTo>
                    <a:lnTo>
                      <a:pt x="870" y="596"/>
                    </a:lnTo>
                    <a:lnTo>
                      <a:pt x="887" y="601"/>
                    </a:lnTo>
                    <a:lnTo>
                      <a:pt x="902" y="605"/>
                    </a:lnTo>
                    <a:lnTo>
                      <a:pt x="919" y="609"/>
                    </a:lnTo>
                    <a:lnTo>
                      <a:pt x="940" y="613"/>
                    </a:lnTo>
                    <a:lnTo>
                      <a:pt x="957" y="616"/>
                    </a:lnTo>
                    <a:lnTo>
                      <a:pt x="975" y="622"/>
                    </a:lnTo>
                    <a:lnTo>
                      <a:pt x="989" y="627"/>
                    </a:lnTo>
                    <a:lnTo>
                      <a:pt x="1004" y="633"/>
                    </a:lnTo>
                    <a:lnTo>
                      <a:pt x="1015" y="641"/>
                    </a:lnTo>
                    <a:lnTo>
                      <a:pt x="1024" y="649"/>
                    </a:lnTo>
                    <a:lnTo>
                      <a:pt x="1036" y="663"/>
                    </a:lnTo>
                    <a:lnTo>
                      <a:pt x="1044" y="675"/>
                    </a:lnTo>
                    <a:lnTo>
                      <a:pt x="1050" y="688"/>
                    </a:lnTo>
                    <a:lnTo>
                      <a:pt x="1053" y="707"/>
                    </a:lnTo>
                    <a:lnTo>
                      <a:pt x="1051" y="724"/>
                    </a:lnTo>
                    <a:lnTo>
                      <a:pt x="1048" y="740"/>
                    </a:lnTo>
                    <a:lnTo>
                      <a:pt x="1044" y="759"/>
                    </a:lnTo>
                    <a:lnTo>
                      <a:pt x="1038" y="781"/>
                    </a:lnTo>
                    <a:lnTo>
                      <a:pt x="1033" y="800"/>
                    </a:lnTo>
                    <a:lnTo>
                      <a:pt x="1031" y="817"/>
                    </a:lnTo>
                    <a:lnTo>
                      <a:pt x="1031" y="830"/>
                    </a:lnTo>
                    <a:lnTo>
                      <a:pt x="1034" y="850"/>
                    </a:lnTo>
                    <a:lnTo>
                      <a:pt x="1038" y="866"/>
                    </a:lnTo>
                    <a:lnTo>
                      <a:pt x="1045" y="878"/>
                    </a:lnTo>
                    <a:lnTo>
                      <a:pt x="1052" y="891"/>
                    </a:lnTo>
                    <a:lnTo>
                      <a:pt x="1062" y="904"/>
                    </a:lnTo>
                    <a:lnTo>
                      <a:pt x="1073" y="917"/>
                    </a:lnTo>
                    <a:lnTo>
                      <a:pt x="1087" y="929"/>
                    </a:lnTo>
                    <a:lnTo>
                      <a:pt x="1102" y="938"/>
                    </a:lnTo>
                    <a:lnTo>
                      <a:pt x="1116" y="943"/>
                    </a:lnTo>
                    <a:lnTo>
                      <a:pt x="1132" y="947"/>
                    </a:lnTo>
                    <a:lnTo>
                      <a:pt x="1147" y="949"/>
                    </a:lnTo>
                    <a:lnTo>
                      <a:pt x="1166" y="950"/>
                    </a:lnTo>
                    <a:lnTo>
                      <a:pt x="1184" y="949"/>
                    </a:lnTo>
                    <a:close/>
                  </a:path>
                </a:pathLst>
              </a:custGeom>
              <a:solidFill>
                <a:srgbClr val="00ff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4" name=""/>
              <p:cNvSpPr/>
              <p:nvPr/>
            </p:nvSpPr>
            <p:spPr>
              <a:xfrm>
                <a:off x="4279680" y="4241880"/>
                <a:ext cx="1447560" cy="73440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Performance Assessment and Review</a:t>
                </a:r>
                <a:endParaRPr b="0" lang="en-US" sz="1400" strike="noStrike" u="none">
                  <a:solidFill>
                    <a:srgbClr val="000000"/>
                  </a:solidFill>
                  <a:effectLst/>
                  <a:uFillTx/>
                  <a:latin typeface="Arial"/>
                </a:endParaRPr>
              </a:p>
            </p:txBody>
          </p:sp>
        </p:grpSp>
        <p:grpSp>
          <p:nvGrpSpPr>
            <p:cNvPr id="95" name=""/>
            <p:cNvGrpSpPr/>
            <p:nvPr/>
          </p:nvGrpSpPr>
          <p:grpSpPr>
            <a:xfrm>
              <a:off x="6065640" y="3627720"/>
              <a:ext cx="1887480" cy="1531800"/>
              <a:chOff x="6065640" y="3627720"/>
              <a:chExt cx="1887480" cy="1531800"/>
            </a:xfrm>
          </p:grpSpPr>
          <p:sp>
            <p:nvSpPr>
              <p:cNvPr id="96" name=""/>
              <p:cNvSpPr/>
              <p:nvPr/>
            </p:nvSpPr>
            <p:spPr>
              <a:xfrm>
                <a:off x="6065640" y="3627720"/>
                <a:ext cx="1887480" cy="1531800"/>
              </a:xfrm>
              <a:custGeom>
                <a:avLst/>
                <a:gdLst/>
                <a:ahLst/>
                <a:rect l="l" t="t" r="r" b="b"/>
                <a:pathLst>
                  <a:path w="1189" h="965">
                    <a:moveTo>
                      <a:pt x="0" y="763"/>
                    </a:moveTo>
                    <a:lnTo>
                      <a:pt x="0" y="965"/>
                    </a:lnTo>
                    <a:lnTo>
                      <a:pt x="1189" y="965"/>
                    </a:lnTo>
                    <a:lnTo>
                      <a:pt x="1188" y="0"/>
                    </a:lnTo>
                    <a:lnTo>
                      <a:pt x="1083" y="0"/>
                    </a:lnTo>
                    <a:lnTo>
                      <a:pt x="1078" y="19"/>
                    </a:lnTo>
                    <a:lnTo>
                      <a:pt x="1078" y="32"/>
                    </a:lnTo>
                    <a:lnTo>
                      <a:pt x="1081" y="51"/>
                    </a:lnTo>
                    <a:lnTo>
                      <a:pt x="1087" y="70"/>
                    </a:lnTo>
                    <a:lnTo>
                      <a:pt x="1093" y="94"/>
                    </a:lnTo>
                    <a:lnTo>
                      <a:pt x="1096" y="112"/>
                    </a:lnTo>
                    <a:lnTo>
                      <a:pt x="1096" y="129"/>
                    </a:lnTo>
                    <a:lnTo>
                      <a:pt x="1094" y="147"/>
                    </a:lnTo>
                    <a:lnTo>
                      <a:pt x="1089" y="165"/>
                    </a:lnTo>
                    <a:lnTo>
                      <a:pt x="1078" y="181"/>
                    </a:lnTo>
                    <a:lnTo>
                      <a:pt x="1064" y="195"/>
                    </a:lnTo>
                    <a:lnTo>
                      <a:pt x="1050" y="209"/>
                    </a:lnTo>
                    <a:lnTo>
                      <a:pt x="1033" y="218"/>
                    </a:lnTo>
                    <a:lnTo>
                      <a:pt x="1014" y="225"/>
                    </a:lnTo>
                    <a:lnTo>
                      <a:pt x="996" y="229"/>
                    </a:lnTo>
                    <a:lnTo>
                      <a:pt x="972" y="230"/>
                    </a:lnTo>
                    <a:lnTo>
                      <a:pt x="943" y="228"/>
                    </a:lnTo>
                    <a:lnTo>
                      <a:pt x="925" y="225"/>
                    </a:lnTo>
                    <a:lnTo>
                      <a:pt x="908" y="221"/>
                    </a:lnTo>
                    <a:lnTo>
                      <a:pt x="893" y="212"/>
                    </a:lnTo>
                    <a:lnTo>
                      <a:pt x="873" y="196"/>
                    </a:lnTo>
                    <a:lnTo>
                      <a:pt x="861" y="182"/>
                    </a:lnTo>
                    <a:lnTo>
                      <a:pt x="850" y="167"/>
                    </a:lnTo>
                    <a:lnTo>
                      <a:pt x="843" y="150"/>
                    </a:lnTo>
                    <a:lnTo>
                      <a:pt x="839" y="135"/>
                    </a:lnTo>
                    <a:lnTo>
                      <a:pt x="839" y="117"/>
                    </a:lnTo>
                    <a:lnTo>
                      <a:pt x="841" y="100"/>
                    </a:lnTo>
                    <a:lnTo>
                      <a:pt x="845" y="83"/>
                    </a:lnTo>
                    <a:lnTo>
                      <a:pt x="850" y="68"/>
                    </a:lnTo>
                    <a:lnTo>
                      <a:pt x="855" y="52"/>
                    </a:lnTo>
                    <a:lnTo>
                      <a:pt x="858" y="35"/>
                    </a:lnTo>
                    <a:lnTo>
                      <a:pt x="858" y="21"/>
                    </a:lnTo>
                    <a:lnTo>
                      <a:pt x="854" y="4"/>
                    </a:lnTo>
                    <a:lnTo>
                      <a:pt x="654" y="4"/>
                    </a:lnTo>
                    <a:lnTo>
                      <a:pt x="656" y="38"/>
                    </a:lnTo>
                    <a:lnTo>
                      <a:pt x="654" y="62"/>
                    </a:lnTo>
                    <a:lnTo>
                      <a:pt x="653" y="81"/>
                    </a:lnTo>
                    <a:lnTo>
                      <a:pt x="653" y="99"/>
                    </a:lnTo>
                    <a:lnTo>
                      <a:pt x="651" y="117"/>
                    </a:lnTo>
                    <a:lnTo>
                      <a:pt x="647" y="136"/>
                    </a:lnTo>
                    <a:lnTo>
                      <a:pt x="642" y="148"/>
                    </a:lnTo>
                    <a:lnTo>
                      <a:pt x="635" y="159"/>
                    </a:lnTo>
                    <a:lnTo>
                      <a:pt x="625" y="169"/>
                    </a:lnTo>
                    <a:lnTo>
                      <a:pt x="613" y="176"/>
                    </a:lnTo>
                    <a:lnTo>
                      <a:pt x="600" y="180"/>
                    </a:lnTo>
                    <a:lnTo>
                      <a:pt x="586" y="182"/>
                    </a:lnTo>
                    <a:lnTo>
                      <a:pt x="572" y="183"/>
                    </a:lnTo>
                    <a:lnTo>
                      <a:pt x="555" y="183"/>
                    </a:lnTo>
                    <a:lnTo>
                      <a:pt x="538" y="181"/>
                    </a:lnTo>
                    <a:lnTo>
                      <a:pt x="525" y="180"/>
                    </a:lnTo>
                    <a:lnTo>
                      <a:pt x="508" y="179"/>
                    </a:lnTo>
                    <a:lnTo>
                      <a:pt x="489" y="177"/>
                    </a:lnTo>
                    <a:lnTo>
                      <a:pt x="469" y="177"/>
                    </a:lnTo>
                    <a:lnTo>
                      <a:pt x="451" y="179"/>
                    </a:lnTo>
                    <a:lnTo>
                      <a:pt x="434" y="181"/>
                    </a:lnTo>
                    <a:lnTo>
                      <a:pt x="415" y="186"/>
                    </a:lnTo>
                    <a:lnTo>
                      <a:pt x="402" y="193"/>
                    </a:lnTo>
                    <a:lnTo>
                      <a:pt x="387" y="203"/>
                    </a:lnTo>
                    <a:lnTo>
                      <a:pt x="378" y="215"/>
                    </a:lnTo>
                    <a:lnTo>
                      <a:pt x="369" y="228"/>
                    </a:lnTo>
                    <a:lnTo>
                      <a:pt x="365" y="242"/>
                    </a:lnTo>
                    <a:lnTo>
                      <a:pt x="363" y="257"/>
                    </a:lnTo>
                    <a:lnTo>
                      <a:pt x="365" y="272"/>
                    </a:lnTo>
                    <a:lnTo>
                      <a:pt x="366" y="289"/>
                    </a:lnTo>
                    <a:lnTo>
                      <a:pt x="365" y="306"/>
                    </a:lnTo>
                    <a:lnTo>
                      <a:pt x="362" y="320"/>
                    </a:lnTo>
                    <a:lnTo>
                      <a:pt x="358" y="334"/>
                    </a:lnTo>
                    <a:lnTo>
                      <a:pt x="351" y="347"/>
                    </a:lnTo>
                    <a:lnTo>
                      <a:pt x="343" y="357"/>
                    </a:lnTo>
                    <a:lnTo>
                      <a:pt x="330" y="366"/>
                    </a:lnTo>
                    <a:lnTo>
                      <a:pt x="313" y="372"/>
                    </a:lnTo>
                    <a:lnTo>
                      <a:pt x="297" y="377"/>
                    </a:lnTo>
                    <a:lnTo>
                      <a:pt x="282" y="381"/>
                    </a:lnTo>
                    <a:lnTo>
                      <a:pt x="265" y="385"/>
                    </a:lnTo>
                    <a:lnTo>
                      <a:pt x="244" y="389"/>
                    </a:lnTo>
                    <a:lnTo>
                      <a:pt x="227" y="392"/>
                    </a:lnTo>
                    <a:lnTo>
                      <a:pt x="210" y="398"/>
                    </a:lnTo>
                    <a:lnTo>
                      <a:pt x="195" y="403"/>
                    </a:lnTo>
                    <a:lnTo>
                      <a:pt x="181" y="409"/>
                    </a:lnTo>
                    <a:lnTo>
                      <a:pt x="170" y="417"/>
                    </a:lnTo>
                    <a:lnTo>
                      <a:pt x="159" y="425"/>
                    </a:lnTo>
                    <a:lnTo>
                      <a:pt x="148" y="439"/>
                    </a:lnTo>
                    <a:lnTo>
                      <a:pt x="141" y="451"/>
                    </a:lnTo>
                    <a:lnTo>
                      <a:pt x="135" y="465"/>
                    </a:lnTo>
                    <a:lnTo>
                      <a:pt x="132" y="483"/>
                    </a:lnTo>
                    <a:lnTo>
                      <a:pt x="134" y="499"/>
                    </a:lnTo>
                    <a:lnTo>
                      <a:pt x="136" y="516"/>
                    </a:lnTo>
                    <a:lnTo>
                      <a:pt x="141" y="535"/>
                    </a:lnTo>
                    <a:lnTo>
                      <a:pt x="146" y="557"/>
                    </a:lnTo>
                    <a:lnTo>
                      <a:pt x="150" y="576"/>
                    </a:lnTo>
                    <a:lnTo>
                      <a:pt x="152" y="592"/>
                    </a:lnTo>
                    <a:lnTo>
                      <a:pt x="152" y="606"/>
                    </a:lnTo>
                    <a:lnTo>
                      <a:pt x="150" y="626"/>
                    </a:lnTo>
                    <a:lnTo>
                      <a:pt x="145" y="642"/>
                    </a:lnTo>
                    <a:lnTo>
                      <a:pt x="141" y="656"/>
                    </a:lnTo>
                    <a:lnTo>
                      <a:pt x="135" y="670"/>
                    </a:lnTo>
                    <a:lnTo>
                      <a:pt x="127" y="687"/>
                    </a:lnTo>
                    <a:lnTo>
                      <a:pt x="115" y="707"/>
                    </a:lnTo>
                    <a:lnTo>
                      <a:pt x="103" y="721"/>
                    </a:lnTo>
                    <a:lnTo>
                      <a:pt x="91" y="732"/>
                    </a:lnTo>
                    <a:lnTo>
                      <a:pt x="79" y="743"/>
                    </a:lnTo>
                    <a:lnTo>
                      <a:pt x="67" y="751"/>
                    </a:lnTo>
                    <a:lnTo>
                      <a:pt x="55" y="756"/>
                    </a:lnTo>
                    <a:lnTo>
                      <a:pt x="37" y="760"/>
                    </a:lnTo>
                    <a:lnTo>
                      <a:pt x="18" y="763"/>
                    </a:lnTo>
                    <a:lnTo>
                      <a:pt x="0" y="763"/>
                    </a:lnTo>
                    <a:close/>
                  </a:path>
                </a:pathLst>
              </a:custGeom>
              <a:solidFill>
                <a:srgbClr val="0000ff"/>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7" name=""/>
              <p:cNvSpPr/>
              <p:nvPr/>
            </p:nvSpPr>
            <p:spPr>
              <a:xfrm>
                <a:off x="6525720" y="4243320"/>
                <a:ext cx="1393920" cy="73440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Policy Development and Review</a:t>
                </a:r>
                <a:endParaRPr b="0" lang="en-US" sz="1400" strike="noStrike" u="none">
                  <a:solidFill>
                    <a:srgbClr val="000000"/>
                  </a:solidFill>
                  <a:effectLst/>
                  <a:uFillTx/>
                  <a:latin typeface="Arial"/>
                </a:endParaRPr>
              </a:p>
            </p:txBody>
          </p:sp>
        </p:grpSp>
      </p:gr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98" name="PlaceHolder 1"/>
          <p:cNvSpPr>
            <a:spLocks noGrp="1"/>
          </p:cNvSpPr>
          <p:nvPr>
            <p:ph type="title"/>
          </p:nvPr>
        </p:nvSpPr>
        <p:spPr>
          <a:xfrm>
            <a:off x="409680" y="365040"/>
            <a:ext cx="7619760" cy="42732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Goals for 2001</a:t>
            </a:r>
            <a:endParaRPr b="1" i="1" lang="en-US" sz="2800" strike="noStrike" u="none">
              <a:solidFill>
                <a:srgbClr val="000000"/>
              </a:solidFill>
              <a:effectLst/>
              <a:uFillTx/>
              <a:latin typeface="Arial"/>
            </a:endParaRPr>
          </a:p>
        </p:txBody>
      </p:sp>
      <p:sp>
        <p:nvSpPr>
          <p:cNvPr id="99" name="PlaceHolder 2"/>
          <p:cNvSpPr>
            <a:spLocks noGrp="1"/>
          </p:cNvSpPr>
          <p:nvPr>
            <p:ph/>
          </p:nvPr>
        </p:nvSpPr>
        <p:spPr>
          <a:xfrm>
            <a:off x="304920" y="1143000"/>
            <a:ext cx="7696080" cy="4114800"/>
          </a:xfrm>
          <a:prstGeom prst="rect">
            <a:avLst/>
          </a:prstGeom>
          <a:noFill/>
          <a:ln w="0">
            <a:noFill/>
          </a:ln>
        </p:spPr>
        <p:txBody>
          <a:bodyPr lIns="90000" rIns="90000" tIns="46800" bIns="46800" anchor="t">
            <a:normAutofit fontScale="85000" lnSpcReduction="9999"/>
          </a:bodyPr>
          <a:p>
            <a:pPr marL="230040" indent="-230040">
              <a:spcBef>
                <a:spcPts val="1188"/>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00"/>
                </a:solidFill>
                <a:effectLst/>
                <a:uFillTx/>
                <a:latin typeface="Arial"/>
              </a:rPr>
              <a:t>Work with business units to identify new products, services, markets, and opportunities</a:t>
            </a:r>
            <a:endParaRPr b="1" lang="en-US" sz="1900" strike="noStrike" u="none">
              <a:solidFill>
                <a:srgbClr val="000000"/>
              </a:solidFill>
              <a:effectLst/>
              <a:uFillTx/>
              <a:latin typeface="Arial"/>
            </a:endParaRPr>
          </a:p>
          <a:p>
            <a:pPr marL="230040" indent="-230040">
              <a:spcBef>
                <a:spcPts val="1188"/>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00"/>
                </a:solidFill>
                <a:effectLst/>
                <a:uFillTx/>
                <a:latin typeface="Arial"/>
              </a:rPr>
              <a:t>Integrate social and environmental considerations into existing business unit strategies and management systems (due diligence, risk management, stakeholder engagement, training, performance incentives, auditing) </a:t>
            </a:r>
            <a:endParaRPr b="1" lang="en-US" sz="1900" strike="noStrike" u="none">
              <a:solidFill>
                <a:srgbClr val="000000"/>
              </a:solidFill>
              <a:effectLst/>
              <a:uFillTx/>
              <a:latin typeface="Arial"/>
            </a:endParaRPr>
          </a:p>
          <a:p>
            <a:pPr marL="230040" indent="-230040">
              <a:spcBef>
                <a:spcPts val="1188"/>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00"/>
                </a:solidFill>
                <a:effectLst/>
                <a:uFillTx/>
                <a:latin typeface="Arial"/>
              </a:rPr>
              <a:t>Benchmark, measure, and continuously improve Enron’s social and environmental performance (previous performance, customer and investor expectations, competitors)</a:t>
            </a:r>
            <a:endParaRPr b="1" lang="en-US" sz="1900" strike="noStrike" u="none">
              <a:solidFill>
                <a:srgbClr val="000000"/>
              </a:solidFill>
              <a:effectLst/>
              <a:uFillTx/>
              <a:latin typeface="Arial"/>
            </a:endParaRPr>
          </a:p>
          <a:p>
            <a:pPr marL="230040" indent="-230040">
              <a:spcBef>
                <a:spcPts val="1188"/>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00"/>
                </a:solidFill>
                <a:effectLst/>
                <a:uFillTx/>
                <a:latin typeface="Arial"/>
              </a:rPr>
              <a:t>Confirm and communicate “lessons learned”</a:t>
            </a:r>
            <a:endParaRPr b="1" lang="en-US" sz="1900" strike="noStrike" u="none">
              <a:solidFill>
                <a:srgbClr val="000000"/>
              </a:solidFill>
              <a:effectLst/>
              <a:uFillTx/>
              <a:latin typeface="Arial"/>
            </a:endParaRPr>
          </a:p>
          <a:p>
            <a:pPr marL="230040" indent="-230040">
              <a:spcBef>
                <a:spcPts val="1188"/>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00"/>
                </a:solidFill>
                <a:effectLst/>
                <a:uFillTx/>
                <a:latin typeface="Arial"/>
              </a:rPr>
              <a:t>Identify opportunities to improve efficiency, reduce environmental impacts and procure ‘green products’ -- while saving money</a:t>
            </a:r>
            <a:endParaRPr b="1" lang="en-US" sz="1900" strike="noStrike" u="none">
              <a:solidFill>
                <a:srgbClr val="000000"/>
              </a:solidFill>
              <a:effectLst/>
              <a:uFillTx/>
              <a:latin typeface="Arial"/>
            </a:endParaRPr>
          </a:p>
          <a:p>
            <a:pPr marL="230040" indent="-230040">
              <a:spcBef>
                <a:spcPts val="1188"/>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00"/>
                </a:solidFill>
                <a:effectLst/>
                <a:uFillTx/>
                <a:latin typeface="Arial"/>
              </a:rPr>
              <a:t>Publish second annual report on social and environmental performance</a:t>
            </a:r>
            <a:endParaRPr b="1" lang="en-US" sz="19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00" name="PlaceHolder 1"/>
          <p:cNvSpPr>
            <a:spLocks noGrp="1"/>
          </p:cNvSpPr>
          <p:nvPr>
            <p:ph type="title"/>
          </p:nvPr>
        </p:nvSpPr>
        <p:spPr>
          <a:xfrm>
            <a:off x="409680" y="365040"/>
            <a:ext cx="7619760" cy="42732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Proposed Next Steps</a:t>
            </a:r>
            <a:endParaRPr b="1" i="1" lang="en-US" sz="2800" strike="noStrike" u="none">
              <a:solidFill>
                <a:srgbClr val="000000"/>
              </a:solidFill>
              <a:effectLst/>
              <a:uFillTx/>
              <a:latin typeface="Arial"/>
            </a:endParaRPr>
          </a:p>
        </p:txBody>
      </p:sp>
      <p:sp>
        <p:nvSpPr>
          <p:cNvPr id="101" name="PlaceHolder 2"/>
          <p:cNvSpPr>
            <a:spLocks noGrp="1"/>
          </p:cNvSpPr>
          <p:nvPr>
            <p:ph/>
          </p:nvPr>
        </p:nvSpPr>
        <p:spPr>
          <a:xfrm>
            <a:off x="304920" y="1523880"/>
            <a:ext cx="7696080" cy="4114800"/>
          </a:xfrm>
          <a:prstGeom prst="rect">
            <a:avLst/>
          </a:prstGeom>
          <a:noFill/>
          <a:ln w="0">
            <a:noFill/>
          </a:ln>
        </p:spPr>
        <p:txBody>
          <a:bodyPr lIns="90000" rIns="90000" tIns="46800" bIns="46800" anchor="t">
            <a:normAutofit/>
          </a:bodyPr>
          <a:p>
            <a:pPr marL="230040" indent="-230040">
              <a:spcBef>
                <a:spcPts val="1375"/>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Expand Board Committee Responsibilities</a:t>
            </a:r>
            <a:endParaRPr b="1" lang="en-US" sz="2200" strike="noStrike" u="none">
              <a:solidFill>
                <a:srgbClr val="000000"/>
              </a:solidFill>
              <a:effectLst/>
              <a:uFillTx/>
              <a:latin typeface="Arial"/>
            </a:endParaRPr>
          </a:p>
          <a:p>
            <a:pPr lvl="1" marL="743040" indent="-285840">
              <a:spcBef>
                <a:spcPts val="550"/>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structure </a:t>
            </a:r>
            <a:endParaRPr b="1" lang="en-US" sz="2200" strike="noStrike" u="none">
              <a:solidFill>
                <a:srgbClr val="000000"/>
              </a:solidFill>
              <a:effectLst/>
              <a:uFillTx/>
              <a:latin typeface="Arial"/>
            </a:endParaRPr>
          </a:p>
          <a:p>
            <a:pPr lvl="1" marL="743040" indent="-285840">
              <a:spcBef>
                <a:spcPts val="550"/>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scope</a:t>
            </a:r>
            <a:endParaRPr b="1" lang="en-US" sz="2200" strike="noStrike" u="none">
              <a:solidFill>
                <a:srgbClr val="000000"/>
              </a:solidFill>
              <a:effectLst/>
              <a:uFillTx/>
              <a:latin typeface="Arial"/>
            </a:endParaRPr>
          </a:p>
          <a:p>
            <a:pPr marL="230040" indent="-230040">
              <a:spcBef>
                <a:spcPts val="1375"/>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Establish External Advisory Committee</a:t>
            </a:r>
            <a:endParaRPr b="1" lang="en-US" sz="2200" strike="noStrike" u="none">
              <a:solidFill>
                <a:srgbClr val="000000"/>
              </a:solidFill>
              <a:effectLst/>
              <a:uFillTx/>
              <a:latin typeface="Arial"/>
            </a:endParaRPr>
          </a:p>
          <a:p>
            <a:pPr lvl="1" marL="743040" indent="-285840">
              <a:spcBef>
                <a:spcPts val="550"/>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high level internationally recognized experts</a:t>
            </a:r>
            <a:endParaRPr b="1" lang="en-US" sz="2200" strike="noStrike" u="none">
              <a:solidFill>
                <a:srgbClr val="000000"/>
              </a:solidFill>
              <a:effectLst/>
              <a:uFillTx/>
              <a:latin typeface="Arial"/>
            </a:endParaRPr>
          </a:p>
          <a:p>
            <a:pPr lvl="1" marL="743040" indent="-285840">
              <a:spcBef>
                <a:spcPts val="550"/>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provide insight and information on issues and trends</a:t>
            </a:r>
            <a:endParaRPr b="1" lang="en-US" sz="2200" strike="noStrike" u="none">
              <a:solidFill>
                <a:srgbClr val="000000"/>
              </a:solidFill>
              <a:effectLst/>
              <a:uFillTx/>
              <a:latin typeface="Arial"/>
            </a:endParaRPr>
          </a:p>
          <a:p>
            <a:pPr lvl="1" marL="743040" indent="-285840">
              <a:spcBef>
                <a:spcPts val="550"/>
              </a:spcBef>
              <a:buClr>
                <a:srgbClr val="0099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comment on corporate goals, plans, strategies</a:t>
            </a: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554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2000-11-30T22:56:24Z</dcterms:created>
  <dc:creator>Sergai Daigre</dc:creator>
  <dc:description/>
  <dc:language>en-US</dc:language>
  <cp:lastModifiedBy>catherine_thompson</cp:lastModifiedBy>
  <cp:lastPrinted>2000-12-06T19:01:52Z</cp:lastPrinted>
  <dcterms:modified xsi:type="dcterms:W3CDTF">2000-12-07T13:59:27Z</dcterms:modified>
  <cp:revision>15</cp:revision>
  <dc:subject/>
  <dc:title>No Slide Title</dc:title>
</cp:coreProperties>
</file>