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0" y="0"/>
            <a:ext cx="6858000" cy="9180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hdr"/>
          </p:nvPr>
        </p:nvSpPr>
        <p:spPr>
          <a:xfrm>
            <a:off x="-360" y="-144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dt" idx="4"/>
          </p:nvPr>
        </p:nvSpPr>
        <p:spPr>
          <a:xfrm>
            <a:off x="3885840" y="-144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ftr" idx="5"/>
          </p:nvPr>
        </p:nvSpPr>
        <p:spPr>
          <a:xfrm>
            <a:off x="-360" y="872028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sldNum" idx="6"/>
          </p:nvPr>
        </p:nvSpPr>
        <p:spPr>
          <a:xfrm>
            <a:off x="3885840" y="872028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54FDBB1-6986-4DC0-BF1B-6FBBB4A736C0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 type="body"/>
          </p:nvPr>
        </p:nvSpPr>
        <p:spPr>
          <a:xfrm>
            <a:off x="152280" y="4357800"/>
            <a:ext cx="6553440" cy="4132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14"/>
              </a:spcBef>
              <a:buNone/>
              <a:tabLst>
                <a:tab algn="l" pos="0"/>
                <a:tab algn="l" pos="927000"/>
                <a:tab algn="l" pos="1854360"/>
                <a:tab algn="l" pos="2781360"/>
                <a:tab algn="l" pos="3708360"/>
                <a:tab algn="l" pos="4635360"/>
                <a:tab algn="l" pos="5562720"/>
                <a:tab algn="l" pos="6489720"/>
                <a:tab algn="l" pos="7416720"/>
                <a:tab algn="l" pos="8344080"/>
                <a:tab algn="l" pos="9271080"/>
                <a:tab algn="l" pos="101980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6"/>
          <p:cNvSpPr>
            <a:spLocks noGrp="1"/>
          </p:cNvSpPr>
          <p:nvPr>
            <p:ph type="sldImg"/>
          </p:nvPr>
        </p:nvSpPr>
        <p:spPr>
          <a:xfrm>
            <a:off x="1139760" y="693360"/>
            <a:ext cx="4578480" cy="34304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3886200" y="-1440"/>
            <a:ext cx="297324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-1440" y="8718480"/>
            <a:ext cx="29732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-1440" y="-1440"/>
            <a:ext cx="297324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1"/>
          <p:cNvSpPr>
            <a:spLocks noGrp="1"/>
          </p:cNvSpPr>
          <p:nvPr>
            <p:ph type="body"/>
          </p:nvPr>
        </p:nvSpPr>
        <p:spPr>
          <a:xfrm>
            <a:off x="152280" y="4357800"/>
            <a:ext cx="6553440" cy="4132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14"/>
              </a:spcBef>
              <a:buNone/>
              <a:tabLst>
                <a:tab algn="l" pos="0"/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14"/>
              </a:spcBef>
              <a:buNone/>
              <a:tabLst>
                <a:tab algn="l" pos="0"/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sldImg"/>
          </p:nvPr>
        </p:nvSpPr>
        <p:spPr>
          <a:xfrm>
            <a:off x="1141560" y="693720"/>
            <a:ext cx="4574880" cy="343044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3886200" y="-1440"/>
            <a:ext cx="297324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-1440" y="8718480"/>
            <a:ext cx="29732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-1440" y="-1440"/>
            <a:ext cx="297324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1"/>
          <p:cNvSpPr>
            <a:spLocks noGrp="1"/>
          </p:cNvSpPr>
          <p:nvPr>
            <p:ph type="sldImg"/>
          </p:nvPr>
        </p:nvSpPr>
        <p:spPr>
          <a:xfrm>
            <a:off x="1141560" y="693720"/>
            <a:ext cx="4574880" cy="3430440"/>
          </a:xfrm>
          <a:prstGeom prst="rect">
            <a:avLst/>
          </a:prstGeom>
          <a:ln w="0">
            <a:noFill/>
          </a:ln>
        </p:spPr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152280" y="4357800"/>
            <a:ext cx="6553440" cy="41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14"/>
              </a:spcBef>
              <a:buNone/>
              <a:tabLst>
                <a:tab algn="l" pos="0"/>
                <a:tab algn="l" pos="927000"/>
                <a:tab algn="l" pos="1854360"/>
                <a:tab algn="l" pos="2781360"/>
                <a:tab algn="l" pos="3708360"/>
                <a:tab algn="l" pos="4635360"/>
                <a:tab algn="l" pos="5562720"/>
                <a:tab algn="l" pos="6489720"/>
                <a:tab algn="l" pos="7416720"/>
                <a:tab algn="l" pos="8344080"/>
                <a:tab algn="l" pos="9271080"/>
                <a:tab algn="l" pos="101980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3886200" y="-1440"/>
            <a:ext cx="297324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-1440" y="8718480"/>
            <a:ext cx="29732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-1440" y="-1440"/>
            <a:ext cx="297324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1"/>
          <p:cNvSpPr>
            <a:spLocks noGrp="1"/>
          </p:cNvSpPr>
          <p:nvPr>
            <p:ph type="sldImg"/>
          </p:nvPr>
        </p:nvSpPr>
        <p:spPr>
          <a:xfrm>
            <a:off x="1141560" y="693720"/>
            <a:ext cx="4574880" cy="3430440"/>
          </a:xfrm>
          <a:prstGeom prst="rect">
            <a:avLst/>
          </a:prstGeom>
          <a:ln w="0">
            <a:noFill/>
          </a:ln>
        </p:spPr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152280" y="4357800"/>
            <a:ext cx="6553440" cy="41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14"/>
              </a:spcBef>
              <a:buNone/>
              <a:tabLst>
                <a:tab algn="l" pos="0"/>
                <a:tab algn="l" pos="927000"/>
                <a:tab algn="l" pos="1854360"/>
                <a:tab algn="l" pos="2781360"/>
                <a:tab algn="l" pos="3708360"/>
                <a:tab algn="l" pos="4635360"/>
                <a:tab algn="l" pos="5562720"/>
                <a:tab algn="l" pos="6489720"/>
                <a:tab algn="l" pos="7416720"/>
                <a:tab algn="l" pos="8344080"/>
                <a:tab algn="l" pos="9271080"/>
                <a:tab algn="l" pos="101980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76440" y="342720"/>
            <a:ext cx="7791120" cy="1104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EEF2013-0BF6-40B8-8892-1ED0284737C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76440" y="342720"/>
            <a:ext cx="7791120" cy="1104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E24F1C-1E3D-4E05-B9FF-882AA11388E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9EF1C16-D68D-4742-AA64-C2490E0DBB12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76440" y="342720"/>
            <a:ext cx="7791120" cy="1104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51"/>
              </a:spcBef>
              <a:buClr>
                <a:srgbClr val="000000"/>
              </a:buClr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51"/>
              </a:spcBef>
              <a:buClr>
                <a:srgbClr val="000000"/>
              </a:buClr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51"/>
              </a:spcBef>
              <a:buClr>
                <a:srgbClr val="ffffff"/>
              </a:buClr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51"/>
              </a:spcBef>
              <a:buClr>
                <a:srgbClr val="ffffff"/>
              </a:buClr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457200" y="281160"/>
            <a:ext cx="393840" cy="482400"/>
          </a:xfrm>
          <a:custGeom>
            <a:avLst/>
            <a:gdLst/>
            <a:ahLst/>
            <a:rect l="l" t="t" r="r" b="b"/>
            <a:pathLst>
              <a:path w="248" h="304">
                <a:moveTo>
                  <a:pt x="79" y="128"/>
                </a:moveTo>
                <a:lnTo>
                  <a:pt x="189" y="0"/>
                </a:lnTo>
                <a:lnTo>
                  <a:pt x="247" y="62"/>
                </a:lnTo>
                <a:lnTo>
                  <a:pt x="36" y="303"/>
                </a:lnTo>
                <a:lnTo>
                  <a:pt x="22" y="288"/>
                </a:lnTo>
                <a:lnTo>
                  <a:pt x="38" y="242"/>
                </a:lnTo>
                <a:lnTo>
                  <a:pt x="12" y="276"/>
                </a:lnTo>
                <a:lnTo>
                  <a:pt x="0" y="262"/>
                </a:lnTo>
                <a:lnTo>
                  <a:pt x="54" y="198"/>
                </a:lnTo>
                <a:lnTo>
                  <a:pt x="68" y="214"/>
                </a:lnTo>
                <a:lnTo>
                  <a:pt x="51" y="254"/>
                </a:lnTo>
                <a:lnTo>
                  <a:pt x="222" y="62"/>
                </a:lnTo>
                <a:lnTo>
                  <a:pt x="192" y="28"/>
                </a:lnTo>
                <a:lnTo>
                  <a:pt x="91" y="142"/>
                </a:lnTo>
                <a:lnTo>
                  <a:pt x="79" y="128"/>
                </a:lnTo>
              </a:path>
            </a:pathLst>
          </a:custGeom>
          <a:solidFill>
            <a:srgbClr val="000082"/>
          </a:solidFill>
          <a:ln cap="rnd" w="12600">
            <a:solidFill>
              <a:srgbClr val="0000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63440" y="363600"/>
            <a:ext cx="166680" cy="162000"/>
          </a:xfrm>
          <a:custGeom>
            <a:avLst/>
            <a:gdLst/>
            <a:ahLst/>
            <a:rect l="l" t="t" r="r" b="b"/>
            <a:pathLst>
              <a:path w="105" h="102">
                <a:moveTo>
                  <a:pt x="104" y="39"/>
                </a:moveTo>
                <a:lnTo>
                  <a:pt x="42" y="101"/>
                </a:lnTo>
                <a:lnTo>
                  <a:pt x="29" y="88"/>
                </a:lnTo>
                <a:lnTo>
                  <a:pt x="47" y="44"/>
                </a:lnTo>
                <a:lnTo>
                  <a:pt x="14" y="77"/>
                </a:lnTo>
                <a:lnTo>
                  <a:pt x="0" y="63"/>
                </a:lnTo>
                <a:lnTo>
                  <a:pt x="65" y="0"/>
                </a:lnTo>
                <a:lnTo>
                  <a:pt x="79" y="14"/>
                </a:lnTo>
                <a:lnTo>
                  <a:pt x="60" y="59"/>
                </a:lnTo>
                <a:lnTo>
                  <a:pt x="90" y="25"/>
                </a:lnTo>
                <a:lnTo>
                  <a:pt x="104" y="39"/>
                </a:lnTo>
              </a:path>
            </a:pathLst>
          </a:custGeom>
          <a:solidFill>
            <a:srgbClr val="000082"/>
          </a:solidFill>
          <a:ln cap="rnd" w="12600">
            <a:solidFill>
              <a:srgbClr val="0000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49120" y="444600"/>
            <a:ext cx="147600" cy="166680"/>
          </a:xfrm>
          <a:custGeom>
            <a:avLst/>
            <a:gdLst/>
            <a:ahLst/>
            <a:rect l="l" t="t" r="r" b="b"/>
            <a:pathLst>
              <a:path w="93" h="105">
                <a:moveTo>
                  <a:pt x="0" y="62"/>
                </a:moveTo>
                <a:lnTo>
                  <a:pt x="62" y="0"/>
                </a:lnTo>
                <a:lnTo>
                  <a:pt x="84" y="22"/>
                </a:lnTo>
                <a:lnTo>
                  <a:pt x="89" y="29"/>
                </a:lnTo>
                <a:lnTo>
                  <a:pt x="91" y="35"/>
                </a:lnTo>
                <a:lnTo>
                  <a:pt x="92" y="38"/>
                </a:lnTo>
                <a:lnTo>
                  <a:pt x="92" y="40"/>
                </a:lnTo>
                <a:lnTo>
                  <a:pt x="90" y="46"/>
                </a:lnTo>
                <a:lnTo>
                  <a:pt x="89" y="51"/>
                </a:lnTo>
                <a:lnTo>
                  <a:pt x="87" y="53"/>
                </a:lnTo>
                <a:lnTo>
                  <a:pt x="84" y="56"/>
                </a:lnTo>
                <a:lnTo>
                  <a:pt x="80" y="60"/>
                </a:lnTo>
                <a:lnTo>
                  <a:pt x="76" y="62"/>
                </a:lnTo>
                <a:lnTo>
                  <a:pt x="73" y="63"/>
                </a:lnTo>
                <a:lnTo>
                  <a:pt x="71" y="63"/>
                </a:lnTo>
                <a:lnTo>
                  <a:pt x="67" y="63"/>
                </a:lnTo>
                <a:lnTo>
                  <a:pt x="64" y="62"/>
                </a:lnTo>
                <a:lnTo>
                  <a:pt x="65" y="65"/>
                </a:lnTo>
                <a:lnTo>
                  <a:pt x="64" y="70"/>
                </a:lnTo>
                <a:lnTo>
                  <a:pt x="63" y="73"/>
                </a:lnTo>
                <a:lnTo>
                  <a:pt x="59" y="77"/>
                </a:lnTo>
                <a:lnTo>
                  <a:pt x="47" y="91"/>
                </a:lnTo>
                <a:lnTo>
                  <a:pt x="43" y="97"/>
                </a:lnTo>
                <a:lnTo>
                  <a:pt x="43" y="101"/>
                </a:lnTo>
                <a:lnTo>
                  <a:pt x="42" y="104"/>
                </a:lnTo>
                <a:lnTo>
                  <a:pt x="39" y="101"/>
                </a:lnTo>
                <a:lnTo>
                  <a:pt x="26" y="90"/>
                </a:lnTo>
                <a:lnTo>
                  <a:pt x="25" y="87"/>
                </a:lnTo>
                <a:lnTo>
                  <a:pt x="26" y="86"/>
                </a:lnTo>
                <a:lnTo>
                  <a:pt x="27" y="85"/>
                </a:lnTo>
                <a:lnTo>
                  <a:pt x="33" y="77"/>
                </a:lnTo>
                <a:lnTo>
                  <a:pt x="43" y="69"/>
                </a:lnTo>
                <a:lnTo>
                  <a:pt x="44" y="66"/>
                </a:lnTo>
                <a:lnTo>
                  <a:pt x="45" y="63"/>
                </a:lnTo>
                <a:lnTo>
                  <a:pt x="46" y="60"/>
                </a:lnTo>
                <a:lnTo>
                  <a:pt x="46" y="56"/>
                </a:lnTo>
                <a:lnTo>
                  <a:pt x="44" y="54"/>
                </a:lnTo>
                <a:lnTo>
                  <a:pt x="43" y="53"/>
                </a:lnTo>
                <a:lnTo>
                  <a:pt x="40" y="50"/>
                </a:lnTo>
                <a:lnTo>
                  <a:pt x="49" y="39"/>
                </a:lnTo>
                <a:lnTo>
                  <a:pt x="55" y="43"/>
                </a:lnTo>
                <a:lnTo>
                  <a:pt x="58" y="46"/>
                </a:lnTo>
                <a:lnTo>
                  <a:pt x="64" y="46"/>
                </a:lnTo>
                <a:lnTo>
                  <a:pt x="67" y="43"/>
                </a:lnTo>
                <a:lnTo>
                  <a:pt x="70" y="42"/>
                </a:lnTo>
                <a:lnTo>
                  <a:pt x="71" y="39"/>
                </a:lnTo>
                <a:lnTo>
                  <a:pt x="72" y="38"/>
                </a:lnTo>
                <a:lnTo>
                  <a:pt x="72" y="36"/>
                </a:lnTo>
                <a:lnTo>
                  <a:pt x="72" y="32"/>
                </a:lnTo>
                <a:lnTo>
                  <a:pt x="71" y="29"/>
                </a:lnTo>
                <a:lnTo>
                  <a:pt x="65" y="25"/>
                </a:lnTo>
                <a:lnTo>
                  <a:pt x="13" y="75"/>
                </a:lnTo>
                <a:lnTo>
                  <a:pt x="0" y="62"/>
                </a:lnTo>
              </a:path>
            </a:pathLst>
          </a:custGeom>
          <a:solidFill>
            <a:srgbClr val="000082"/>
          </a:solidFill>
          <a:ln cap="rnd" w="12600">
            <a:solidFill>
              <a:srgbClr val="0000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11120" y="147600"/>
            <a:ext cx="301680" cy="379440"/>
          </a:xfrm>
          <a:custGeom>
            <a:avLst/>
            <a:gdLst/>
            <a:ahLst/>
            <a:rect l="l" t="t" r="r" b="b"/>
            <a:pathLst>
              <a:path w="190" h="239">
                <a:moveTo>
                  <a:pt x="0" y="129"/>
                </a:moveTo>
                <a:lnTo>
                  <a:pt x="127" y="0"/>
                </a:lnTo>
                <a:lnTo>
                  <a:pt x="189" y="62"/>
                </a:lnTo>
                <a:lnTo>
                  <a:pt x="63" y="188"/>
                </a:lnTo>
                <a:lnTo>
                  <a:pt x="99" y="224"/>
                </a:lnTo>
                <a:lnTo>
                  <a:pt x="87" y="238"/>
                </a:lnTo>
                <a:lnTo>
                  <a:pt x="37" y="186"/>
                </a:lnTo>
                <a:lnTo>
                  <a:pt x="161" y="62"/>
                </a:lnTo>
                <a:lnTo>
                  <a:pt x="126" y="29"/>
                </a:lnTo>
                <a:lnTo>
                  <a:pt x="13" y="142"/>
                </a:lnTo>
                <a:lnTo>
                  <a:pt x="0" y="129"/>
                </a:lnTo>
              </a:path>
            </a:pathLst>
          </a:custGeom>
          <a:solidFill>
            <a:srgbClr val="00ae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84320" y="3240"/>
            <a:ext cx="390240" cy="384120"/>
          </a:xfrm>
          <a:custGeom>
            <a:avLst/>
            <a:gdLst/>
            <a:ahLst/>
            <a:rect l="l" t="t" r="r" b="b"/>
            <a:pathLst>
              <a:path w="246" h="242">
                <a:moveTo>
                  <a:pt x="0" y="181"/>
                </a:moveTo>
                <a:lnTo>
                  <a:pt x="181" y="0"/>
                </a:lnTo>
                <a:lnTo>
                  <a:pt x="245" y="66"/>
                </a:lnTo>
                <a:lnTo>
                  <a:pt x="119" y="192"/>
                </a:lnTo>
                <a:lnTo>
                  <a:pt x="155" y="228"/>
                </a:lnTo>
                <a:lnTo>
                  <a:pt x="144" y="241"/>
                </a:lnTo>
                <a:lnTo>
                  <a:pt x="90" y="189"/>
                </a:lnTo>
                <a:lnTo>
                  <a:pt x="216" y="65"/>
                </a:lnTo>
                <a:lnTo>
                  <a:pt x="180" y="29"/>
                </a:lnTo>
                <a:lnTo>
                  <a:pt x="14" y="195"/>
                </a:lnTo>
                <a:lnTo>
                  <a:pt x="0" y="181"/>
                </a:lnTo>
              </a:path>
            </a:pathLst>
          </a:custGeom>
          <a:solidFill>
            <a:srgbClr val="ff01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7480" y="289080"/>
            <a:ext cx="158760" cy="152280"/>
          </a:xfrm>
          <a:custGeom>
            <a:avLst/>
            <a:gdLst/>
            <a:ahLst/>
            <a:rect l="l" t="t" r="r" b="b"/>
            <a:pathLst>
              <a:path w="100" h="96">
                <a:moveTo>
                  <a:pt x="99" y="33"/>
                </a:moveTo>
                <a:lnTo>
                  <a:pt x="62" y="0"/>
                </a:lnTo>
                <a:lnTo>
                  <a:pt x="0" y="60"/>
                </a:lnTo>
                <a:lnTo>
                  <a:pt x="37" y="95"/>
                </a:lnTo>
                <a:lnTo>
                  <a:pt x="50" y="84"/>
                </a:lnTo>
                <a:lnTo>
                  <a:pt x="28" y="62"/>
                </a:lnTo>
                <a:lnTo>
                  <a:pt x="42" y="48"/>
                </a:lnTo>
                <a:lnTo>
                  <a:pt x="60" y="68"/>
                </a:lnTo>
                <a:lnTo>
                  <a:pt x="74" y="56"/>
                </a:lnTo>
                <a:lnTo>
                  <a:pt x="54" y="36"/>
                </a:lnTo>
                <a:lnTo>
                  <a:pt x="66" y="24"/>
                </a:lnTo>
                <a:lnTo>
                  <a:pt x="86" y="46"/>
                </a:lnTo>
                <a:lnTo>
                  <a:pt x="99" y="33"/>
                </a:lnTo>
              </a:path>
            </a:pathLst>
          </a:custGeom>
          <a:solidFill>
            <a:srgbClr val="000082"/>
          </a:solidFill>
          <a:ln cap="rnd" w="12600">
            <a:solidFill>
              <a:srgbClr val="0000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39840" y="538200"/>
            <a:ext cx="133200" cy="135000"/>
          </a:xfrm>
          <a:custGeom>
            <a:avLst/>
            <a:gdLst/>
            <a:ahLst/>
            <a:rect l="l" t="t" r="r" b="b"/>
            <a:pathLst>
              <a:path w="84" h="85">
                <a:moveTo>
                  <a:pt x="40" y="52"/>
                </a:moveTo>
                <a:lnTo>
                  <a:pt x="62" y="30"/>
                </a:lnTo>
                <a:lnTo>
                  <a:pt x="64" y="28"/>
                </a:lnTo>
                <a:lnTo>
                  <a:pt x="65" y="25"/>
                </a:lnTo>
                <a:lnTo>
                  <a:pt x="64" y="24"/>
                </a:lnTo>
                <a:lnTo>
                  <a:pt x="65" y="21"/>
                </a:lnTo>
                <a:lnTo>
                  <a:pt x="63" y="21"/>
                </a:lnTo>
                <a:lnTo>
                  <a:pt x="60" y="20"/>
                </a:lnTo>
                <a:lnTo>
                  <a:pt x="59" y="19"/>
                </a:lnTo>
                <a:lnTo>
                  <a:pt x="58" y="18"/>
                </a:lnTo>
                <a:lnTo>
                  <a:pt x="54" y="18"/>
                </a:lnTo>
                <a:lnTo>
                  <a:pt x="53" y="19"/>
                </a:lnTo>
                <a:lnTo>
                  <a:pt x="51" y="21"/>
                </a:lnTo>
                <a:lnTo>
                  <a:pt x="22" y="52"/>
                </a:lnTo>
                <a:lnTo>
                  <a:pt x="19" y="53"/>
                </a:lnTo>
                <a:lnTo>
                  <a:pt x="19" y="55"/>
                </a:lnTo>
                <a:lnTo>
                  <a:pt x="18" y="56"/>
                </a:lnTo>
                <a:lnTo>
                  <a:pt x="18" y="60"/>
                </a:lnTo>
                <a:lnTo>
                  <a:pt x="20" y="62"/>
                </a:lnTo>
                <a:lnTo>
                  <a:pt x="22" y="64"/>
                </a:lnTo>
                <a:lnTo>
                  <a:pt x="25" y="65"/>
                </a:lnTo>
                <a:lnTo>
                  <a:pt x="27" y="65"/>
                </a:lnTo>
                <a:lnTo>
                  <a:pt x="29" y="63"/>
                </a:lnTo>
                <a:lnTo>
                  <a:pt x="30" y="62"/>
                </a:lnTo>
                <a:lnTo>
                  <a:pt x="31" y="61"/>
                </a:lnTo>
                <a:lnTo>
                  <a:pt x="40" y="52"/>
                </a:lnTo>
                <a:lnTo>
                  <a:pt x="54" y="66"/>
                </a:lnTo>
                <a:lnTo>
                  <a:pt x="49" y="71"/>
                </a:lnTo>
                <a:lnTo>
                  <a:pt x="43" y="77"/>
                </a:lnTo>
                <a:lnTo>
                  <a:pt x="36" y="80"/>
                </a:lnTo>
                <a:lnTo>
                  <a:pt x="32" y="84"/>
                </a:lnTo>
                <a:lnTo>
                  <a:pt x="27" y="83"/>
                </a:lnTo>
                <a:lnTo>
                  <a:pt x="20" y="82"/>
                </a:lnTo>
                <a:lnTo>
                  <a:pt x="17" y="79"/>
                </a:lnTo>
                <a:lnTo>
                  <a:pt x="14" y="76"/>
                </a:lnTo>
                <a:lnTo>
                  <a:pt x="9" y="73"/>
                </a:lnTo>
                <a:lnTo>
                  <a:pt x="5" y="69"/>
                </a:lnTo>
                <a:lnTo>
                  <a:pt x="2" y="66"/>
                </a:lnTo>
                <a:lnTo>
                  <a:pt x="1" y="61"/>
                </a:lnTo>
                <a:lnTo>
                  <a:pt x="0" y="56"/>
                </a:lnTo>
                <a:lnTo>
                  <a:pt x="0" y="52"/>
                </a:lnTo>
                <a:lnTo>
                  <a:pt x="1" y="49"/>
                </a:lnTo>
                <a:lnTo>
                  <a:pt x="3" y="45"/>
                </a:lnTo>
                <a:lnTo>
                  <a:pt x="6" y="38"/>
                </a:lnTo>
                <a:lnTo>
                  <a:pt x="40" y="4"/>
                </a:lnTo>
                <a:lnTo>
                  <a:pt x="45" y="1"/>
                </a:lnTo>
                <a:lnTo>
                  <a:pt x="49" y="1"/>
                </a:lnTo>
                <a:lnTo>
                  <a:pt x="54" y="0"/>
                </a:lnTo>
                <a:lnTo>
                  <a:pt x="58" y="0"/>
                </a:lnTo>
                <a:lnTo>
                  <a:pt x="61" y="1"/>
                </a:lnTo>
                <a:lnTo>
                  <a:pt x="65" y="1"/>
                </a:lnTo>
                <a:lnTo>
                  <a:pt x="70" y="4"/>
                </a:lnTo>
                <a:lnTo>
                  <a:pt x="73" y="9"/>
                </a:lnTo>
                <a:lnTo>
                  <a:pt x="74" y="10"/>
                </a:lnTo>
                <a:lnTo>
                  <a:pt x="77" y="13"/>
                </a:lnTo>
                <a:lnTo>
                  <a:pt x="80" y="16"/>
                </a:lnTo>
                <a:lnTo>
                  <a:pt x="82" y="18"/>
                </a:lnTo>
                <a:lnTo>
                  <a:pt x="83" y="23"/>
                </a:lnTo>
                <a:lnTo>
                  <a:pt x="83" y="27"/>
                </a:lnTo>
                <a:lnTo>
                  <a:pt x="83" y="31"/>
                </a:lnTo>
                <a:lnTo>
                  <a:pt x="81" y="35"/>
                </a:lnTo>
                <a:lnTo>
                  <a:pt x="80" y="38"/>
                </a:lnTo>
                <a:lnTo>
                  <a:pt x="77" y="43"/>
                </a:lnTo>
                <a:lnTo>
                  <a:pt x="54" y="66"/>
                </a:lnTo>
                <a:lnTo>
                  <a:pt x="40" y="52"/>
                </a:lnTo>
              </a:path>
            </a:pathLst>
          </a:custGeom>
          <a:solidFill>
            <a:srgbClr val="000082"/>
          </a:solidFill>
          <a:ln cap="rnd" w="12600">
            <a:solidFill>
              <a:srgbClr val="0000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04920" y="1295280"/>
            <a:ext cx="8078760" cy="4497480"/>
          </a:xfrm>
          <a:custGeom>
            <a:avLst/>
            <a:gdLst/>
            <a:ahLst/>
            <a:rect l="l" t="t" r="r" b="b"/>
            <a:pathLst>
              <a:path w="5089" h="2833">
                <a:moveTo>
                  <a:pt x="0" y="2832"/>
                </a:moveTo>
                <a:lnTo>
                  <a:pt x="0" y="0"/>
                </a:lnTo>
                <a:lnTo>
                  <a:pt x="5088" y="0"/>
                </a:lnTo>
              </a:path>
            </a:pathLst>
          </a:custGeom>
          <a:noFill/>
          <a:ln cap="rnd" w="12600">
            <a:solidFill>
              <a:srgbClr val="ff010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57200" y="1447920"/>
            <a:ext cx="8078760" cy="4497120"/>
          </a:xfrm>
          <a:custGeom>
            <a:avLst/>
            <a:gdLst/>
            <a:ahLst/>
            <a:rect l="l" t="t" r="r" b="b"/>
            <a:pathLst>
              <a:path w="5089" h="2833">
                <a:moveTo>
                  <a:pt x="0" y="2832"/>
                </a:moveTo>
                <a:lnTo>
                  <a:pt x="0" y="0"/>
                </a:lnTo>
                <a:lnTo>
                  <a:pt x="5088" y="0"/>
                </a:lnTo>
              </a:path>
            </a:pathLst>
          </a:custGeom>
          <a:noFill/>
          <a:ln cap="rnd" w="12600">
            <a:solidFill>
              <a:srgbClr val="037c0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33520" y="2057400"/>
            <a:ext cx="7772400" cy="182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4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Ethical Duties and Conflicts that Arise Under Natural Gas and Electricity Standards of Conduct</a:t>
            </a: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1066680" y="4419720"/>
            <a:ext cx="739152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Shelley Corman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Gas Pipeline Group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7,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76440" y="266400"/>
            <a:ext cx="7791120" cy="1104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NGPL V. AMOCO COMPLAINT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Amoco filed complaint alleging marketing affiliate violations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Commission conducted audit and issued audit report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Order following audit concluded that Natural violated regulations concerning marketing affiliates, posting and capacity allocation.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Remedies included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civil penalties $8.8 million ($4.4 suspended)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further organizational separation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specific capacity allocation provisions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762120" y="151920"/>
            <a:ext cx="7705440" cy="12956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NGPL V. AMOCO CASE</a:t>
            </a: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Specific Violations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Separation of Functions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Attended planning meetings together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Found certain planning employees to be “shared” operating employees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Sharing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Shared computerized capacity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Provided affiliate with capacity data upon request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Shared employee who receives data by definition, divulges to the marketing affiliate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76440" y="342720"/>
            <a:ext cx="7791120" cy="1104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Recent </a:t>
            </a: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Kinder Morgan</a:t>
            </a: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Consent Agreement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FERC Enforcement’s position that Kinder Morgan violated the NGA, NGPA and marketing affiliate rules by: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Sharing transportation and shipper information through reports and meetings on a routine basis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Having employees with dual roles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Failing to offer discounts to similarly situated shippers and failing to post discounts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Failing to keep separate books and records as a result of their payroll allocation system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Failing to maintain waiver log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Having affiliates provide transportation services for which they had no authority (balancing service, re-selling capacity)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Failing to have separate transportation and gathering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76440" y="342720"/>
            <a:ext cx="7791120" cy="1104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Remedies in </a:t>
            </a:r>
            <a:r>
              <a:rPr b="1" i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Kinder Morgan</a:t>
            </a: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4000"/>
            </a:b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Consent Agreement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Kinder Morgan anticipated to sell all marketing affiliates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Must notify FERC if they acquire new companies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any event, cannot enter new transactions with marketing affiliate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Civil Penalty of $5 M and customer refunds of $675K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Commission barred from bringing administrative, criminal or civil claims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76440" y="342720"/>
            <a:ext cx="7791120" cy="1104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Ethics Duties &amp; Conflicts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Conflicts of Interest (TX. D.R 1.06)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Loyalty to a Client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Dealing with Joint Ventures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 as a Client (TX. D.R 1.12)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Must take remedial actions whenever a person commits a violation of law which might be imputed to the organization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 CFR Subpart U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Person appearing before FERC must conform to ethical standards (385.2101(c))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can disqualify a person engaged in unethical or unprofessional conduct (385.2102)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76440" y="342720"/>
            <a:ext cx="7791120" cy="1104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Contemporary Code of Conduct Issues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Conduit Concept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employees deemed to be marketing affiliate employees (Global Functions)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Common computer systems and LANs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Employee transfers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task forces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 Diligence Teams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76440" y="342720"/>
            <a:ext cx="7791120" cy="1104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are Standards of Conduct?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Standards of Conduct Concepts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Enforcement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Ethical Duties &amp; Conflicts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Video Examples:  You be the Judge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90720" y="342720"/>
            <a:ext cx="7705440" cy="952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STANDARDS OF CONDUCT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Rules for arms-length dealings between regulated utilities (pipes &amp; wires businesses) and their marketing affiliates (affiliates involved in selling commodities over those pipes &amp; wires)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Enacted in conjunction with gas &amp; electric restructuring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to meaningful open access; functional separation (alternative to divestiture)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990720" y="342720"/>
            <a:ext cx="7705440" cy="952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STANDARDS OF CONDUCT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Wide range of enforcement tools for violations (e.g. divestiture, disgorgement, restrictions on merchant affiliates, piercing the corporate veil/single entity, refunds, fines and possible criminal investigation)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 not replace DOJ/FTC authority under Federal antitrust laws or private actions for damages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 not replace non-discrimination provisions of Natural Gas Act (NGA) or Federal Power Act (FPA)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76440" y="342720"/>
            <a:ext cx="7791120" cy="1104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STANDARDS OF </a:t>
            </a:r>
            <a:br>
              <a:rPr sz="36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CONDUCT CONCEPTS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lvl="1" marL="743040" indent="-285840">
              <a:spcBef>
                <a:spcPts val="601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Preference to affiliate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Disclosure to affiliate of any information received from non-affiliated shippers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Contemporaneous Disclosure of transportation or transmission information available to affiliate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Independent Functioning of Operating Employees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Separate Books and Records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Reporting/Web Site Postings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76440" y="-360"/>
            <a:ext cx="7791120" cy="1066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GAS RULES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rule (Order 497) has been in effect more than 10 yrs.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Applies to an interstate pipeline (natural gas company) with an affiliate that sells natural gas and conducts transportation transactions on the pipeline.  Considered an affiliate if 10% or more voting interest.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Standards are purposefully broad.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Civil penalties of $5,000 per day, per violation for knowing violations, potential criminal investigation, and restrictions on ongoing business.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high profile FERC enforcement actions.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76440" y="343080"/>
            <a:ext cx="7791120" cy="723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ELECTRIC RULES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Rules adopted in Order 889 in December 1997.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Applies to a public utility that owns, controls, or operates transmission in interstate commerce.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Applies to conduct between the utility’s transmission operation and wholesale merchant functions (within the same legal entity or affiliate).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Regulations are parallel to gas rules.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Practical difference is that gas pipelines are fully unbundled;  electric utilities still allowed to sell bundled sales service (native load).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 Federal Power Act violations are  subject to $5,000 per day, per violation, potential criminal prosecution and additional restrictions on business/mergers.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Lots of complaints, little FERC enforcement to date.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76440" y="343080"/>
            <a:ext cx="7791120" cy="723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GAS &amp; ELECTRIC RULES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attorneys general have authority to prevent anticompetitive practices under state law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agencies or legislatures have added specific standards of conduct rules to address expanding retail competition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Unique state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of names or logos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Joint advertising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Providing lists of retail suppliers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Sharing office space, elevators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9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Provider of last resort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Model Code of Conduct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056960" y="190080"/>
            <a:ext cx="7791480" cy="800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KN INTERSTATE GAS TRANSMISSION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Cycling of employees to marketing affiliate and back again means that employees were effectively shared in violation of Standard G.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Transferring an employee one time is permitted by its regulations, but multiple transfers are not permitted.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75000"/>
              <a:buFont typeface="Monotype Sort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Existence of regional teams comprised of transportation employees and marketing affiliate personnel facilitates improper sharing of transportation data in violation of Standard F.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44165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1997-10-12T16:30:30Z</dcterms:created>
  <dc:creator>HOTTAP</dc:creator>
  <dc:description/>
  <dc:language>en-US</dc:language>
  <cp:lastModifiedBy>Sara Davidson</cp:lastModifiedBy>
  <cp:lastPrinted>2000-04-05T19:37:13Z</cp:lastPrinted>
  <dcterms:modified xsi:type="dcterms:W3CDTF">2000-04-13T11:19:47Z</dcterms:modified>
  <cp:revision>42</cp:revision>
  <dc:subject/>
  <dc:title>   Regulatory Agenda: Fine Tuning Competition</dc:title>
</cp:coreProperties>
</file>