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6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6663600" cy="9831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887560" cy="49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1"/>
          </p:nvPr>
        </p:nvSpPr>
        <p:spPr>
          <a:xfrm>
            <a:off x="3774960" y="-360"/>
            <a:ext cx="2887920" cy="49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Img"/>
          </p:nvPr>
        </p:nvSpPr>
        <p:spPr>
          <a:xfrm>
            <a:off x="874800" y="738000"/>
            <a:ext cx="4914720" cy="3686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Click to move the slide</a:t>
            </a:r>
            <a:endParaRPr b="1" lang="en-US" sz="5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888480" y="4670280"/>
            <a:ext cx="4884840" cy="442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ftr" idx="2"/>
          </p:nvPr>
        </p:nvSpPr>
        <p:spPr>
          <a:xfrm>
            <a:off x="-360" y="9340560"/>
            <a:ext cx="2887560" cy="49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Num" idx="3"/>
          </p:nvPr>
        </p:nvSpPr>
        <p:spPr>
          <a:xfrm>
            <a:off x="3774960" y="9340560"/>
            <a:ext cx="2887920" cy="49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64E229A-95DE-44EA-9420-0A5FF5959A4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sldImg"/>
          </p:nvPr>
        </p:nvSpPr>
        <p:spPr>
          <a:xfrm>
            <a:off x="874800" y="738360"/>
            <a:ext cx="4914720" cy="3686040"/>
          </a:xfrm>
          <a:prstGeom prst="rect">
            <a:avLst/>
          </a:prstGeom>
          <a:ln w="0">
            <a:noFill/>
          </a:ln>
        </p:spPr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888480" y="4670280"/>
            <a:ext cx="4884840" cy="442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See also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 Balance Sheet Financing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Conclusion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serves as a floor to control concerns over inventory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see also program of initiatives to be managed by Paul Wallace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sldImg"/>
          </p:nvPr>
        </p:nvSpPr>
        <p:spPr>
          <a:xfrm>
            <a:off x="874800" y="738360"/>
            <a:ext cx="4914720" cy="3686040"/>
          </a:xfrm>
          <a:prstGeom prst="rect">
            <a:avLst/>
          </a:prstGeom>
          <a:ln w="0">
            <a:noFill/>
          </a:ln>
        </p:spPr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888480" y="4670280"/>
            <a:ext cx="4884840" cy="442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Good Internal Communication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business 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market environment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Manual Compensating Controls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 on “contract files”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accountability focused on metal/counterparty/contract rather than “task based”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multiple review/authorisations required to approve payments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sldImg"/>
          </p:nvPr>
        </p:nvSpPr>
        <p:spPr>
          <a:xfrm>
            <a:off x="874800" y="738360"/>
            <a:ext cx="4914720" cy="3686040"/>
          </a:xfrm>
          <a:prstGeom prst="rect">
            <a:avLst/>
          </a:prstGeom>
          <a:ln w="0">
            <a:noFill/>
          </a:ln>
        </p:spPr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888480" y="4670280"/>
            <a:ext cx="4884840" cy="442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Therefore, overall assessment of operational risk for Henry Bath Warehousing activities is deemed to be lower than for other proprietary stock balances...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981080" y="60912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5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981080" y="2133360"/>
            <a:ext cx="64008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4200" indent="-43992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96048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379520" indent="-22860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798560" indent="-22860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217600" indent="-228600">
              <a:spcBef>
                <a:spcPts val="700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2176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2176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0" y="0"/>
            <a:ext cx="547560" cy="304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 flipH="1" rot="16200000">
            <a:off x="-803520" y="1362600"/>
            <a:ext cx="30448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70b8"/>
                </a:solidFill>
                <a:effectLst/>
                <a:uFillTx/>
                <a:latin typeface="Frutiger 45 Light"/>
              </a:rPr>
              <a:t>Enron Metals Integration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3"/>
          <a:stretch/>
        </p:blipFill>
        <p:spPr>
          <a:xfrm>
            <a:off x="8305920" y="0"/>
            <a:ext cx="838080" cy="7840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905120" y="380520"/>
            <a:ext cx="6705360" cy="579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Controls Over Inventory</a:t>
            </a:r>
            <a:endParaRPr b="1" lang="en-US" sz="8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990720" y="2819520"/>
            <a:ext cx="7391160" cy="192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23192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"/>
          <p:cNvSpPr/>
          <p:nvPr/>
        </p:nvSpPr>
        <p:spPr>
          <a:xfrm flipH="1" rot="16200000">
            <a:off x="-1912320" y="3107520"/>
            <a:ext cx="6855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70b8"/>
                </a:solidFill>
                <a:effectLst/>
                <a:uFillTx/>
                <a:latin typeface="Frutiger 45 Light"/>
              </a:rPr>
              <a:t>Enron Metals Integration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914400" y="0"/>
            <a:ext cx="762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Objective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295280" y="1447920"/>
            <a:ext cx="6934320" cy="56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93760" indent="-2937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Work has been performed to ensure that: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controls imbedded within the inventory management process are adequate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control weaknesses inherent to the existing process have been addressed to prevent the risk of stock (and related financial) loss arising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 workplan exists to enhance controls and efficiencies around inventory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838080" y="0"/>
            <a:ext cx="762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Four Fold Approach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371600" y="1828800"/>
            <a:ext cx="6934320" cy="43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Review of Controls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Status of Co-ordination Function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Review of Henry Bath Warehouse Stocks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Systems “Feasibility Study”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429000" y="2371680"/>
            <a:ext cx="18432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914400" y="0"/>
            <a:ext cx="762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Review of Controls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371600" y="1219320"/>
            <a:ext cx="7772400" cy="543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+ative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experienced staff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good internal communication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manual compensating controls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-ative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independent stock takes not routinely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performed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formal stock circularisations on ad-hoc basis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secondary cost accruals not accounted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for correctly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system enhancements required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dependency on key logistics staff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914400" y="0"/>
            <a:ext cx="7620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Status of Co-ordination Function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371600" y="1828800"/>
            <a:ext cx="7543800" cy="47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“Roles and Responsibilities” model defined and implemented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Segregation of Commercial/Non-Commercial “logistics”, accountabilities agreed and implemented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Resource requirements defined including;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additional heads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systems development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838080" y="0"/>
            <a:ext cx="7620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Review of Henry Bath Warehouse Stocks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371600" y="1828800"/>
            <a:ext cx="6934320" cy="550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formal agreements with the LME and LIFFE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lnSpc>
                <a:spcPct val="50000"/>
              </a:lnSpc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obligations to HM Customs and Excise and ISO Standards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lnSpc>
                <a:spcPct val="50000"/>
              </a:lnSpc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“Chinese Walls” between Henry Bath and trading businesses are in place, as required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lnSpc>
                <a:spcPct val="50000"/>
              </a:lnSpc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extensive independent reviews regularly performed - no significant issues noted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lnSpc>
                <a:spcPct val="50000"/>
              </a:lnSpc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Remote Offices group have established a program of continuous review/ownership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838080" y="0"/>
            <a:ext cx="762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System Feasibility Study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371600" y="1828800"/>
            <a:ext cx="6934320" cy="47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Recommendation that Global Markets Inventory Management System (“Q”) </a:t>
            </a:r>
            <a:r>
              <a:rPr b="0" lang="en-US" sz="2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is not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appropriate for Enron Metals, as: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system over-specified for metals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significant resource and planning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required for full scale implementation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Tactical development of existing system/ processes will deliver required functionality within a more acceptable timeframe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838080" y="0"/>
            <a:ext cx="762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Conclusion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371600" y="1828800"/>
            <a:ext cx="7772400" cy="521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Risk of stock (and related financial) loss arising from operational errors appears adequately mitigated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Business process and systems enhancements are required to further mitigate operational risk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Assessment of operational risk for Henry Bath Warehouse stocks is considered </a:t>
            </a:r>
            <a:r>
              <a:rPr b="0" lang="en-US" sz="2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lower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than for other inventory balances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838080" y="0"/>
            <a:ext cx="7620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Next Steps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371600" y="1828800"/>
            <a:ext cx="6934320" cy="521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Off-Balance Sheet Financing “operational” plan defined and being implemented to ensure 31/12 delivery - </a:t>
            </a:r>
            <a:r>
              <a:rPr b="0" lang="en-US" sz="2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top priority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for Middle Office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 medium term “workplan” has been defined capturing all the issues identified in the course of this review - and accountability established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3760" indent="-293760"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2000-02-24T14:49:42Z</dcterms:created>
  <dc:creator>ACornfie</dc:creator>
  <dc:description/>
  <dc:language>en-US</dc:language>
  <cp:lastModifiedBy>fmcnaugh</cp:lastModifiedBy>
  <cp:lastPrinted>2000-11-30T12:30:38Z</cp:lastPrinted>
  <dcterms:modified xsi:type="dcterms:W3CDTF">2000-11-30T12:32:52Z</dcterms:modified>
  <cp:revision>82</cp:revision>
  <dc:subject/>
  <dc:title>Financial Regulation of Enron</dc:title>
</cp:coreProperties>
</file>