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12F87A-7C61-4D9E-ADA2-87706EE278E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F0817B0-D944-4F65-B49C-261B6F6BF34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E0CECCC-13DE-4509-AD44-3F63AB3AAE2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8EE6D8-FDA6-422D-ACFB-3C729399BED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94AD44-31D8-454F-BDB2-180178A1A8F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A6E2B64-F2D6-4305-884E-B37DA9B7D04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440" y="3504960"/>
            <a:ext cx="3809880" cy="281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Master</a:t>
            </a:r>
            <a:br>
              <a:rPr sz="5900"/>
            </a:br>
            <a:r>
              <a:rPr b="0" lang="en-US" sz="5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</a:t>
            </a:r>
            <a:br>
              <a:rPr sz="5900"/>
            </a:br>
            <a:r>
              <a:rPr b="0" lang="en-US" sz="5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</a:t>
            </a:r>
            <a:br>
              <a:rPr sz="5900"/>
            </a:br>
            <a:r>
              <a:rPr b="0" lang="en-US" sz="5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</a:t>
            </a:r>
            <a:br>
              <a:rPr sz="5900"/>
            </a:br>
            <a:endParaRPr b="0" lang="en-US" sz="5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eei" descr=""/>
          <p:cNvPicPr/>
          <p:nvPr/>
        </p:nvPicPr>
        <p:blipFill>
          <a:blip r:embed="rId1"/>
          <a:stretch/>
        </p:blipFill>
        <p:spPr>
          <a:xfrm>
            <a:off x="762120" y="720720"/>
            <a:ext cx="3733560" cy="42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" name="nema" descr=""/>
          <p:cNvPicPr/>
          <p:nvPr/>
        </p:nvPicPr>
        <p:blipFill>
          <a:blip r:embed="rId2"/>
          <a:stretch/>
        </p:blipFill>
        <p:spPr>
          <a:xfrm>
            <a:off x="5943600" y="304920"/>
            <a:ext cx="1523880" cy="1523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4800600" y="5257800"/>
            <a:ext cx="4038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724280" y="5943600"/>
            <a:ext cx="41911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Federal Energy Regulatory Commission  -  February 1, 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Electric Contract Standardization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Progress (Cont.)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Definitions discussed in December 99 Working Group meeting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Definitions refined by Drafting Group in January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Working Group adopts product definitions on January 26,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8153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Electric Contract Standardization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Membership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EEI Member Utilities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Affiliated Power Marketers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Energy Marketers Association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Others - WSPP, ERCOT, ISDA Members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0" y="22824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Participants in Developing Standardized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Master Wholesale Electric Contract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DRAFTING GROUP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Constellation Power Source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Dynegy, Inc.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Schiff Hardin &amp; Waite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American Electric 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Entergy Power Marketing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Jones Day Reavis &amp; Pogue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Statoil 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Leboeuf Lamb Greene &amp; Macrae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Edison Electric Institute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Working Group Participants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143000" y="1600200"/>
            <a:ext cx="3581280" cy="502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Indiana Public Service Company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Commonwealth Edison Company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Ameren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Williams Company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Duke Energy Trading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Enserch Energy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Virginia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Dynegy/Electric Clearinghouse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PPG&amp;E Energy Trading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Prebon Yamane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Company Energy Marketing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PSE&amp;G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Pepco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Consumers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Detroit Edison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Reliant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DTE Energy Trading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 Public Service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Consolidated Edison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Niagara Mohawk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Ontario Power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TXU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410080" y="1600200"/>
            <a:ext cx="3353040" cy="495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Midamerican Energy Company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GPU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Energy Corp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Resources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GPU Service, Inc.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Century Energies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England Electric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Superior Water, Light &amp;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Rochester Gas &amp; Electric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 City Power &amp; Light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TECO Energy Inc.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Conectiv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Illinova Energy Marketing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PECO Energy Power Team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Minnesota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Aquila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Midland Cogeneration Venture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Citizens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Cinergy Energy Trading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States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Indiana Power &amp; Light Company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Steel Manufacturers’ Association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Northeast Utilities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228240" y="609120"/>
            <a:ext cx="85345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Electric Contract Standardization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Elements of Master Wholesale Electricity Contract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Facilitates Trading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Binding oral transactions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Recording permission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Clear confirmation process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 controls as between counterparties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04920" y="380880"/>
            <a:ext cx="815328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Electric Contract Standardization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09480" y="1371600"/>
            <a:ext cx="792504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Elements of Master Wholesale Electric Contract (cont.)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Delineation of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Precise and consistent product definitions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does “firm” mean?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Delivery points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does “into” mean?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Identification of each party’s obligations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Responsibility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of Seller to the Delivery Point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does “force majeure” mean?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Responsibility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of Buyer from the Delivery Point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is payment due?  Is netting permissible?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60912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Electric Contract Standardization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Elements of Master Wholesale Electric Contract (cont.)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Clear methodology to calculate damages for failure to deliver or receive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Clear limitation of liability to actual direct damages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04560" y="609120"/>
            <a:ext cx="8458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Electric Contract Standardization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Elements of Master Wholesale Electric Contract (cont.)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Effective “Real Time” Credit Terms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Adequate assurances/credit thresholds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Clearly identified events of default (including creditworthiness events of default)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Remedies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Early termination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Liquidation and net out of all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 off rights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80880" y="609120"/>
            <a:ext cx="83822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Electric Contract Standardization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Elements of Master Wholesale Electric Contract (cont.)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Standardized Terms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Billing and Payment (i.e. payment dates and billing disputes)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Reps and warranties - authority, enforceability, regulatory representations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Choice of Law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Formation of a Trade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176640" y="2055960"/>
            <a:ext cx="3208320" cy="784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Oral Transaction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Binding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-Product                          -Writing not required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-Price                                 unless stated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-Delivery                         -Time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169040" y="2211480"/>
            <a:ext cx="1198800" cy="47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179360" y="2211480"/>
            <a:ext cx="1198800" cy="471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378160" y="2448000"/>
            <a:ext cx="63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6449760" y="2448000"/>
            <a:ext cx="718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613400" y="2840040"/>
            <a:ext cx="0" cy="392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523880" y="327672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523880" y="3267000"/>
            <a:ext cx="0" cy="390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543800" y="3276720"/>
            <a:ext cx="0" cy="345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04920" y="3581280"/>
            <a:ext cx="1218960" cy="628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Seller Sends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613400" y="3232080"/>
            <a:ext cx="0" cy="392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613400" y="2055960"/>
            <a:ext cx="0" cy="784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929280" y="3703680"/>
            <a:ext cx="1438560" cy="627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Confirm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Sent or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Received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419120" y="4253040"/>
            <a:ext cx="0" cy="469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781200" y="4802040"/>
            <a:ext cx="1357200" cy="549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H="1">
            <a:off x="380880" y="5037120"/>
            <a:ext cx="4003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380880" y="1584000"/>
            <a:ext cx="0" cy="345276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80880" y="1584360"/>
            <a:ext cx="33544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735360" y="1584360"/>
            <a:ext cx="0" cy="392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447920" y="4556160"/>
            <a:ext cx="2514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962520" y="455616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378160" y="4802040"/>
            <a:ext cx="1357200" cy="549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Buyer Doesn’t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791320" y="432756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010280" y="4784760"/>
            <a:ext cx="1357560" cy="549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V="1">
            <a:off x="8686800" y="2117520"/>
            <a:ext cx="0" cy="2987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H="1">
            <a:off x="5411520" y="1584360"/>
            <a:ext cx="327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411880" y="1584360"/>
            <a:ext cx="0" cy="392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809880" y="432756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809880" y="4479840"/>
            <a:ext cx="1752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562720" y="4479840"/>
            <a:ext cx="0" cy="235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334120" y="4784760"/>
            <a:ext cx="1357200" cy="549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Seller Doesn’t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809880" y="4784760"/>
            <a:ext cx="1438560" cy="549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Recipient Signs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200400" y="5394240"/>
            <a:ext cx="0" cy="235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200400" y="5622840"/>
            <a:ext cx="2819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694400" y="5351400"/>
            <a:ext cx="0" cy="235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952880" y="5622840"/>
            <a:ext cx="0" cy="314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267080" y="6004080"/>
            <a:ext cx="1357560" cy="54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Binding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133720" y="3641760"/>
            <a:ext cx="99036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Buyer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Sends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8381880" y="39466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048120" y="4556160"/>
            <a:ext cx="0" cy="168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8381880" y="51055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8686800" y="158436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flipH="1">
            <a:off x="8381880" y="39466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019920" y="5351400"/>
            <a:ext cx="0" cy="287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019920" y="3809880"/>
            <a:ext cx="121896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335400" y="3703680"/>
            <a:ext cx="2806560" cy="627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Seller      &amp;   Buyer Sends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              Confirm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514600" y="3276720"/>
            <a:ext cx="0" cy="396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H="1" flipV="1">
            <a:off x="1523880" y="3886200"/>
            <a:ext cx="53352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124080" y="39625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0" y="380880"/>
            <a:ext cx="91440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</a:t>
            </a:r>
            <a:r>
              <a:rPr b="0" lang="en-US" sz="3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 Contract Standardization?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905120"/>
            <a:ext cx="777240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transaction has common commercial terms, e.g. 50MW on-peak, into Cinergy, for July-August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people treat transactions as identical, as “hedges” for one another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Traders presume “infrastructure” exists, as in other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0" y="22824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Non-firm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firm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firm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with liquidated damages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Into delivery point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with no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force majeure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/>
          </p:nvPr>
        </p:nvSpPr>
        <p:spPr>
          <a:xfrm>
            <a:off x="5486040" y="1981080"/>
            <a:ext cx="2514600" cy="41148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txBody>
          <a:bodyPr lIns="90000" rIns="90000" tIns="46800" bIns="46800" anchor="t">
            <a:norm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Increasing performance obligations on both parties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648320" y="1752480"/>
            <a:ext cx="0" cy="38102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H="1">
            <a:off x="4343040" y="55627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343400" y="55627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H="1">
            <a:off x="4343040" y="49528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343400" y="49528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flipH="1">
            <a:off x="4343040" y="39625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343400" y="3962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flipH="1">
            <a:off x="4419360" y="33526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H="1">
            <a:off x="4343400" y="335268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343400" y="33526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H="1">
            <a:off x="4419360" y="28195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419720" y="2819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4419720" y="2819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flipH="1">
            <a:off x="4343400" y="281952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4343400" y="2819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flipH="1">
            <a:off x="4419360" y="21337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419720" y="21337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flipH="1">
            <a:off x="4343400" y="213372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343400" y="21337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"/>
          <p:cNvSpPr/>
          <p:nvPr/>
        </p:nvSpPr>
        <p:spPr>
          <a:xfrm>
            <a:off x="4724280" y="91440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4724280" y="1143000"/>
            <a:ext cx="26672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flipH="1">
            <a:off x="2209320" y="1143000"/>
            <a:ext cx="2514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209680" y="11430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391520" y="11430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1219320" y="1523880"/>
            <a:ext cx="2057400" cy="838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Seller’s Unexcused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Failure 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324480" y="1523880"/>
            <a:ext cx="2057400" cy="838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Buyer’s Unexcused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Failure 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609480" y="2819520"/>
            <a:ext cx="3353040" cy="685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Replacement Price - Contract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positive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867280" y="2819520"/>
            <a:ext cx="2971800" cy="609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Price - Sales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positive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2971800" y="35053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971800" y="3733920"/>
            <a:ext cx="3581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flipV="1">
            <a:off x="6553080" y="342864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800600" y="3733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3733920" y="4191120"/>
            <a:ext cx="2133360" cy="45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68120" y="4037040"/>
            <a:ext cx="1416240" cy="1735560"/>
          </a:xfrm>
          <a:custGeom>
            <a:avLst/>
            <a:gdLst>
              <a:gd name="textAreaLeft" fmla="*/ 69120 w 1416240"/>
              <a:gd name="textAreaRight" fmla="*/ 1347120 w 1416240"/>
              <a:gd name="textAreaTop" fmla="*/ 69120 h 1735560"/>
              <a:gd name="textAreaBottom" fmla="*/ 1666440 h 1735560"/>
            </a:gdLst>
            <a:ahLst/>
            <a:cxnLst/>
            <a:rect l="textAreaLeft" t="textAreaTop" r="textAreaRight" b="textAreaBottom"/>
            <a:pathLst>
              <a:path w="21600" h="26469">
                <a:moveTo>
                  <a:pt x="3600" y="0"/>
                </a:moveTo>
                <a:arcTo wR="3600" hR="3600" stAng="16200000" swAng="-5400000"/>
                <a:lnTo>
                  <a:pt x="0" y="22869"/>
                </a:lnTo>
                <a:arcTo wR="3600" hR="3600" stAng="10800000" swAng="-5400000"/>
                <a:lnTo>
                  <a:pt x="18000" y="26469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$ Amount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Specified in 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2133720" y="23623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133720" y="26668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391520" y="23623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7391520" y="26668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1295280" y="76320"/>
            <a:ext cx="6096240" cy="914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Liquidated Damages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1295280" y="35053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"/>
          <p:cNvSpPr/>
          <p:nvPr/>
        </p:nvSpPr>
        <p:spPr>
          <a:xfrm flipH="1">
            <a:off x="1371600" y="2479680"/>
            <a:ext cx="1440" cy="41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1295280" y="76320"/>
            <a:ext cx="609624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Claimed Force Majeure Events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4343400" y="9144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 flipH="1">
            <a:off x="1600200" y="1219320"/>
            <a:ext cx="27432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343400" y="1219320"/>
            <a:ext cx="28954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601640" y="121932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7238880" y="1219320"/>
            <a:ext cx="0" cy="2286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4343400" y="1143000"/>
            <a:ext cx="0" cy="30492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228600" y="1371600"/>
            <a:ext cx="3048120" cy="14479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Event that prevents performance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cannot be avoided 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overcome, not anticipated, not within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reasonable control or result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negligence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429000" y="1447920"/>
            <a:ext cx="3200400" cy="1143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Excludes loss of Buyer’s markets,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uneconomic resale, loss of Seller’s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supply, ability to sell at higher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858000" y="1447920"/>
            <a:ext cx="2057400" cy="838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 Provider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Interruption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2514600" y="28954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371600" y="3124080"/>
            <a:ext cx="2133720" cy="685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Definition can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Alter Affect of Event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514600" y="38098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2514600" y="4191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657600" y="4419720"/>
            <a:ext cx="1676520" cy="685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Unexcused Failure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Perform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066680" y="4495680"/>
            <a:ext cx="2362320" cy="685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Force Majeure Event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Excusing Performance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7315200" y="22860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 flipH="1">
            <a:off x="5562720" y="28195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6553080" y="4572000"/>
            <a:ext cx="1752840" cy="609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Interruption due 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Force Majeure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7315200" y="28954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6248520" y="3352680"/>
            <a:ext cx="1981080" cy="7621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Contracted for Firm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5562720" y="5562720"/>
            <a:ext cx="3047760" cy="9903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Factors and circumstances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performance was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prevented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371600" y="2895480"/>
            <a:ext cx="114300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5562720" y="29718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562720" y="28195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4572000" y="3048120"/>
            <a:ext cx="1523880" cy="9903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Non-Firm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4419720" y="2590920"/>
            <a:ext cx="0" cy="1676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74" name=""/>
          <p:cNvCxnSpPr>
            <a:stCxn id="173" idx="0"/>
          </p:cNvCxnSpPr>
          <p:nvPr/>
        </p:nvCxnSpPr>
        <p:spPr>
          <a:xfrm>
            <a:off x="4419360" y="4267080"/>
            <a:ext cx="1080" cy="766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75" name=""/>
          <p:cNvSpPr/>
          <p:nvPr/>
        </p:nvSpPr>
        <p:spPr>
          <a:xfrm>
            <a:off x="5486400" y="47242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486400" y="47242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7315200" y="41911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315200" y="41148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5486400" y="47242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 flipH="1">
            <a:off x="5410080" y="47242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5410080" y="47242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7315200" y="42670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5562720" y="403848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7315200" y="43434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7315200" y="44956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7315200" y="5181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315200" y="5410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 flipH="1">
            <a:off x="2362320" y="6019920"/>
            <a:ext cx="3200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 flipV="1">
            <a:off x="2362320" y="525744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 flipV="1">
            <a:off x="2362320" y="51814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5410080" y="48769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486400" y="48769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"/>
          <p:cNvSpPr/>
          <p:nvPr/>
        </p:nvSpPr>
        <p:spPr>
          <a:xfrm>
            <a:off x="1447920" y="380880"/>
            <a:ext cx="6095880" cy="9144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Default Remedies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1219320" y="1981080"/>
            <a:ext cx="7315200" cy="31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marL="228600" indent="-228600">
              <a:lnSpc>
                <a:spcPct val="100000"/>
              </a:lnSpc>
              <a:spcBef>
                <a:spcPts val="1225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Events of default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225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Winding down trading relationships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225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Termination payments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225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Netout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225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Closeout setoff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"/>
          <p:cNvSpPr/>
          <p:nvPr/>
        </p:nvSpPr>
        <p:spPr>
          <a:xfrm>
            <a:off x="304920" y="1309680"/>
            <a:ext cx="8839080" cy="451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Limitation of Remedies/Liability/Damages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Taxes — Seller liable before delivery point, buyer liable at and after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Representations and warranties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4360" indent="-2271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duly organized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4360" indent="-2271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authorizations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4360" indent="-2271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authority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4360" indent="-2271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legally enforceable obligations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4360" indent="-2271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pending bankruptcy or materially adverse legal proceeding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4360" indent="-2271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event of default or potential event of default has occurred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4360" indent="-2271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using own business judgment, no reliance on other party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4360" indent="-2271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contract merchant status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4360" indent="-2271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make or take delivery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4360" indent="-2271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50000"/>
              <a:buFont typeface="ZapfDingba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an option, party is merchant for business-related purposes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0" y="0"/>
            <a:ext cx="914400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Provisions of Legal Importance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0" y="380880"/>
            <a:ext cx="91440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Wholesale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 Contract Standardization?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09480" y="1676160"/>
            <a:ext cx="777240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or differences in legal terms, “infra-structure,” only become critical in times of market stress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 June price spikes and market defaults focused discussion on lack of documents and credit concerns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market events focused discussion on tariff/ contract inconsistencies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Wholesale 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Electric Contract Standardization?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Variety of Trading Documentation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Cost-based tariffs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Market-based rate tariffs (and service agreements)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Unilateral contracts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Bilateral contracts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Pool-enabled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Wholesale 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Electric Contract Standardization?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Documentation Issues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pricing flexibility in cost-based tariffs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Utility specific, unilateral provisions in tariffs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necessary terms (i.e. default and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remedy provisions, credit provisions) in most documents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Asymmetric terms - do terms of tariff or transaction govern?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Electric Contract Standardization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requirements for wholesale electric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Facilitates trading of commonly understood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umbrella documentation for all transactions between each pair of trading counterparties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Permits flexibility--allows for changes in circumstances and transaction specifics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8153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Electric Contract Standardization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2361960"/>
            <a:ext cx="77724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requirements for wholesale electric contracts (cont.)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Permits the focus of trading to be upon price, quantity, duration and delivery point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80880" y="609120"/>
            <a:ext cx="83822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Electric Contract Standardization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Initiated- Fall 1998 EEI Legal Committee Meeting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Progress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Kick-off meeting- January 29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effort defined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Drafting Group established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Drafting Group Activity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 Identified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Standardized Terms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6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6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6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456840"/>
            <a:ext cx="8229600" cy="1312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Electric Contract Standardization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Progress (Cont.)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Follow- up meetings - March, May, June 1999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Summer 1999 - intense Drafting Group meetings and calls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larger group - September 24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Input from expanded participation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Discussion of Drafting Group efforts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Refinement of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 of Consensus Draft - mid-October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EEI/NEMA Workshop- November 17, 1999 in Washington D.C.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1999-11-29T13:20:59Z</dcterms:created>
  <dc:creator>Andrew S. Katz</dc:creator>
  <dc:description/>
  <dc:language>en-US</dc:language>
  <cp:lastModifiedBy>Andrew S. Katz</cp:lastModifiedBy>
  <cp:lastPrinted>1999-11-29T17:06:12Z</cp:lastPrinted>
  <dcterms:modified xsi:type="dcterms:W3CDTF">2000-01-28T12:35:26Z</dcterms:modified>
  <cp:revision>16</cp:revision>
  <dc:subject/>
  <dc:title>The Master Wholesale Electric Contract </dc:title>
</cp:coreProperties>
</file>