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1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2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3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08B693A-BEBE-43D9-A7DC-D53D78B42E83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"/>
          <p:cNvGrpSpPr/>
          <p:nvPr/>
        </p:nvGrpSpPr>
        <p:grpSpPr>
          <a:xfrm>
            <a:off x="0" y="2438280"/>
            <a:ext cx="9009000" cy="1052640"/>
            <a:chOff x="0" y="2438280"/>
            <a:chExt cx="9009000" cy="1052640"/>
          </a:xfrm>
        </p:grpSpPr>
        <p:grpSp>
          <p:nvGrpSpPr>
            <p:cNvPr id="13" name=""/>
            <p:cNvGrpSpPr/>
            <p:nvPr/>
          </p:nvGrpSpPr>
          <p:grpSpPr>
            <a:xfrm>
              <a:off x="290520" y="2546280"/>
              <a:ext cx="711360" cy="474840"/>
              <a:chOff x="290520" y="2546280"/>
              <a:chExt cx="711360" cy="474840"/>
            </a:xfrm>
          </p:grpSpPr>
          <p:sp>
            <p:nvSpPr>
              <p:cNvPr id="14" name=""/>
              <p:cNvSpPr/>
              <p:nvPr/>
            </p:nvSpPr>
            <p:spPr>
              <a:xfrm>
                <a:off x="290520" y="2546280"/>
                <a:ext cx="437400" cy="474840"/>
              </a:xfrm>
              <a:prstGeom prst="rect">
                <a:avLst/>
              </a:prstGeom>
              <a:solidFill>
                <a:srgbClr val="3333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673560" y="2546280"/>
                <a:ext cx="32832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3333cc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6" name=""/>
            <p:cNvGrpSpPr/>
            <p:nvPr/>
          </p:nvGrpSpPr>
          <p:grpSpPr>
            <a:xfrm>
              <a:off x="414360" y="2968560"/>
              <a:ext cx="737640" cy="474840"/>
              <a:chOff x="414360" y="2968560"/>
              <a:chExt cx="737640" cy="474840"/>
            </a:xfrm>
          </p:grpSpPr>
          <p:sp>
            <p:nvSpPr>
              <p:cNvPr id="17" name=""/>
              <p:cNvSpPr/>
              <p:nvPr/>
            </p:nvSpPr>
            <p:spPr>
              <a:xfrm>
                <a:off x="414360" y="2968560"/>
                <a:ext cx="421560" cy="474840"/>
              </a:xfrm>
              <a:prstGeom prst="rect">
                <a:avLst/>
              </a:prstGeom>
              <a:solidFill>
                <a:srgbClr val="ffcf0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783000" y="2968560"/>
                <a:ext cx="36900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cf01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9" name=""/>
            <p:cNvSpPr/>
            <p:nvPr/>
          </p:nvSpPr>
          <p:spPr>
            <a:xfrm>
              <a:off x="0" y="2895480"/>
              <a:ext cx="560520" cy="422280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100000">
                  <a:srgbClr val="fffff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635040" y="2438280"/>
              <a:ext cx="31680" cy="1052640"/>
            </a:xfrm>
            <a:prstGeom prst="rect">
              <a:avLst/>
            </a:prstGeom>
            <a:solidFill>
              <a:srgbClr val="1c1c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 flipV="1">
              <a:off x="316080" y="3260520"/>
              <a:ext cx="8692920" cy="5544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1c1c1c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8640" bIns="8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99072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dt" idx="4"/>
          </p:nvPr>
        </p:nvSpPr>
        <p:spPr>
          <a:xfrm>
            <a:off x="990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ftr" idx="5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sldNum" idx="6"/>
          </p:nvPr>
        </p:nvSpPr>
        <p:spPr>
          <a:xfrm>
            <a:off x="6858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26D6E73-62D3-47D1-8B36-0B38916F3843}" type="slidenum"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99072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&amp; GNO</a:t>
            </a:r>
            <a:br>
              <a:rPr sz="4400"/>
            </a:br>
            <a:r>
              <a:rPr b="1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Consumption Bands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October 19,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A3EBACE-6E94-45BB-B1F0-BA74257F1843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371240" y="838080"/>
            <a:ext cx="716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Consumption Bands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2057400"/>
            <a:ext cx="81532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Process: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Secure and analyze customer list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Request contracts, transaction agreements, etc.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Read documentation and capture pertinent information, inclusive of the contract term, the band percentage(s), the contract and band prices, the band’s billing period (monthly / annual), and the band’s scope (aggregate / site)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Analyze invoicing detail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Input information into an Access database (modified KPMG database)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Analyze results, and obtain approval to invoice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additional charges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Generate and process invoices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E66127B-7ED7-47CD-8799-C2B74CAF72AC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/>
          </p:nvPr>
        </p:nvSpPr>
        <p:spPr>
          <a:xfrm>
            <a:off x="761760" y="2133720"/>
            <a:ext cx="80010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Achievements: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Reviewed GAS system reporting to determine potential customers with banding stipulations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Created the initial repository for the contract information, which will be downloaded into Access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Cataloged and filed copies of contract documentation – over 600 documents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title"/>
          </p:nvPr>
        </p:nvSpPr>
        <p:spPr>
          <a:xfrm>
            <a:off x="1371240" y="761760"/>
            <a:ext cx="7543800" cy="685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Consumption Bands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A165AB1-EE6C-4BB3-A617-55D59390DF2C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/>
          </p:nvPr>
        </p:nvSpPr>
        <p:spPr>
          <a:xfrm>
            <a:off x="685800" y="22096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Hurdles: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Staffing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Obtaining systems access – Email, Documentum, Livelink, etc.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Locating / securing documentation – contracts, transaction agreements, rollovers, etc.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Receiving the second half of the invoicing detail from the Altra system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Obtaining pricing information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title"/>
          </p:nvPr>
        </p:nvSpPr>
        <p:spPr>
          <a:xfrm>
            <a:off x="1371240" y="762120"/>
            <a:ext cx="7467480" cy="761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Consumption Bands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5EF6735-3070-45DB-8775-E066E8464BF0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/>
          </p:nvPr>
        </p:nvSpPr>
        <p:spPr>
          <a:xfrm>
            <a:off x="60948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Findings: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There are approximately 625 customer from the GAS and Altra system with consumption bands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Reviewed the documentation for 10 customers, and determined the majority of the contract data was missing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primary documentation retrieval process has been focused on current activity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title"/>
          </p:nvPr>
        </p:nvSpPr>
        <p:spPr>
          <a:xfrm>
            <a:off x="1295280" y="762120"/>
            <a:ext cx="7391520" cy="761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Consumption Bands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64F3D0B-0092-4396-8FB0-6768832B1314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/>
          </p:nvPr>
        </p:nvSpPr>
        <p:spPr>
          <a:xfrm>
            <a:off x="99072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Process: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Read documentation and capture pertinent information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Input information into an Access database or in Excel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title"/>
          </p:nvPr>
        </p:nvSpPr>
        <p:spPr>
          <a:xfrm>
            <a:off x="1143000" y="6858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GNO Consumption Bands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3B53673-9B32-400F-9B31-97B9FEF9E87F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294920" y="685440"/>
            <a:ext cx="762012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GNO Consumption Bands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91440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Achievements: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Defined banded customers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Determined customers previously billed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Identified customers not invoiced, and established a call up process to invoice customers when need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3E13881-A3E7-47DD-A6F4-09F49D2B1DFB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295280" y="761760"/>
            <a:ext cx="746784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GNO Consumption Bands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761760" y="2209680"/>
            <a:ext cx="8001000" cy="3276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Hurdles: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Defining baseline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To many groups involved in the process – baseline, site profile desk, legal, power and gas accounting, service management, etc.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Obtaining pricing information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60000"/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Contract language, to subjective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848FA28-DEB3-4272-A471-63FEAA3BDAF5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2001-10-17T11:42:33Z</dcterms:created>
  <dc:creator>tdawson2</dc:creator>
  <dc:description/>
  <dc:language>en-US</dc:language>
  <cp:lastModifiedBy>tdawson2</cp:lastModifiedBy>
  <dcterms:modified xsi:type="dcterms:W3CDTF">2001-10-18T17:36:56Z</dcterms:modified>
  <cp:revision>7</cp:revision>
  <dc:subject/>
  <dc:title>Gas Consumption Bands</dc:title>
</cp:coreProperties>
</file>