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  <Override PartName="/ppt/media/image4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-8410320" y="1440"/>
            <a:ext cx="17543160" cy="13690440"/>
            <a:chOff x="-8410320" y="1440"/>
            <a:chExt cx="17543160" cy="13690440"/>
          </a:xfrm>
        </p:grpSpPr>
        <p:sp>
          <p:nvSpPr>
            <p:cNvPr id="1" name=""/>
            <p:cNvSpPr/>
            <p:nvPr/>
          </p:nvSpPr>
          <p:spPr>
            <a:xfrm>
              <a:off x="5388120" y="1585800"/>
              <a:ext cx="3744720" cy="5261040"/>
            </a:xfrm>
            <a:custGeom>
              <a:avLst/>
              <a:gdLst/>
              <a:ahLst/>
              <a:rect l="l" t="t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rgbClr val="3366ff"/>
                </a:gs>
                <a:gs pos="100000">
                  <a:srgbClr val="172f75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-8410320" y="1440"/>
              <a:ext cx="16820640" cy="1369044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800" y="0"/>
                  </a:moveTo>
                  <a:arcTo wR="10800" hR="10800" stAng="-5400000" swAng="5400000"/>
                  <a:lnTo>
                    <a:pt x="10800" y="10800"/>
                  </a:lnTo>
                  <a:close/>
                </a:path>
                <a:path fill="none" w="21600" h="21600">
                  <a:moveTo>
                    <a:pt x="10800" y="0"/>
                  </a:moveTo>
                  <a:arcTo wR="10800" hR="10800" stAng="-5400000" swAng="5400000"/>
                </a:path>
              </a:pathLst>
            </a:custGeom>
            <a:noFill/>
            <a:ln cap="rnd" w="1260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BD529C1-ABBA-4F50-8C39-5DBF79B2EC95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5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ffff"/>
              </a:buClr>
              <a:buSzPct val="6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"/>
          <p:cNvGrpSpPr/>
          <p:nvPr/>
        </p:nvGrpSpPr>
        <p:grpSpPr>
          <a:xfrm>
            <a:off x="-8410320" y="1440"/>
            <a:ext cx="17543160" cy="13690440"/>
            <a:chOff x="-8410320" y="1440"/>
            <a:chExt cx="17543160" cy="13690440"/>
          </a:xfrm>
        </p:grpSpPr>
        <p:sp>
          <p:nvSpPr>
            <p:cNvPr id="1" name=""/>
            <p:cNvSpPr/>
            <p:nvPr/>
          </p:nvSpPr>
          <p:spPr>
            <a:xfrm>
              <a:off x="5388120" y="1585800"/>
              <a:ext cx="3744720" cy="5261040"/>
            </a:xfrm>
            <a:custGeom>
              <a:avLst/>
              <a:gdLst/>
              <a:ahLst/>
              <a:rect l="l" t="t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rgbClr val="3366ff"/>
                </a:gs>
                <a:gs pos="100000">
                  <a:srgbClr val="172f75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-8410320" y="1440"/>
              <a:ext cx="16820640" cy="1369044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800" y="0"/>
                  </a:moveTo>
                  <a:arcTo wR="10800" hR="10800" stAng="-5400000" swAng="5400000"/>
                  <a:lnTo>
                    <a:pt x="10800" y="10800"/>
                  </a:lnTo>
                  <a:close/>
                </a:path>
                <a:path fill="none" w="21600" h="21600">
                  <a:moveTo>
                    <a:pt x="10800" y="0"/>
                  </a:moveTo>
                  <a:arcTo wR="10800" hR="10800" stAng="-5400000" swAng="5400000"/>
                </a:path>
              </a:pathLst>
            </a:custGeom>
            <a:noFill/>
            <a:ln cap="rnd" w="1260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dt" idx="4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ftr" idx="5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sldNum" idx="6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4AFA8C7-B77D-4FBE-860D-5F486F0154A6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ffff"/>
              </a:buClr>
              <a:buSzPct val="6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"/>
          <p:cNvSpPr/>
          <p:nvPr/>
        </p:nvSpPr>
        <p:spPr>
          <a:xfrm>
            <a:off x="1752480" y="304920"/>
            <a:ext cx="64008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Energy and Air Quality Subcommittee Overview </a:t>
            </a:r>
            <a:endParaRPr b="0" lang="en-US" sz="4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752480" y="2133720"/>
            <a:ext cx="6096240" cy="426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 algn="ctr">
              <a:lnSpc>
                <a:spcPct val="9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Congressman Joe Barton of Texas, Chairman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U.S. House Energy &amp; Commerce Subcommittee on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Energy &amp; Air Quality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Texas Conservative Forum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September 27, 2001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6858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cc66"/>
                </a:solidFill>
                <a:effectLst/>
                <a:uFillTx/>
                <a:latin typeface="Arial Narrow"/>
              </a:rPr>
              <a:t>Fuel Sources for Electricity Generation in 2000</a:t>
            </a:r>
            <a:br>
              <a:rPr sz="3200"/>
            </a:b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" name=""/>
          <p:cNvGraphicFramePr/>
          <p:nvPr/>
        </p:nvGraphicFramePr>
        <p:xfrm>
          <a:off x="345960" y="1471680"/>
          <a:ext cx="8659800" cy="4349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45960" y="1471680"/>
                    <a:ext cx="8659800" cy="434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6858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New Power Plants Needed</a:t>
            </a:r>
            <a:br>
              <a:rPr sz="4400"/>
            </a:b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To Meet Electricity Demand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0" name=""/>
          <p:cNvGraphicFramePr/>
          <p:nvPr/>
        </p:nvGraphicFramePr>
        <p:xfrm>
          <a:off x="352440" y="1992240"/>
          <a:ext cx="8300880" cy="4111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52440" y="1992240"/>
                    <a:ext cx="8300880" cy="4111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2" name=""/>
          <p:cNvSpPr/>
          <p:nvPr/>
        </p:nvSpPr>
        <p:spPr>
          <a:xfrm>
            <a:off x="6615000" y="4613400"/>
            <a:ext cx="22636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Assume Each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Plant is 300 Mw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643200" y="2098800"/>
            <a:ext cx="637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500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319720" y="1793880"/>
            <a:ext cx="637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800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6858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Cleaner Air: Energy Use Has Risen While Emissions Decline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6" name=""/>
          <p:cNvGraphicFramePr/>
          <p:nvPr/>
        </p:nvGraphicFramePr>
        <p:xfrm>
          <a:off x="403200" y="2031840"/>
          <a:ext cx="8740800" cy="4826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03200" y="2031840"/>
                    <a:ext cx="8740800" cy="482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8" name=""/>
          <p:cNvSpPr/>
          <p:nvPr/>
        </p:nvSpPr>
        <p:spPr>
          <a:xfrm>
            <a:off x="4496400" y="2362320"/>
            <a:ext cx="14270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GDP+147%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257800" y="2819520"/>
            <a:ext cx="91908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Coal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+100%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419720" y="4267080"/>
            <a:ext cx="15894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Energy +42%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884400" y="5486400"/>
            <a:ext cx="2266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Key Emissions-31%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6401880" y="5486400"/>
            <a:ext cx="23439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(SO2, NO2, Hg, CO)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H.R. 4 Securing America’s Future Energy Act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0" y="1980720"/>
            <a:ext cx="9144000" cy="487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CONSERVATION AND RENEWABLE ENERGY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Tax credits for home energy efficiency improvements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Renewable energy assessment and Solar tax credit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Saves 5 billion gallons over 6 years for light trucks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TECHNOLOGY IMPROVEMENTS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Clean Coal Initiative, Double funding for Biomass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Nuclear energy research, Ultra deep-water oil and gas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INCREASE SUPPLY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Federal land inventory for energy production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Tax credits for domestic oil and gas production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Limited development of Federal lands including ANWR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47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Electric Supply and Transmission Act 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0" y="1447920"/>
            <a:ext cx="91440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INCREASE ELECTRIC SUPPLY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Uniform interconnection standards for new plants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Net metering for residential renewable generation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Repeal Public Utility Holding Company Act (PUHCA)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INCREASE TRANSMISSION CAPACITY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Require State siting action in a year or Fed can grant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Fed review of incentive rates to boost transmission investment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IMPROVE TRANSMISSION OPERATION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Open access by all transmission line owners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Increase participation in Regional Transmission Orgs (RTOs)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Create Electric Reliability Organizations to enforce standards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"/>
          <p:cNvSpPr/>
          <p:nvPr/>
        </p:nvSpPr>
        <p:spPr>
          <a:xfrm>
            <a:off x="0" y="50328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8" name=""/>
          <p:cNvGrpSpPr/>
          <p:nvPr/>
        </p:nvGrpSpPr>
        <p:grpSpPr>
          <a:xfrm>
            <a:off x="6480" y="503280"/>
            <a:ext cx="9130680" cy="5029200"/>
            <a:chOff x="6480" y="503280"/>
            <a:chExt cx="9130680" cy="5029200"/>
          </a:xfrm>
        </p:grpSpPr>
        <p:grpSp>
          <p:nvGrpSpPr>
            <p:cNvPr id="39" name=""/>
            <p:cNvGrpSpPr/>
            <p:nvPr/>
          </p:nvGrpSpPr>
          <p:grpSpPr>
            <a:xfrm>
              <a:off x="6480" y="503280"/>
              <a:ext cx="793440" cy="914400"/>
              <a:chOff x="6480" y="503280"/>
              <a:chExt cx="793440" cy="914400"/>
            </a:xfrm>
          </p:grpSpPr>
          <p:sp>
            <p:nvSpPr>
              <p:cNvPr id="40" name=""/>
              <p:cNvSpPr/>
              <p:nvPr/>
            </p:nvSpPr>
            <p:spPr>
              <a:xfrm>
                <a:off x="6480" y="503280"/>
                <a:ext cx="793440" cy="457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" name=""/>
              <p:cNvSpPr/>
              <p:nvPr/>
            </p:nvSpPr>
            <p:spPr>
              <a:xfrm>
                <a:off x="6480" y="960480"/>
                <a:ext cx="793440" cy="457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42" name=""/>
            <p:cNvSpPr/>
            <p:nvPr/>
          </p:nvSpPr>
          <p:spPr>
            <a:xfrm>
              <a:off x="799920" y="503280"/>
              <a:ext cx="8337240" cy="5029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  </a:t>
              </a:r>
              <a:r>
                <a:rPr b="0" lang="en-US" sz="3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 </a:t>
              </a:r>
              <a:r>
                <a: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                                                                                          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3" name=""/>
          <p:cNvSpPr/>
          <p:nvPr/>
        </p:nvSpPr>
        <p:spPr>
          <a:xfrm>
            <a:off x="0" y="5532480"/>
            <a:ext cx="91440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Slide 11 of 33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44" name="img011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94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Energy Infrastructure Vulnerability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103 Nuclear Power Plants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70 Locations where Spent Fuel is Stored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2700 Hydroelectric Dams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1300 Fossil Power Plants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157,000 Miles High Voltage Transmission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2.2 million Miles Natural Gas/Oil Pipelines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155 Refineries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2001-09-25T17:53:54Z</dcterms:created>
  <dc:creator>jremer</dc:creator>
  <dc:description/>
  <dc:language>en-US</dc:language>
  <cp:lastModifiedBy>Randy Eminger</cp:lastModifiedBy>
  <dcterms:modified xsi:type="dcterms:W3CDTF">2001-09-27T09:33:51Z</dcterms:modified>
  <cp:revision>13</cp:revision>
  <dc:subject/>
  <dc:title>PowerPoint Presentation</dc:title>
</cp:coreProperties>
</file>