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08A8E7D-4571-4687-A5B1-544C5E404E18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9B0D10-0B96-4F34-92DC-5211BB9A05C0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29397D7-7D41-4050-A444-D026B560B870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959E37-D973-402F-9CE1-147047D31565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660240" y="62611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00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317840" y="6248520"/>
            <a:ext cx="5335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00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D8267F3-263C-47F9-8CB2-3EB243ACD4B9}" type="slidenum"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904760" y="1269720"/>
            <a:ext cx="6172200" cy="863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Compound Options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219320" y="2793600"/>
            <a:ext cx="6705360" cy="314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P. Stinson Gibner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2000"/>
            </a:br>
            <a:endParaRPr b="0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400"/>
            </a:b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 November,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1042920" y="533520"/>
            <a:ext cx="7086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Hedging Compound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V="1">
            <a:off x="685800" y="144792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127160" y="2206800"/>
            <a:ext cx="18396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143000" y="2209680"/>
            <a:ext cx="685800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7776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Analytical formulas can be derived for the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7776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Greeks of compound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7776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7776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Compound option has only one delta, but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7776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two vegas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7776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7776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Hedging compounds (European on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European) is not much more complicated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than hedging a vanilla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F6C5DE5-22D8-490B-8931-36BE2DC0945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762120" y="365040"/>
            <a:ext cx="7619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Premium of a Knock-Out Put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609480" y="119340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219320" y="1573920"/>
            <a:ext cx="6705360" cy="452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520560" indent="-520560">
              <a:lnSpc>
                <a:spcPct val="100000"/>
              </a:lnSpc>
              <a:tabLst>
                <a:tab algn="l" pos="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Collar = Sell Call + Buy Put, or vice versa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20560" indent="-520560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Extendible Collar = Collar + an option to extend it beyond the original period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20560" indent="-520560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Provide the producers or consumers of natural gas a limited exposure to prices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20560" indent="-520560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Possible upside above the put strike is sacrificed to obtain downside protection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20560" indent="-520560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Can be structured to cost nothing to the buyer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85D0E9-270C-4EC8-B3D4-01C0CD3478B2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787320" y="403200"/>
            <a:ext cx="7620120" cy="100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Extendible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 Collars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Pay off Function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635040" y="153684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888840" y="2527200"/>
            <a:ext cx="0" cy="2362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01800" y="4876920"/>
            <a:ext cx="57909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88840" y="3670200"/>
            <a:ext cx="1447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336760" y="3670200"/>
            <a:ext cx="0" cy="121932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V="1">
            <a:off x="3378240" y="2844360"/>
            <a:ext cx="0" cy="2019240"/>
          </a:xfrm>
          <a:prstGeom prst="line">
            <a:avLst/>
          </a:prstGeom>
          <a:ln w="9360">
            <a:solidFill>
              <a:srgbClr val="ffff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365640" y="2793960"/>
            <a:ext cx="204444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349360" y="4863960"/>
            <a:ext cx="1041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397320" y="4862520"/>
            <a:ext cx="1560600" cy="127152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888840" y="3657600"/>
            <a:ext cx="1460520" cy="123192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901800" y="1688760"/>
            <a:ext cx="3670200" cy="318780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2324160" y="2781360"/>
            <a:ext cx="1066680" cy="87624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998960" y="1784520"/>
            <a:ext cx="3868920" cy="82512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33cc"/>
                </a:solidFill>
                <a:effectLst/>
                <a:uFillTx/>
                <a:latin typeface="Arial Black"/>
              </a:rPr>
              <a:t>——</a:t>
            </a:r>
            <a:r>
              <a:rPr b="0" lang="en-US" sz="1600" strike="noStrike" u="none">
                <a:solidFill>
                  <a:srgbClr val="ff33cc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ff33cc"/>
                </a:solidFill>
                <a:effectLst/>
                <a:uFillTx/>
                <a:latin typeface="Arial Black"/>
              </a:rPr>
              <a:t>Producer’s Initial Exposure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ffff"/>
                </a:solidFill>
                <a:effectLst/>
                <a:uFillTx/>
                <a:latin typeface="Arial Black"/>
              </a:rPr>
              <a:t>——</a:t>
            </a:r>
            <a:r>
              <a:rPr b="0" lang="en-US" sz="1600" strike="noStrike" u="none">
                <a:solidFill>
                  <a:srgbClr val="00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ffff"/>
                </a:solidFill>
                <a:effectLst/>
                <a:uFillTx/>
                <a:latin typeface="Arial Black"/>
              </a:rPr>
              <a:t>Collar Payoff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9999"/>
                </a:solidFill>
                <a:effectLst/>
                <a:uFillTx/>
                <a:latin typeface="Arial Black"/>
              </a:rPr>
              <a:t>——</a:t>
            </a:r>
            <a:r>
              <a:rPr b="0" lang="en-US" sz="1600" strike="noStrike" u="none">
                <a:solidFill>
                  <a:srgbClr val="ff9999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ff9999"/>
                </a:solidFill>
                <a:effectLst/>
                <a:uFillTx/>
                <a:latin typeface="Arial Black"/>
              </a:rPr>
              <a:t>Producer’s Final Exposure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915080" y="1803240"/>
            <a:ext cx="4049640" cy="849600"/>
          </a:xfrm>
          <a:prstGeom prst="rect">
            <a:avLst/>
          </a:prstGeom>
          <a:noFill/>
          <a:ln w="28440">
            <a:solidFill>
              <a:srgbClr val="cc66ff"/>
            </a:solidFill>
            <a:miter/>
          </a:ln>
          <a:effectLst>
            <a:outerShdw dist="17819" dir="2700000" blurRad="0" rotWithShape="0">
              <a:srgbClr val="793c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912720" y="4536000"/>
            <a:ext cx="1679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 Black"/>
              </a:rPr>
              <a:t>Price of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 Black"/>
              </a:rPr>
              <a:t>Underlying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090880" y="4935960"/>
            <a:ext cx="491400" cy="4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99"/>
                </a:solidFill>
                <a:effectLst/>
                <a:uFillTx/>
                <a:latin typeface="Arial Black"/>
              </a:rPr>
              <a:t>K</a:t>
            </a:r>
            <a:r>
              <a:rPr b="0" lang="en-US" sz="2000" strike="noStrike" u="none" baseline="-25000">
                <a:solidFill>
                  <a:srgbClr val="66ff99"/>
                </a:solidFill>
                <a:effectLst/>
                <a:uFillTx/>
                <a:latin typeface="Arial Black"/>
              </a:rPr>
              <a:t>p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106800" y="4934520"/>
            <a:ext cx="491400" cy="4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5050"/>
                </a:solidFill>
                <a:effectLst/>
                <a:uFillTx/>
                <a:latin typeface="Arial Black"/>
              </a:rPr>
              <a:t>K</a:t>
            </a:r>
            <a:r>
              <a:rPr b="0" lang="en-US" sz="2000" strike="noStrike" u="none" baseline="-25000">
                <a:solidFill>
                  <a:srgbClr val="ff5050"/>
                </a:solidFill>
                <a:effectLst/>
                <a:uFillTx/>
                <a:latin typeface="Arial Black"/>
              </a:rPr>
              <a:t>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096560" y="5408640"/>
            <a:ext cx="2298960" cy="78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5050"/>
                </a:solidFill>
                <a:effectLst/>
                <a:uFillTx/>
                <a:latin typeface="Arial Black"/>
              </a:rPr>
              <a:t>K</a:t>
            </a:r>
            <a:r>
              <a:rPr b="0" lang="en-US" sz="2000" strike="noStrike" u="none" baseline="-25000">
                <a:solidFill>
                  <a:srgbClr val="ff5050"/>
                </a:solidFill>
                <a:effectLst/>
                <a:uFillTx/>
                <a:latin typeface="Arial Black"/>
              </a:rPr>
              <a:t>c  </a:t>
            </a:r>
            <a:r>
              <a:rPr b="0" lang="en-US" sz="2000" strike="noStrike" u="none">
                <a:solidFill>
                  <a:srgbClr val="ff5050"/>
                </a:solidFill>
                <a:effectLst/>
                <a:uFillTx/>
                <a:latin typeface="Arial Black"/>
              </a:rPr>
              <a:t>= Call Strike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66ff99"/>
                </a:solidFill>
                <a:effectLst/>
                <a:uFillTx/>
                <a:latin typeface="Arial Black"/>
              </a:rPr>
              <a:t>K</a:t>
            </a:r>
            <a:r>
              <a:rPr b="0" lang="en-US" sz="2000" strike="noStrike" u="none" baseline="-25000">
                <a:solidFill>
                  <a:srgbClr val="66ff99"/>
                </a:solidFill>
                <a:effectLst/>
                <a:uFillTx/>
                <a:latin typeface="Arial Black"/>
              </a:rPr>
              <a:t>p </a:t>
            </a:r>
            <a:r>
              <a:rPr b="0" lang="en-US" sz="2000" strike="noStrike" u="none">
                <a:solidFill>
                  <a:srgbClr val="66ff99"/>
                </a:solidFill>
                <a:effectLst/>
                <a:uFillTx/>
                <a:latin typeface="Arial Black"/>
              </a:rPr>
              <a:t>=  Put Strike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85F736-73C5-4967-AF98-B5376C8D14CC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520560" y="444600"/>
            <a:ext cx="8077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Other Types of Compound Options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622440" y="127008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565360" y="2319480"/>
            <a:ext cx="4102200" cy="289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European on American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5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European on Asian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5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European on a Collar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(extendible collars)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5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European on ….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5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American on ….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5E5971B-B8FB-40A4-A238-B15BA3397815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"/>
          <p:cNvSpPr/>
          <p:nvPr/>
        </p:nvSpPr>
        <p:spPr>
          <a:xfrm>
            <a:off x="533520" y="365040"/>
            <a:ext cx="8076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Asian Meets American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596880" y="12553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77840" y="1758960"/>
            <a:ext cx="8813880" cy="510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571680">
              <a:lnSpc>
                <a:spcPct val="11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Compound options on crude issued by Paribas Capital Markets in March 1991 in 3 parts: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10000"/>
              </a:lnSpc>
              <a:spcBef>
                <a:spcPts val="1500"/>
              </a:spcBef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99ff99"/>
                </a:solidFill>
                <a:effectLst/>
                <a:uFillTx/>
                <a:latin typeface="Arial"/>
              </a:rPr>
              <a:t>Call on Call: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Overlying:  American call with strike = $2/Bbl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expiring 9/27/91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Underlying:  Asian call with strike = $21/Bbl.  Price average is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based on 20 closing NYMEX crude prices to 12/10/91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99ff99"/>
                </a:solidFill>
                <a:effectLst/>
                <a:uFillTx/>
                <a:latin typeface="Arial"/>
              </a:rPr>
              <a:t>Call on Put: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Overlying:  American with strike = $1.50/Bbl expiring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9/27/91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Underlying:  Asian put with strike = $17/Bbl.  Price same as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above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Two calls combined with a note having par value = overlying strike   Not used to purchase the underlying if compound is exercised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D3996E-8B50-4E1F-B94C-18F7C29B3ABC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"/>
          <p:cNvSpPr/>
          <p:nvPr/>
        </p:nvSpPr>
        <p:spPr>
          <a:xfrm>
            <a:off x="533520" y="365040"/>
            <a:ext cx="8076960" cy="104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Asian Meets American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(Continued)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V="1">
            <a:off x="647640" y="153468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54160" y="1911240"/>
            <a:ext cx="8661240" cy="41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571680">
              <a:lnSpc>
                <a:spcPct val="11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Valuation of these American calls on Asian options requires pricing routines for American and Asian options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10000"/>
              </a:lnSpc>
              <a:spcBef>
                <a:spcPts val="1500"/>
              </a:spcBef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 use a binomial tree to simulate price movement during the overlying option period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payoff at the leaf nodes of this tree s a function of the under-lying Asian premium at that node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Asian options are pried using our proprietary model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The model allows different volatilities for the construction of the tree and for valuation of the Asians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Issuer is selling volatility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06D6E4-97BA-4455-BB8A-CF45327C1EBE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533520" y="365040"/>
            <a:ext cx="8076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European Butterfly Structure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V="1">
            <a:off x="711360" y="128124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66760" y="1733400"/>
            <a:ext cx="8661240" cy="416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571680">
              <a:lnSpc>
                <a:spcPct val="11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two compounds are combined with an option having a payoff = max (0,4 - |F - 19| 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10000"/>
              </a:lnSpc>
              <a:spcBef>
                <a:spcPts val="1500"/>
              </a:spcBef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Payoff = $4 minus the amount the price (at expiry) differs from $19/Bbl when the option expires in the money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is 12/13/91.  December contract was trading close to $19/Bbl in March 1991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structure is equivalent to a portfolio of European options: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long position in two European calls with strikes of $15/Bbl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and $23/Bbl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short position in two European calls with strikes = $19/Bbl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(close to at-the-money)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94413F-A1B7-4F14-9761-1550AF86FA0A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1498680" y="555480"/>
            <a:ext cx="6248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Butterfly Structure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787320" y="145908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V="1">
            <a:off x="1473120" y="2463480"/>
            <a:ext cx="0" cy="3505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H="1">
            <a:off x="1143000" y="2463840"/>
            <a:ext cx="3175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>
            <a:off x="1142640" y="2997360"/>
            <a:ext cx="2919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>
            <a:off x="1142640" y="3568680"/>
            <a:ext cx="2919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>
            <a:off x="1180800" y="4584600"/>
            <a:ext cx="2919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1168200" y="5499000"/>
            <a:ext cx="2919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H="1">
            <a:off x="1168200" y="5041800"/>
            <a:ext cx="2919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155600" y="4076640"/>
            <a:ext cx="60580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981080" y="4102200"/>
            <a:ext cx="0" cy="253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213680" y="4076640"/>
            <a:ext cx="0" cy="254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648320" y="4076640"/>
            <a:ext cx="0" cy="254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060720" y="4102200"/>
            <a:ext cx="0" cy="253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197760" y="4089240"/>
            <a:ext cx="0" cy="254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581280" y="4089240"/>
            <a:ext cx="0" cy="254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540160" y="4076640"/>
            <a:ext cx="0" cy="254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168880" y="4089240"/>
            <a:ext cx="0" cy="254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102200" y="4076640"/>
            <a:ext cx="0" cy="254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689440" y="4089240"/>
            <a:ext cx="0" cy="254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680160" y="4102200"/>
            <a:ext cx="0" cy="253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79320" y="2323080"/>
            <a:ext cx="460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15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92280" y="2841840"/>
            <a:ext cx="41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10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61760" y="3440520"/>
            <a:ext cx="358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</a:t>
            </a: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820440" y="3908160"/>
            <a:ext cx="31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88680" y="58280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-20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76080" y="53456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-15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76080" y="48866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-10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H="1">
            <a:off x="1180800" y="5981760"/>
            <a:ext cx="2919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85880" y="4418280"/>
            <a:ext cx="387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-5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784520" y="4380480"/>
            <a:ext cx="41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10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864160" y="4380480"/>
            <a:ext cx="41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14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905280" y="4354920"/>
            <a:ext cx="41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18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959720" y="4393080"/>
            <a:ext cx="41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22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988240" y="4380480"/>
            <a:ext cx="41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26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017120" y="4367520"/>
            <a:ext cx="41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30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486080" y="3949560"/>
            <a:ext cx="1726920" cy="0"/>
          </a:xfrm>
          <a:prstGeom prst="line">
            <a:avLst/>
          </a:prstGeom>
          <a:ln w="57240">
            <a:solidFill>
              <a:srgbClr val="cc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V="1">
            <a:off x="3195000" y="3435480"/>
            <a:ext cx="1014120" cy="513720"/>
          </a:xfrm>
          <a:prstGeom prst="line">
            <a:avLst/>
          </a:prstGeom>
          <a:ln w="57240">
            <a:solidFill>
              <a:srgbClr val="cc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9" name=""/>
          <p:cNvCxnSpPr>
            <a:stCxn id="158" idx="0"/>
            <a:endCxn id="158" idx="0"/>
          </p:cNvCxnSpPr>
          <p:nvPr/>
        </p:nvCxnSpPr>
        <p:spPr>
          <a:xfrm>
            <a:off x="3190680" y="3976200"/>
            <a:ext cx="1080" cy="1080"/>
          </a:xfrm>
          <a:prstGeom prst="straightConnector1">
            <a:avLst/>
          </a:prstGeom>
          <a:ln w="57240">
            <a:solidFill>
              <a:srgbClr val="ffffff"/>
            </a:solidFill>
            <a:miter/>
          </a:ln>
        </p:spPr>
      </p:cxnSp>
      <p:cxnSp>
        <p:nvCxnSpPr>
          <p:cNvPr id="160" name=""/>
          <p:cNvCxnSpPr>
            <a:stCxn id="158" idx="0"/>
            <a:endCxn id="158" idx="0"/>
          </p:cNvCxnSpPr>
          <p:nvPr/>
        </p:nvCxnSpPr>
        <p:spPr>
          <a:xfrm>
            <a:off x="3190680" y="3976200"/>
            <a:ext cx="1080" cy="1080"/>
          </a:xfrm>
          <a:prstGeom prst="straightConnector1">
            <a:avLst/>
          </a:prstGeom>
          <a:ln w="57240">
            <a:solidFill>
              <a:srgbClr val="ffffff"/>
            </a:solidFill>
            <a:miter/>
          </a:ln>
        </p:spPr>
      </p:cxnSp>
      <p:cxnSp>
        <p:nvCxnSpPr>
          <p:cNvPr id="161" name=""/>
          <p:cNvCxnSpPr/>
          <p:nvPr/>
        </p:nvCxnSpPr>
        <p:spPr>
          <a:xfrm flipH="1">
            <a:off x="4160880" y="3450960"/>
            <a:ext cx="30600" cy="19800"/>
          </a:xfrm>
          <a:prstGeom prst="straightConnector1">
            <a:avLst/>
          </a:prstGeom>
          <a:ln w="57240">
            <a:solidFill>
              <a:srgbClr val="cc66ff"/>
            </a:solidFill>
            <a:miter/>
          </a:ln>
        </p:spPr>
      </p:cxnSp>
      <p:sp>
        <p:nvSpPr>
          <p:cNvPr id="162" name=""/>
          <p:cNvSpPr/>
          <p:nvPr/>
        </p:nvSpPr>
        <p:spPr>
          <a:xfrm flipV="1">
            <a:off x="5143680" y="4012920"/>
            <a:ext cx="2082600" cy="12600"/>
          </a:xfrm>
          <a:prstGeom prst="line">
            <a:avLst/>
          </a:prstGeom>
          <a:ln w="57240">
            <a:solidFill>
              <a:srgbClr val="cc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305240" y="4076640"/>
            <a:ext cx="2171880" cy="1600200"/>
          </a:xfrm>
          <a:prstGeom prst="line">
            <a:avLst/>
          </a:prstGeom>
          <a:ln w="28440">
            <a:solidFill>
              <a:srgbClr val="d60093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4" name=""/>
          <p:cNvCxnSpPr/>
          <p:nvPr/>
        </p:nvCxnSpPr>
        <p:spPr>
          <a:xfrm>
            <a:off x="4200120" y="3441600"/>
            <a:ext cx="978840" cy="588240"/>
          </a:xfrm>
          <a:prstGeom prst="straightConnector1">
            <a:avLst/>
          </a:prstGeom>
          <a:ln w="76320">
            <a:solidFill>
              <a:srgbClr val="cc66ff"/>
            </a:solidFill>
            <a:miter/>
          </a:ln>
        </p:spPr>
      </p:cxnSp>
      <p:sp>
        <p:nvSpPr>
          <p:cNvPr id="165" name=""/>
          <p:cNvSpPr/>
          <p:nvPr/>
        </p:nvSpPr>
        <p:spPr>
          <a:xfrm flipV="1">
            <a:off x="4216320" y="2311200"/>
            <a:ext cx="2197080" cy="1091880"/>
          </a:xfrm>
          <a:prstGeom prst="line">
            <a:avLst/>
          </a:prstGeom>
          <a:ln w="38160">
            <a:solidFill>
              <a:srgbClr val="d60093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596960" y="3577680"/>
            <a:ext cx="101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Butterfly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191120" y="2422080"/>
            <a:ext cx="135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ff"/>
                </a:solidFill>
                <a:effectLst/>
                <a:uFillTx/>
                <a:latin typeface="Arial"/>
              </a:rPr>
              <a:t>Long call 15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V="1">
            <a:off x="5207040" y="3035160"/>
            <a:ext cx="1866960" cy="965520"/>
          </a:xfrm>
          <a:prstGeom prst="line">
            <a:avLst/>
          </a:prstGeom>
          <a:ln w="38160">
            <a:solidFill>
              <a:srgbClr val="d60093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029200" y="3069720"/>
            <a:ext cx="135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ff"/>
                </a:solidFill>
                <a:effectLst/>
                <a:uFillTx/>
                <a:latin typeface="Arial"/>
              </a:rPr>
              <a:t>Long call 23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807720" y="5025600"/>
            <a:ext cx="1667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ff"/>
                </a:solidFill>
                <a:effectLst/>
                <a:uFillTx/>
                <a:latin typeface="Arial"/>
              </a:rPr>
              <a:t>Short 2 calls 19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126600" y="5782320"/>
            <a:ext cx="2896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66"/>
                </a:solidFill>
                <a:effectLst/>
                <a:uFillTx/>
                <a:latin typeface="Arial Rounded MT Bold"/>
              </a:rPr>
              <a:t>Futures Contract ($/Bbl)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rot="16200000">
            <a:off x="-432360" y="3829680"/>
            <a:ext cx="1722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66"/>
                </a:solidFill>
                <a:effectLst/>
                <a:uFillTx/>
                <a:latin typeface="Arial Rounded MT Bold"/>
              </a:rPr>
              <a:t>Payoff ($/Bbl)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DDD87D-911A-49ED-850E-565A57082972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73200" y="431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 Butterfly Structure</a:t>
            </a:r>
            <a:br>
              <a:rPr sz="28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952200" y="1994040"/>
            <a:ext cx="72896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Valuation of the Butterfly option is equivalent to pricing the portfolio of European options specified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Purchaser of the Butterfly option is betting on price stability around $19/Bbl believing on low volatility in the future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Issuer is effectively “buying” volatility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Issuing the three compound structures, Paribas is engaging in volatility arbitrage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Reason for issuance:  pricing techniques for such complex options were not well known at the time, and also the prevailing high volatility after the Gulf War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 flipV="1">
            <a:off x="673200" y="168768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4FFEDD-F875-42C8-930E-8249FC19B9E4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73200" y="431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Homework:  Pricing a Compound Option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736560" y="1994040"/>
            <a:ext cx="7709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compound option is a Call on a Put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value of a compound option on January 1997, crude oil futures contract currently trading at $17/Bbl.  The overlying is a European call option struck at-the-money expiring on December 15, 1996, struck at $17/Bbl.  Assume a constant volatility  of 20% per annum for the futures contract and a risk-free rate of 5% per annum.  Do the valuation as of November 15, 1995.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 flipV="1">
            <a:off x="673200" y="168768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B6B15D4-1BAB-4C26-A0CE-7ECCB6F21E69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828440" y="228600"/>
            <a:ext cx="54000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Compound Options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447920" y="1905120"/>
            <a:ext cx="6172200" cy="408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Definitions &amp; Examples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Effect of Volatility Term Structure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on European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Valuation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Behavior of Premium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Sensitivities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Asian meets American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Extendible Collars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V="1">
            <a:off x="609480" y="16765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4CD255-4784-442D-BDD4-8C567E6270D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2135160" y="152280"/>
            <a:ext cx="491652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Compound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Important Terms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133720" y="2057400"/>
            <a:ext cx="5041800" cy="380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Compound Options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on a call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on a put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 on a call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 on a Put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Option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Overlying Option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Extendible Collars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Industry Example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V="1">
            <a:off x="609480" y="142092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318249-9763-414B-A2E4-87BADE32419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533520" y="609480"/>
            <a:ext cx="8064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Compound Option Terminology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38080" y="1981080"/>
            <a:ext cx="7483680" cy="395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Compound Option:  the holder may purchase or sell (call or put) another option for a fixed 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Typical cases include European - European options (call on a call, call on a put, put on a call, put on a put)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The compound option = overlying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Underlying option = option which can be called or put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V="1">
            <a:off x="609480" y="15235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B1864D1-38CD-43C3-AE9E-C2FC892F6C4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533520" y="304920"/>
            <a:ext cx="8064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Compound Option Example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600200" y="1295280"/>
            <a:ext cx="5943600" cy="1923480"/>
          </a:xfrm>
          <a:prstGeom prst="rect">
            <a:avLst/>
          </a:prstGeom>
          <a:solidFill>
            <a:srgbClr val="ff99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Underlying Option: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Put option, strike = $15.00/bbl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Expires in 5 years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Forward price of crude = $20.00/bbl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Volatility15%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Interest Rate 7%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533520" y="1066320"/>
            <a:ext cx="793728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600200" y="3351960"/>
            <a:ext cx="3159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ff99"/>
                </a:solidFill>
                <a:effectLst/>
                <a:uFillTx/>
                <a:latin typeface="Arial Black"/>
              </a:rPr>
              <a:t>Premium = $0.44/bbl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600200" y="3808800"/>
            <a:ext cx="5867280" cy="1618560"/>
          </a:xfrm>
          <a:prstGeom prst="rect">
            <a:avLst/>
          </a:prstGeom>
          <a:solidFill>
            <a:srgbClr val="ff99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Overlying Option: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Call option on put specified above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Strike of $0.44/bbl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Expires in 2½ years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Volatility 13%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660680" y="5668920"/>
            <a:ext cx="18396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447920" y="5637960"/>
            <a:ext cx="3616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 </a:t>
            </a:r>
            <a:r>
              <a:rPr b="0" lang="en-US" sz="2000" strike="noStrike" u="none">
                <a:solidFill>
                  <a:srgbClr val="00ff99"/>
                </a:solidFill>
                <a:effectLst/>
                <a:uFillTx/>
                <a:latin typeface="Arial Black"/>
              </a:rPr>
              <a:t>Premium = $0.20/bbl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0F96CE-7132-4ECC-B4C7-6575F048220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468360" y="333360"/>
            <a:ext cx="8245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Effect of Volatility Term Structure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23880" y="2743200"/>
            <a:ext cx="5410440" cy="0"/>
          </a:xfrm>
          <a:prstGeom prst="line">
            <a:avLst/>
          </a:prstGeom>
          <a:ln w="28440">
            <a:solidFill>
              <a:srgbClr val="99ff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093080" y="259092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ffff"/>
                </a:solidFill>
                <a:effectLst/>
                <a:uFillTx/>
                <a:latin typeface="Arial Rounded MT Bold"/>
              </a:rPr>
              <a:t>Time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533520" y="121932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1523880" y="2286000"/>
            <a:ext cx="0" cy="914400"/>
          </a:xfrm>
          <a:prstGeom prst="line">
            <a:avLst/>
          </a:prstGeom>
          <a:ln w="9360">
            <a:solidFill>
              <a:srgbClr val="99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3581280" y="2438280"/>
            <a:ext cx="0" cy="609840"/>
          </a:xfrm>
          <a:prstGeom prst="line">
            <a:avLst/>
          </a:prstGeom>
          <a:ln w="9360">
            <a:solidFill>
              <a:srgbClr val="99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5562720" y="2438280"/>
            <a:ext cx="0" cy="609840"/>
          </a:xfrm>
          <a:prstGeom prst="line">
            <a:avLst/>
          </a:prstGeom>
          <a:ln w="9360">
            <a:solidFill>
              <a:srgbClr val="99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219320" y="3244320"/>
            <a:ext cx="680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Arial Black"/>
              </a:rPr>
              <a:t>Now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669040" y="3200400"/>
            <a:ext cx="1317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Arial Black"/>
              </a:rPr>
              <a:t>Overlying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Arial Black"/>
              </a:rPr>
              <a:t>Expiration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879440" y="3200400"/>
            <a:ext cx="1374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Arial Black"/>
              </a:rPr>
              <a:t>Underlying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Arial Black"/>
              </a:rPr>
              <a:t>Expiration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435480" y="1197360"/>
            <a:ext cx="432720" cy="4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 baseline="-25000">
                <a:solidFill>
                  <a:srgbClr val="ff00ff"/>
                </a:solidFill>
                <a:effectLst/>
                <a:uFillTx/>
                <a:latin typeface="Arial Black"/>
              </a:rPr>
              <a:t>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17600" y="1883160"/>
            <a:ext cx="448920" cy="4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 Black"/>
              </a:rPr>
              <a:t>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503600" y="1883160"/>
            <a:ext cx="448920" cy="4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 baseline="-25000">
                <a:solidFill>
                  <a:srgbClr val="00ff99"/>
                </a:solidFill>
                <a:effectLst/>
                <a:uFillTx/>
                <a:latin typeface="Arial Black"/>
              </a:rPr>
              <a:t>B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144800" y="4319640"/>
            <a:ext cx="653760" cy="133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 baseline="-25000">
                <a:solidFill>
                  <a:srgbClr val="ff00ff"/>
                </a:solidFill>
                <a:effectLst/>
                <a:uFillTx/>
                <a:latin typeface="Arial Black"/>
              </a:rPr>
              <a:t>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15%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15%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15%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745000" y="4395960"/>
            <a:ext cx="856440" cy="133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 Black"/>
              </a:rPr>
              <a:t>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15.0%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12.7%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09.4%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724280" y="4395960"/>
            <a:ext cx="679680" cy="133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 baseline="-25000">
                <a:solidFill>
                  <a:srgbClr val="00ff99"/>
                </a:solidFill>
                <a:effectLst/>
                <a:uFillTx/>
                <a:latin typeface="Arial Black"/>
              </a:rPr>
              <a:t>B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15%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17%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19%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174000" y="3962520"/>
            <a:ext cx="13521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 Black"/>
              </a:rPr>
              <a:t>Compound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 Black"/>
              </a:rPr>
              <a:t>Option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 Black"/>
              </a:rPr>
              <a:t>Premium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554520" y="4876920"/>
            <a:ext cx="7891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$0.24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$0.20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$0.16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F46294-4A87-4BF5-8063-77C8240694A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2019960" y="544680"/>
            <a:ext cx="5114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Uses of Compounds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905120" y="2057400"/>
            <a:ext cx="5410080" cy="289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method of locking in 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protection at a lower initial cost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Useful for locking in price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protection when need is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contingent on a future event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533520" y="144792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A3EDBBA-1955-41D6-8755-63B54144839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687960" y="228600"/>
            <a:ext cx="7961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Valuation of Compound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990720" y="1523880"/>
            <a:ext cx="725796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Analytical solutions available for European -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style compound options when the usual GBM assumption is made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Solution involves the cumulative bivariate normal distribution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is more complex when the underlying or the overlying option is an exotic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Numerical integration, binomial tree or approximation methods used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609480" y="10663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634E92-5CA1-4148-AF53-2D81F5AF1904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2291400" y="533520"/>
            <a:ext cx="4579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Compound Option Premia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685800" y="12949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127160" y="2206800"/>
            <a:ext cx="18396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676520" y="5181480"/>
            <a:ext cx="63244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1676520" y="1981080"/>
            <a:ext cx="0" cy="32004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676520" y="198108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676520" y="259092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676520" y="457200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676520" y="388620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676520" y="320040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7010280" y="502884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4572000" y="502884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5791320" y="502884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3124080" y="502884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206800" y="2055240"/>
            <a:ext cx="46288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cc99"/>
                </a:solidFill>
                <a:effectLst/>
                <a:uFillTx/>
                <a:latin typeface="Arial Black"/>
              </a:rPr>
              <a:t>Time to expiration of underlying  put is 1 year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cc99"/>
                </a:solidFill>
                <a:effectLst/>
                <a:uFillTx/>
                <a:latin typeface="Arial Black"/>
              </a:rPr>
              <a:t>Underlying strike = F(0) = $20.00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cc99"/>
                </a:solidFill>
                <a:effectLst/>
                <a:uFillTx/>
                <a:latin typeface="Arial Black"/>
              </a:rPr>
              <a:t>Volatility = 14%, r = 5%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041880" y="2780280"/>
            <a:ext cx="2497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ff"/>
                </a:solidFill>
                <a:effectLst/>
                <a:uFillTx/>
                <a:latin typeface="Arial Black"/>
              </a:rPr>
              <a:t>Overlying strike = $0.50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095880" y="3321000"/>
            <a:ext cx="2494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66ff"/>
                </a:solidFill>
                <a:effectLst/>
                <a:uFillTx/>
                <a:latin typeface="Arial Black"/>
              </a:rPr>
              <a:t>Overlying strike = $1.06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170760" y="4189680"/>
            <a:ext cx="2497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66ccff"/>
                </a:solidFill>
                <a:effectLst/>
                <a:uFillTx/>
                <a:latin typeface="Arial Black"/>
              </a:rPr>
              <a:t>Overlying strike = $2.00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068120" y="1827720"/>
            <a:ext cx="60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1.0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068120" y="2437560"/>
            <a:ext cx="60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0.8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068120" y="3047040"/>
            <a:ext cx="60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0.6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068120" y="3732840"/>
            <a:ext cx="60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0.4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068120" y="4342320"/>
            <a:ext cx="60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0.2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068120" y="4952160"/>
            <a:ext cx="60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0.0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525680" y="5333040"/>
            <a:ext cx="350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820960" y="5333040"/>
            <a:ext cx="60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0.2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268520" y="5333040"/>
            <a:ext cx="60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0.4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487840" y="5333040"/>
            <a:ext cx="60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0.6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748200" y="5325120"/>
            <a:ext cx="60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0.8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6200000">
            <a:off x="-808560" y="3445200"/>
            <a:ext cx="3142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Compound option premium ($)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987200" y="5790960"/>
            <a:ext cx="5056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9966"/>
                </a:solidFill>
                <a:effectLst/>
                <a:uFillTx/>
                <a:latin typeface="Arial Black"/>
              </a:rPr>
              <a:t>Time to expiration of overlying option (year)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Compound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0C93F0-1724-42C0-AF31-76E1DE90CAF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adupont</cp:lastModifiedBy>
  <cp:lastPrinted>2000-09-06T19:46:37Z</cp:lastPrinted>
  <dcterms:modified xsi:type="dcterms:W3CDTF">2000-10-31T16:44:19Z</dcterms:modified>
  <cp:revision>77</cp:revision>
  <dc:subject/>
  <dc:title>No Slide Title</dc:title>
</cp:coreProperties>
</file>