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8C9AE0F-7696-496B-A2C7-A82D4D74A699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707720" y="1600200"/>
            <a:ext cx="383004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60D2CA-02D9-4625-AB91-81857C82FB7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C44116-5F98-41C0-BCAF-ED4CF04C2569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5598B63-6A18-43CF-A787-7F5153B7AF0B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33DF59E-BE55-45EC-8CFA-EDA022F8603B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8487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85800" y="1371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1"/>
          </p:nvPr>
        </p:nvSpPr>
        <p:spPr>
          <a:xfrm>
            <a:off x="7010280" y="60958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8C50BC8-E280-441B-8AE2-73C7041E955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5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1219320" y="6400800"/>
            <a:ext cx="594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761760" y="3809880"/>
            <a:ext cx="7848360" cy="1524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Trading, Risk Management and 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Overview</a:t>
            </a:r>
            <a:endParaRPr b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subTitle"/>
          </p:nvPr>
        </p:nvSpPr>
        <p:spPr>
          <a:xfrm>
            <a:off x="1219320" y="4038120"/>
            <a:ext cx="64008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5562720"/>
            <a:ext cx="78487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4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" name=""/>
          <p:cNvSpPr/>
          <p:nvPr/>
        </p:nvSpPr>
        <p:spPr>
          <a:xfrm>
            <a:off x="6095880" y="91440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COPY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3D89A3E-5C38-4597-9B71-FDA98544622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86328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Services Agreement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1218960" y="1828440"/>
            <a:ext cx="7086600" cy="3886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proposes to provide the following contracted IT services to NewCo for a period of up to 24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and risk management applications utilizing Enron’s proprietary systems for deal confirmation, risk management, invoicing/collections/payment and global contract/global counter-party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EMS/Real Time Monitoring applications for NewCo’s facilities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applications for IT infrastructure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the term of the services agreement, NewCo would explore all of its options regarding: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maintaining existing contractual arrangement with Enron; or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replacing with own proprietary systems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EC0FF8C-B265-4825-BF86-4826FE47491D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22860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209680" y="2438280"/>
            <a:ext cx="1219320" cy="609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791320" y="2209680"/>
            <a:ext cx="1981080" cy="12193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EnPower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447920" y="274320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0200" y="2514600"/>
            <a:ext cx="533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3429000" y="2743200"/>
            <a:ext cx="23623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064040" y="2298600"/>
            <a:ext cx="9907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Electronic Trade Blotter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2971800" y="3962520"/>
            <a:ext cx="12193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Invoicing/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Collections/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6095880" y="1219320"/>
            <a:ext cx="137160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Confirmation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808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819840" y="19051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51460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flipH="1">
            <a:off x="837720" y="426708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505320" y="457200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590920" y="4546440"/>
            <a:ext cx="1066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931000" y="5562720"/>
            <a:ext cx="11430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Customer Data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38080" y="838080"/>
            <a:ext cx="7696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Diagram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>
            <a:off x="837720" y="1523880"/>
            <a:ext cx="5257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6781680" y="182880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743200" y="152388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819520" y="4800600"/>
            <a:ext cx="3200400" cy="7621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Unify System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57600" y="5943600"/>
            <a:ext cx="144792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Contracts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Global Counter-party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4343400" y="55627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flipH="1">
            <a:off x="5105520" y="6248520"/>
            <a:ext cx="1676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flipV="1">
            <a:off x="6781680" y="3429000"/>
            <a:ext cx="0" cy="28195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19720" y="3962520"/>
            <a:ext cx="1523880" cy="6094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(Valuation/Daily P&amp;L)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251460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V="1">
            <a:off x="838080" y="30481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838080" y="3505320"/>
            <a:ext cx="16765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Trade Information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6019920" y="5181480"/>
            <a:ext cx="7617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334120" y="3048120"/>
            <a:ext cx="0" cy="9144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flipV="1">
            <a:off x="4800600" y="33526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flipH="1">
            <a:off x="3048120" y="33526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flipV="1">
            <a:off x="3048120" y="3048120"/>
            <a:ext cx="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flipH="1">
            <a:off x="5334120" y="304812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9797D97-6B4E-449F-AAB0-ADCADA3B8473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635040" y="3581280"/>
            <a:ext cx="8001000" cy="3175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635040" y="1447920"/>
            <a:ext cx="8001000" cy="304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Back-office Services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634680" y="1447920"/>
            <a:ext cx="396252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Deal Confirmation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Prepares customer confirmations, customer contracts, performs broker check-outs and reviews deal integrity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EnPower system allows for automated confirmation preparation and auto-faxing to expedite customer service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Nightly check-out and reconciliation of all deals executed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PlaceHolder 3"/>
          <p:cNvSpPr>
            <a:spLocks noGrp="1"/>
          </p:cNvSpPr>
          <p:nvPr>
            <p:ph/>
          </p:nvPr>
        </p:nvSpPr>
        <p:spPr>
          <a:xfrm>
            <a:off x="4610160" y="1447920"/>
            <a:ext cx="4038480" cy="21333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Management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Calculates daily profit &amp; loss of portfolio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Reconciles new deals and portfolio changes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Independent verification of commodity, volatility curves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automated, EnPower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System provides flexible reporting tools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"/>
          <p:cNvSpPr/>
          <p:nvPr/>
        </p:nvSpPr>
        <p:spPr>
          <a:xfrm>
            <a:off x="635040" y="3581280"/>
            <a:ext cx="396252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92500" lnSpcReduction="9999"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Invoicing/Collections/Payments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check-out with counter-parties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Fully automated Unify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Reconciliation of invoicing/payment to general ledger system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aging of accounts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Cash management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Accounting applications provided via SAP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610160" y="3581280"/>
            <a:ext cx="4038480" cy="20574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Contracts/Counter-party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Manages contract and customer information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Automated feed for downstream processing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Allows for counter-party data management and customization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647640" y="1752480"/>
            <a:ext cx="79758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09480" y="3898800"/>
            <a:ext cx="8001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1828800" y="5715000"/>
            <a:ext cx="5334120" cy="44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Experienced in over 375,000 deals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DF44B1C-DF37-4331-BD76-FC34A8F037FB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762120" y="609480"/>
            <a:ext cx="777240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Services 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1447560" y="1905120"/>
            <a:ext cx="6933960" cy="4038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also provide the following 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network, servers and desktop software including Microsoft Office and Exchange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deployment and support for desktop PC’s and printers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Unix, DBA, NT and Help Desk support for ENA’s applications and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use of ENA’s Lucent and Trading IPC phone networks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access for NewCo’s employees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Interfaces between NewCo’s and ENA’s applications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Standard Market Data feeds for NewCo’s traders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software enhancements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3B408B-5F9D-42D8-ADB3-C12E5EA9C396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"/>
          <p:cNvSpPr/>
          <p:nvPr/>
        </p:nvSpPr>
        <p:spPr>
          <a:xfrm>
            <a:off x="1219320" y="3733920"/>
            <a:ext cx="7086600" cy="342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35040" y="1523880"/>
            <a:ext cx="8001000" cy="3049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9144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Bridgeline Case Study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>
            <a:off x="914400" y="609480"/>
            <a:ext cx="220968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35040" y="1523880"/>
            <a:ext cx="3962520" cy="2133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Pipelines, people (culture),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610160" y="1523880"/>
            <a:ext cx="4038480" cy="2133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Texaco’s 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Pipelines, People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219320" y="3733920"/>
            <a:ext cx="7086600" cy="236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Bridgeline: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4DF12DF-47C9-4107-9251-0F12B62E51B2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1371240" y="1752120"/>
            <a:ext cx="7162920" cy="3962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3942173-7C37-4F15-9640-F0495BF92B44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2666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Overview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20148E8-C4C5-4103-A3DD-CC09BECEE0C2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1219320" y="3733920"/>
            <a:ext cx="7086600" cy="3427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219320" y="1905120"/>
            <a:ext cx="7086600" cy="3808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927000"/>
            <a:ext cx="77724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Summary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>
            <a:off x="914400" y="609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Overview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1218960" y="1905120"/>
            <a:ext cx="7086600" cy="16761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Services: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North America (“ENA”) will design and populate NewCo’s trading organization with key personnel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ENA, for a fee, will enter into a services agreement with NewCo for IT applications including back-office and risk management services and other IT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1218960" y="3733560"/>
            <a:ext cx="7086600" cy="23619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Strengths: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is the largest power marketer in the country, trading over         400,000,000 MWh in 1999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A-List of Companies: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“Top Power Company in the World” </a:t>
            </a: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Forbes Global Business Magazine,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11, 1999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ENA’s trading and marketing expertise extends into natural gas, power, coal, liquids, emissions credits, pulp and paper and other energy intensive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1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"/>
          <p:cNvSpPr/>
          <p:nvPr/>
        </p:nvSpPr>
        <p:spPr>
          <a:xfrm>
            <a:off x="1219320" y="228600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219320" y="4076640"/>
            <a:ext cx="7086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1FFF536-7881-4A11-A4EA-C9435647D88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Trading Organization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8F6A3F3-DCF5-483E-A143-0699E958C2B7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583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&amp; Trading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1294920" y="2057400"/>
            <a:ext cx="6705720" cy="3657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risk management infrastructure to replicate the Enron model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to contribute key trading and marketing personnel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trading will utilize ENA’s back office systems and risk management capabilities (services agreement)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and trading to focus on asset optimization and spread option value, not speculative trading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C9F0006-0F5F-41C5-9866-443291948F2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685800" y="83808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4" name=""/>
          <p:cNvGraphicFramePr/>
          <p:nvPr/>
        </p:nvGraphicFramePr>
        <p:xfrm>
          <a:off x="1176480" y="1952640"/>
          <a:ext cx="6638760" cy="359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76480" y="1952640"/>
                    <a:ext cx="6638760" cy="359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5B3576-0C23-4542-B455-00C7BAD7A813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7869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Resources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447560" y="1981080"/>
            <a:ext cx="6629400" cy="3733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Personnel: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would nominate NewCo’s Head Trader and up to two of the regional VP’s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Head Trader would create additional spots with a combination of FPLE and ENA employees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Skills: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Knowledge of forward energy markets and derivatives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Experience with the physical power and gas grids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374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Ability to manage the plant’s spread option value and asset optimization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965160" y="609480"/>
            <a:ext cx="23623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Trading Organization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4797394-3FDD-4C08-B698-75A2FE8CA5A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428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IT Applications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F7936E2-5FDA-4A7A-9FA0-B495EF55494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2000-05-12T16:54:49Z</dcterms:created>
  <dc:creator>lreeves</dc:creator>
  <dc:description/>
  <dc:language>en-US</dc:language>
  <cp:lastModifiedBy>Ben Rogers</cp:lastModifiedBy>
  <cp:lastPrinted>2000-07-18T16:10:24Z</cp:lastPrinted>
  <dcterms:modified xsi:type="dcterms:W3CDTF">2000-07-18T17:11:04Z</dcterms:modified>
  <cp:revision>76</cp:revision>
  <dc:subject/>
  <dc:title>Orion Power Holdings, Inc. Enron North America Corp.</dc:title>
</cp:coreProperties>
</file>