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embeddings/oleObject2.bin" ContentType="application/vnd.openxmlformats-officedocument.oleObjec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2516EC6-CD6D-4A57-ABE9-000878C08A9D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3830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707720" y="1600200"/>
            <a:ext cx="3830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5E277A9-D3CE-4359-A88F-992773BD7E13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F4D3E4F-1E25-493E-B7B4-1533359E58C2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B886846-9A77-45DA-A7D3-AE2232ACB69C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685800" y="160020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6E8BC5D-8E81-4D6D-8187-6B4E647D5AA5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85800" y="1371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1"/>
          </p:nvPr>
        </p:nvSpPr>
        <p:spPr>
          <a:xfrm>
            <a:off x="7010280" y="60958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34FFC37-8541-4E38-BB0B-9BC4BB451E02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5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1219320" y="6400800"/>
            <a:ext cx="5943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761760" y="3809880"/>
            <a:ext cx="7848360" cy="152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Trading, Risk Management and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Back-office Overview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1219320" y="4038120"/>
            <a:ext cx="64008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5562720"/>
            <a:ext cx="78487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19,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12193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4" name=""/>
          <p:cNvGraphicFramePr/>
          <p:nvPr/>
        </p:nvGraphicFramePr>
        <p:xfrm>
          <a:off x="4495680" y="1800360"/>
          <a:ext cx="3657600" cy="147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800360"/>
                    <a:ext cx="3657600" cy="14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791966D-2BD4-48F0-A911-49A5AE9753BA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86328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 Agreement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1218960" y="1828440"/>
            <a:ext cx="708660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proposes to provide the following contracted IT services to NewCo for a 24 month period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(with evergreen option)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Back-office and risk management applications utilizing ENA’s proprietary systems for deal confirmation, risk management, invoicing/collections/payments and global contract/global counter-party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EMS/Real Time Monitoring applications for NewCo’s facilities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applications for IT infrastructure needs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the term of the services agreement, NewCo would explore all of its options regarding: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maintaining existing contractual arrangement with ENA; or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replacing with own proprietary systems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60E4C59-D6D9-4504-9413-F27F5ABB35B7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838080" y="927000"/>
            <a:ext cx="7696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Diagram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914400" y="2585880"/>
            <a:ext cx="1141560" cy="532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768760" y="2585880"/>
            <a:ext cx="1141200" cy="53208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121440" y="2387520"/>
            <a:ext cx="1854000" cy="10620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EnPower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055960" y="2852640"/>
            <a:ext cx="7128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198520" y="2652840"/>
            <a:ext cx="498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909960" y="2852640"/>
            <a:ext cx="2211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503600" y="2465280"/>
            <a:ext cx="9273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Electronic Trade Blotter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481560" y="3914640"/>
            <a:ext cx="1141200" cy="530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Invoicing/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Collections/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405480" y="1523880"/>
            <a:ext cx="1284480" cy="532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Confirmation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484280" y="1789200"/>
            <a:ext cx="0" cy="796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7083360" y="2006640"/>
            <a:ext cx="10699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054240" y="3516480"/>
            <a:ext cx="1568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H="1">
            <a:off x="1484280" y="4179960"/>
            <a:ext cx="1997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100320" y="4435560"/>
            <a:ext cx="998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172200" y="5372280"/>
            <a:ext cx="1069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H="1">
            <a:off x="1484280" y="1789200"/>
            <a:ext cx="4921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048440" y="2055960"/>
            <a:ext cx="0" cy="3315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3268800" y="1788840"/>
            <a:ext cx="0" cy="7966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352680" y="4711680"/>
            <a:ext cx="2995560" cy="66348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Unify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124160" y="5640480"/>
            <a:ext cx="1354320" cy="531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Counter-party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5478120" y="5907240"/>
            <a:ext cx="1569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7048440" y="3449160"/>
            <a:ext cx="0" cy="2457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836960" y="3914640"/>
            <a:ext cx="1487520" cy="530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(Valuation/Daily P&amp;L)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V="1">
            <a:off x="3054240" y="3117960"/>
            <a:ext cx="0" cy="1062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1484280" y="3117960"/>
            <a:ext cx="0" cy="1062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484280" y="3516480"/>
            <a:ext cx="1569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692680" y="3117960"/>
            <a:ext cx="0" cy="796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flipV="1">
            <a:off x="5194440" y="3382560"/>
            <a:ext cx="0" cy="531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H="1">
            <a:off x="3552840" y="3382920"/>
            <a:ext cx="164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V="1">
            <a:off x="3552840" y="3117960"/>
            <a:ext cx="0" cy="264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H="1">
            <a:off x="5692320" y="3117960"/>
            <a:ext cx="428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4800600" y="5397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038480" y="4444920"/>
            <a:ext cx="0" cy="2793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H="1">
            <a:off x="6391080" y="5029200"/>
            <a:ext cx="6476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550F874-71A5-4649-9F63-EBD2B879AE5A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/>
          <p:nvPr/>
        </p:nvSpPr>
        <p:spPr>
          <a:xfrm>
            <a:off x="635040" y="3581280"/>
            <a:ext cx="8001000" cy="3175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35040" y="1447920"/>
            <a:ext cx="8001000" cy="30456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Back-office Services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634680" y="1447920"/>
            <a:ext cx="396252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Deal Confirmation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Prepares customer confirmations, customer contracts, performs broker check-outs and reviews deal integrity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EnPower System allows for automated confirmation preparation and auto-faxing to expedite customer 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Nightly check-out and reconciliation of all deals executed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/>
          </p:nvPr>
        </p:nvSpPr>
        <p:spPr>
          <a:xfrm>
            <a:off x="4610160" y="1447920"/>
            <a:ext cx="403848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Calculates daily profit &amp; loss of portfolio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Reconciles new deals and portfolio changes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Independent verification of commodity, volatility curves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Fully automated, EnPower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provides flexible reporting tools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635040" y="3581280"/>
            <a:ext cx="396252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Invoicing/Collections/Payments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check-out with counter-parties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Fully automated Unify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Reconciliation of invoicing/payment to general ledger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Automated aging of accounts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 applications provided via SAP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610160" y="3581280"/>
            <a:ext cx="403848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Global Contracts/Counter-party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Manages contract and customer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Automated feed for downstream processing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for counter-party data management and customization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47640" y="1752480"/>
            <a:ext cx="797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47640" y="3898800"/>
            <a:ext cx="8001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828800" y="5715000"/>
            <a:ext cx="5334120" cy="44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Experienced in over 375,000 deals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41B46E8-9D5B-435A-8A94-538BFC8B8532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762120" y="609480"/>
            <a:ext cx="7772400" cy="106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IT Services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1447560" y="1905120"/>
            <a:ext cx="6933960" cy="4038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can also provide the following services: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use of ENA’s network, servers and desktop software including Microsoft Office and Exchange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deployment and support for desktop PC’s and printers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Unix, DBA, NT and Help Desk support for ENA’s applications and infrastructure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use of ENA’s Lucent and Trading IPC phone networks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access for NewCo’s employees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Interfaces between NewCo’s and ENA’s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Standard Market Data feeds for NewCo’s traders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 software enhancements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A4B6201-3B55-47C8-BE51-EDFD18A4832B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762120" y="2742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Appendix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8FF1F7A-DBE0-469F-898E-07743A94C7B6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Bridgeline JV Case Study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Appendix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219320" y="1676520"/>
            <a:ext cx="6858000" cy="441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Bridgeline is a successful example of Enron and Texaco creating value through the combination of physical assets and unique sponsor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contribution: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32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Louisiana Resources Pipeline, trading, risk management and financial expertise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Texaco’s contribution: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32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Bridgeline Pipeline, marketing franchise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Both sponsors filled all of Bridgeline’s senior management positions.  Enron also entered into a fee based, multi-year IT services agreement with Bridgeline supplying the gas management system, trading system and other IT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Bridgeline is now better positioned to serve the market and its customers and more effectively manage its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AD3BB72-1F7F-4945-BC55-B367E7784745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838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371240" y="1752120"/>
            <a:ext cx="716292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Overview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Trading Organization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IT Applications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Appendix: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Bridgeline JV Case Study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EC9C7F5-DBE2-4859-BC07-7B64F1086A22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2666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Overview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119CE66-306D-4971-B365-E653AC7ABDE1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1219320" y="3733920"/>
            <a:ext cx="7086600" cy="3808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219320" y="1905120"/>
            <a:ext cx="7086600" cy="3808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92700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914400" y="609480"/>
            <a:ext cx="1905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218960" y="1905120"/>
            <a:ext cx="7086600" cy="1676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Corp. (“ENA”) will design and populate NewCo’s trading organization with key personnel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ENA, for a fee, will enter into a services agreement with NewCo for IT applications including back-office and risk management services and other IT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218960" y="3720600"/>
            <a:ext cx="7086600" cy="2387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1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Strengths: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is the largest power marketer in the country, trading over         400,000,000 MWh in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Forbes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A-List of Companies: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“Top Power Company in the World”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Forbes Global Business Magazine,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11, 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trading and marketing expertise extends into natural gas, power, coal, liquids, emissions credits, pulp and paper and other energy intensive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1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1219320" y="2286000"/>
            <a:ext cx="7086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97F25C5-48AC-4F5C-AF98-33365376BBDD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2742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Trading Organization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6BBD4DE-E795-4F1A-A711-CEFA4B6D67F9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583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&amp; Trading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1294920" y="2057400"/>
            <a:ext cx="670572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and risk management infrastructure to replicate the Enron model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to contribute key trading and marketing personnel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trading will utilize ENA’s back office systems and risk management capabilities (services agreement)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and trading to focus on asset optimization and spread option value, not speculative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965160" y="609480"/>
            <a:ext cx="2362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9EAD815-2D52-43FD-9B88-B3F9A5823D79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685800" y="8380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Trading and Marketing Org. Chart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965160" y="609480"/>
            <a:ext cx="2362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1298520" y="1978200"/>
          <a:ext cx="6394680" cy="3543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8520" y="1978200"/>
                    <a:ext cx="6394680" cy="3543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9145705-1187-408F-AB9B-E9B6AA015D1B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7869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Resources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1447560" y="1981080"/>
            <a:ext cx="6629400" cy="373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Personnel: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would nominate NewCo’s Head Trader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Head Trader would fill additional spots with a combination of FPLE and ENA employees and if needed, outside employees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Required Skills: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Knowledge of forward energy markets and derivatives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Experience with the physical power grids and gas pipelines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manage the plant’s spread option value and asset optimization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965160" y="609480"/>
            <a:ext cx="2362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4BFC786-286C-4999-9670-3B5E9A9F952E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42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IT Applications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5BA4E16-D423-4A3A-8992-F593B276BDCC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2000-05-12T16:54:49Z</dcterms:created>
  <dc:creator>lreeves</dc:creator>
  <dc:description/>
  <dc:language>en-US</dc:language>
  <cp:lastModifiedBy>Ben Rogers</cp:lastModifiedBy>
  <cp:lastPrinted>2000-07-18T21:54:23Z</cp:lastPrinted>
  <dcterms:modified xsi:type="dcterms:W3CDTF">2000-07-18T22:00:06Z</dcterms:modified>
  <cp:revision>103</cp:revision>
  <dc:subject/>
  <dc:title>Orion Power Holdings, Inc. Enron North America Corp.</dc:title>
</cp:coreProperties>
</file>