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wmf" ContentType="image/x-wmf"/>
  <Override PartName="/ppt/media/image2.png" ContentType="image/png"/>
  <Override PartName="/ppt/media/image3.wmf" ContentType="image/x-wmf"/>
  <Override PartName="/ppt/media/image4.wmf" ContentType="image/x-wmf"/>
  <Override PartName="/ppt/embeddings/oleObject1.bin" ContentType="application/vnd.openxmlformats-officedocument.oleObject"/>
  <Override PartName="/ppt/embeddings/oleObject1.docx" ContentType="application/vnd.openxmlformats-officedocument.wordprocessingml.document"/>
  <Override PartName="/ppt/embeddings/oleObject2.bin" ContentType="application/vnd.openxmlformats-officedocument.oleObject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4CF5778-5FE0-4B60-A259-89C45C69712F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38300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4707720" y="1600200"/>
            <a:ext cx="38300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18674A9-0426-40A4-A47E-9ECCAE1ED773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7FA830B-D176-41B8-869B-173139D02BFE}" type="slidenum">
              <a:t>&lt;#&gt;</a:t>
            </a:fld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8487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87221BC-7C1A-469C-8C07-B226142EC647}" type="slidenum">
              <a:t>&lt;#&gt;</a:t>
            </a:fld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subTitle"/>
          </p:nvPr>
        </p:nvSpPr>
        <p:spPr>
          <a:xfrm>
            <a:off x="685800" y="1600200"/>
            <a:ext cx="784872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2F717D4-2E03-4FC2-A115-83FB55CA3B38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1.xml"/><Relationship Id="rId6" Type="http://schemas.openxmlformats.org/officeDocument/2006/relationships/slideLayout" Target="../slideLayouts/slideLayout2.xml"/><Relationship Id="rId7" Type="http://schemas.openxmlformats.org/officeDocument/2006/relationships/slideLayout" Target="../slideLayouts/slideLayout3.xml"/><Relationship Id="rId8" Type="http://schemas.openxmlformats.org/officeDocument/2006/relationships/slideLayout" Target="../slideLayouts/slideLayout4.xml"/><Relationship Id="rId9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600200"/>
            <a:ext cx="78487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685800" y="1371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1"/>
          </p:nvPr>
        </p:nvSpPr>
        <p:spPr>
          <a:xfrm>
            <a:off x="7010280" y="60958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911B010-0B13-4E24-B7A2-3480FB5CA5DD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5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" name=""/>
          <p:cNvSpPr/>
          <p:nvPr/>
        </p:nvSpPr>
        <p:spPr>
          <a:xfrm>
            <a:off x="1219320" y="6400800"/>
            <a:ext cx="5943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5"/>
    <p:sldLayoutId id="2147483650" r:id="rId6"/>
    <p:sldLayoutId id="2147483651" r:id="rId7"/>
    <p:sldLayoutId id="2147483652" r:id="rId8"/>
    <p:sldLayoutId id="2147483653" r:id="rId9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761760" y="3809880"/>
            <a:ext cx="7848360" cy="1524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Trading, Risk Management and 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Back-office Overview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subTitle"/>
          </p:nvPr>
        </p:nvSpPr>
        <p:spPr>
          <a:xfrm>
            <a:off x="1219320" y="4038120"/>
            <a:ext cx="640080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>
            <a:off x="685800" y="5562720"/>
            <a:ext cx="784872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2" name=""/>
          <p:cNvGraphicFramePr/>
          <p:nvPr/>
        </p:nvGraphicFramePr>
        <p:xfrm>
          <a:off x="1219320" y="129528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19320" y="129528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4" name=""/>
          <p:cNvGraphicFramePr/>
          <p:nvPr/>
        </p:nvGraphicFramePr>
        <p:xfrm>
          <a:off x="4495680" y="1800360"/>
          <a:ext cx="3657600" cy="14763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495680" y="1800360"/>
                    <a:ext cx="3657600" cy="1476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6" name=""/>
          <p:cNvSpPr/>
          <p:nvPr/>
        </p:nvSpPr>
        <p:spPr>
          <a:xfrm>
            <a:off x="6095880" y="914400"/>
            <a:ext cx="21337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DRAFT COPY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1E365C0-B9CE-42ED-905C-C796CCE22C15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800" y="86328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 Agreement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1218960" y="1828440"/>
            <a:ext cx="7086600" cy="3886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proposes to provide the following contracted IT services to NewCo for a 24 month period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(with evergreen option)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Back-office and risk management applications utilizing ENA’s proprietary systems for deal confirmation, risk management, invoicing/collections/payment and global contract/global counter-party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EMS/Real Time Monitoring applications for NewCo’s facilities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applications for IT infrastructure needs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During the term of the services agreement, NewCo would explore all of its options regarding: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maintaining existing contractual arrangement with ENA; or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replacing with own proprietary systems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914400" y="609480"/>
            <a:ext cx="22096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Applications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B51A0E9-8193-495F-B06C-825F61EDE74E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"/>
          <p:cNvSpPr/>
          <p:nvPr/>
        </p:nvSpPr>
        <p:spPr>
          <a:xfrm>
            <a:off x="228600" y="2438280"/>
            <a:ext cx="1219320" cy="609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209680" y="2438280"/>
            <a:ext cx="1219320" cy="609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791320" y="2209680"/>
            <a:ext cx="1981080" cy="121932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EnPower System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1447920" y="2743200"/>
            <a:ext cx="76176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600200" y="2514600"/>
            <a:ext cx="533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429000" y="2743200"/>
            <a:ext cx="23623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064040" y="2298600"/>
            <a:ext cx="9907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Electronic Trade Blotter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971800" y="3962520"/>
            <a:ext cx="121932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Invoicing/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Collections/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6095880" y="1219320"/>
            <a:ext cx="137160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Confirmation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838080" y="152388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6819840" y="190512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 Information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2514600" y="3505320"/>
            <a:ext cx="1676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 Information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flipH="1">
            <a:off x="837720" y="4267080"/>
            <a:ext cx="2133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505320" y="45720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590920" y="4546440"/>
            <a:ext cx="1066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Portfolio Data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931000" y="556272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Data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838080" y="838080"/>
            <a:ext cx="7696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System Diagram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flipH="1">
            <a:off x="837720" y="1523880"/>
            <a:ext cx="5257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781680" y="18288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flipV="1">
            <a:off x="2743200" y="152388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2819520" y="4800600"/>
            <a:ext cx="3200400" cy="76212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Unify System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657600" y="5943600"/>
            <a:ext cx="144792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Contracts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Counter-party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4343400" y="55627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H="1">
            <a:off x="5105520" y="6248520"/>
            <a:ext cx="1676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flipV="1">
            <a:off x="6781680" y="3429000"/>
            <a:ext cx="0" cy="2819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419720" y="3962520"/>
            <a:ext cx="152388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(Valuation/Daily P&amp;L)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 flipV="1">
            <a:off x="2514600" y="3048120"/>
            <a:ext cx="0" cy="1218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 flipV="1">
            <a:off x="838080" y="3048120"/>
            <a:ext cx="0" cy="1218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838080" y="3505320"/>
            <a:ext cx="1676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 Information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914400" y="609480"/>
            <a:ext cx="22096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Applications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 flipH="1">
            <a:off x="6019920" y="5181480"/>
            <a:ext cx="7617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334120" y="304812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 flipV="1">
            <a:off x="4800600" y="3352680"/>
            <a:ext cx="0" cy="609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flipH="1">
            <a:off x="3048120" y="335268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 flipV="1">
            <a:off x="3048120" y="30481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 flipH="1">
            <a:off x="5334120" y="304812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2987083-D656-4052-B422-8CFA39B7CA01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"/>
          <p:cNvSpPr/>
          <p:nvPr/>
        </p:nvSpPr>
        <p:spPr>
          <a:xfrm>
            <a:off x="635040" y="3581280"/>
            <a:ext cx="8001000" cy="31752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635040" y="1447920"/>
            <a:ext cx="8001000" cy="30456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Back-office Services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634680" y="1447920"/>
            <a:ext cx="3962520" cy="2133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Deal Confirmation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Prepares customer confirmations, customer contracts, performs broker check-outs and reviews deal integrity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EnPower System allows for automated confirmation preparation and auto-faxing to expedite customer service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Nightly check-out and reconciliation of all deals executed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/>
          </p:nvPr>
        </p:nvSpPr>
        <p:spPr>
          <a:xfrm>
            <a:off x="4610160" y="1447920"/>
            <a:ext cx="4038480" cy="2133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Calculates daily profit &amp; loss of portfolio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Reconciles new deals and portfolio changes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Independent verification of commodity, volatility curves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Fully automated, EnPower System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System provides flexible reporting tools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>
            <a:off x="635040" y="3581280"/>
            <a:ext cx="3962520" cy="2057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 marL="343080" indent="-343080" algn="ctr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Invoicing/Collections/Payments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Daily check-out with counter-parties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Fully automated Unify System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Reconciliation of invoicing/payment to general ledger system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Automated aging of accounts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Cash 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Accounting applications provided via SAP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610160" y="3581280"/>
            <a:ext cx="4038480" cy="2057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Global Contracts/Counter-party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Manages contract and customer 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Automated feed for downstream processing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Allows for counter-party data management and customization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647640" y="1752480"/>
            <a:ext cx="7975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609480" y="3898800"/>
            <a:ext cx="8001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914400" y="609480"/>
            <a:ext cx="22096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Applications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1828800" y="5715000"/>
            <a:ext cx="5334120" cy="44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Experienced in over 375,000 deals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A78B350-0184-4515-9F71-99806F47DC4F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762120" y="609480"/>
            <a:ext cx="7772400" cy="1067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IT Services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/>
          </p:nvPr>
        </p:nvSpPr>
        <p:spPr>
          <a:xfrm>
            <a:off x="1447560" y="1905120"/>
            <a:ext cx="6933960" cy="4038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can also provide the following services: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use of ENA’s network, servers and desktop software including Microsoft Office and Exchange applications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 deployment and support for desktop PC’s and printers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Unix, DBA, NT and Help Desk support for ENA’s applications and infrastructure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use of ENA’s Lucent and Trading IPC phone networks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Internet access for NewCo’s employees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Interfaces between NewCo’s and ENA’s applications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ENA’s Standard Market Data feeds for NewCo’s traders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 software enhancements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914400" y="609480"/>
            <a:ext cx="22096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Applications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E97BA16-A331-4F96-8402-AFBBB4EBA1B2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762120" y="2742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Appendix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A14A1F1-5298-4070-B980-7E7E0043902D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Bridgeline JV Case Study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914400" y="609480"/>
            <a:ext cx="22096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Appendix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1219320" y="1600200"/>
            <a:ext cx="7391160" cy="449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Bridgeline is a successful example of Enron creating value through the use of its physical as well as intellectual assets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and Texaco created a 50/50 JV combining two intrastate gas pipelines in the Louisiana/Gulf Coast gas corridor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contribution: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326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Louisiana Resources Pipeline, trading and risk management (people &amp; IT services agreement) and financial expertise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Texaco’s contribution: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326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Bridgeline Pipeline, marketing franchise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Bridgeline has a stronger market position, a broader supply area presence and supply at numerous points and greater system flexibility and reliability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Bridgeline is better positioned to serve the market and its customers and more effectively manage its risk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B8ED584-1E49-4503-AD86-A07A7BEA174F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8380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Table of Contents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1371240" y="1752120"/>
            <a:ext cx="7162920" cy="3962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 Overview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 Trading Organization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  IT Applications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Appendix: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Bridgeline JV Case Study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C7AB7F5-E5F8-430E-B2F3-52BCC5ECDF28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2666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 Overview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259C174-DA25-4163-ACBF-1E91F88A209A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"/>
          <p:cNvSpPr/>
          <p:nvPr/>
        </p:nvSpPr>
        <p:spPr>
          <a:xfrm>
            <a:off x="1219320" y="3733920"/>
            <a:ext cx="7086600" cy="34272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219320" y="1905120"/>
            <a:ext cx="7086600" cy="38088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927000"/>
            <a:ext cx="77724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Summary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914400" y="609480"/>
            <a:ext cx="19051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Overview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1218960" y="1905120"/>
            <a:ext cx="7086600" cy="16761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Services: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 Corp. (“ENA”) will design and populate NewCo’s trading organization with key personnel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ENA, for a fee, will enter into a services agreement with NewCo for IT applications including back-office and risk management services and other IT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1218960" y="3733560"/>
            <a:ext cx="7086600" cy="23619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11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Strengths: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is the largest power marketer in the country, trading over         400,000,000 MWh in 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Forbes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A-List of Companies: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“Top Power Company in the World” 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Forbes Global Business Magazine,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January 11, 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ENA’s trading and marketing expertise extends into natural gas, power, coal, liquids, emissions credits, pulp and paper and other energy intensive products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1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1219320" y="2286000"/>
            <a:ext cx="7086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219320" y="4076640"/>
            <a:ext cx="7086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66EFAC6-C6A3-4F00-A992-0AD232F0181A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2742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 Trading Organization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A2A0F06-00B5-4B15-8FCF-9E72A7D17413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85800" y="583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&amp; Trading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1294920" y="2057400"/>
            <a:ext cx="6705720" cy="365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and risk management infrastructure to replicate the Enron model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to contribute key trading and marketing personnel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trading will utilize ENA’s back office systems and risk management capabilities (services agreement)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and trading to focus on asset optimization and spread option value, not speculative trading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965160" y="609480"/>
            <a:ext cx="23623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Organization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996DD47-52A4-4524-8477-55A87B92CBD3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"/>
          <p:cNvSpPr/>
          <p:nvPr/>
        </p:nvSpPr>
        <p:spPr>
          <a:xfrm>
            <a:off x="685800" y="83808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and Marketing Org. Chart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965160" y="609480"/>
            <a:ext cx="23623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Organization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4" name=""/>
          <p:cNvGraphicFramePr/>
          <p:nvPr/>
        </p:nvGraphicFramePr>
        <p:xfrm>
          <a:off x="1254240" y="1952640"/>
          <a:ext cx="6483240" cy="3595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54240" y="1952640"/>
                    <a:ext cx="6483240" cy="359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90B177D-BF9F-495A-8D7B-0E6D6A40CB52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85800" y="7869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Resources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1447560" y="1981080"/>
            <a:ext cx="6629400" cy="3733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Personnel: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would nominate NewCo’s Head Trader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Head Trader would fill additional spots with a combination of FPLE, ENA and if needed, outside employees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Required Skills: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Knowledge of forward energy markets and derivatives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Experience with the physical power grids and gas pipelines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Ability to manage the plant’s spread option value and asset optimization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965160" y="609480"/>
            <a:ext cx="23623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Organization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AC6B8BC-3981-4189-A0ED-824001D6F0EE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09480" y="2742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  IT Applications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ED7D70F-E2A5-4545-95B2-3C28E5D409F2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2000-05-12T16:54:49Z</dcterms:created>
  <dc:creator>lreeves</dc:creator>
  <dc:description/>
  <dc:language>en-US</dc:language>
  <cp:lastModifiedBy>Ben Rogers</cp:lastModifiedBy>
  <cp:lastPrinted>2000-07-18T20:04:20Z</cp:lastPrinted>
  <dcterms:modified xsi:type="dcterms:W3CDTF">2000-07-18T20:14:05Z</dcterms:modified>
  <cp:revision>88</cp:revision>
  <dc:subject/>
  <dc:title>Orion Power Holdings, Inc. Enron North America Corp.</dc:title>
</cp:coreProperties>
</file>