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wmf" ContentType="image/x-wmf"/>
  <Override PartName="/ppt/media/image2.png" ContentType="image/png"/>
  <Override PartName="/ppt/media/image3.wmf" ContentType="image/x-wmf"/>
  <Override PartName="/ppt/media/image4.wmf" ContentType="image/x-wmf"/>
  <Override PartName="/ppt/embeddings/oleObject1.bin" ContentType="application/vnd.openxmlformats-officedocument.oleObject"/>
  <Override PartName="/ppt/embeddings/oleObject1.docx" ContentType="application/vnd.openxmlformats-officedocument.wordprocessingml.document"/>
  <Override PartName="/ppt/embeddings/oleObject2.bin" ContentType="application/vnd.openxmlformats-officedocument.oleObject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67DE35D-EB68-47C7-9900-1B25931B150F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38300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4707720" y="1600200"/>
            <a:ext cx="38300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2C5CD54-2A44-4986-9C9B-132FFF649974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D418E2F-C041-4852-AA50-59EBF2FFB6A5}" type="slidenum">
              <a:t>&lt;#&gt;</a:t>
            </a:fld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8487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A982B8B-F1C3-4F26-8948-639D9062D2D9}" type="slidenum">
              <a:t>&lt;#&gt;</a:t>
            </a:fld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subTitle"/>
          </p:nvPr>
        </p:nvSpPr>
        <p:spPr>
          <a:xfrm>
            <a:off x="685800" y="1600200"/>
            <a:ext cx="784872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24A7F14-0826-434D-85DA-A6C86BE622E0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1.xml"/><Relationship Id="rId6" Type="http://schemas.openxmlformats.org/officeDocument/2006/relationships/slideLayout" Target="../slideLayouts/slideLayout2.xml"/><Relationship Id="rId7" Type="http://schemas.openxmlformats.org/officeDocument/2006/relationships/slideLayout" Target="../slideLayouts/slideLayout3.xml"/><Relationship Id="rId8" Type="http://schemas.openxmlformats.org/officeDocument/2006/relationships/slideLayout" Target="../slideLayouts/slideLayout4.xml"/><Relationship Id="rId9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600200"/>
            <a:ext cx="78487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685800" y="1371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sldNum" idx="1"/>
          </p:nvPr>
        </p:nvSpPr>
        <p:spPr>
          <a:xfrm>
            <a:off x="7010280" y="60958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A7D4810-C013-40F2-BAA3-2A83CCB6F36A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5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" name=""/>
          <p:cNvSpPr/>
          <p:nvPr/>
        </p:nvSpPr>
        <p:spPr>
          <a:xfrm>
            <a:off x="1219320" y="6400800"/>
            <a:ext cx="5943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5"/>
    <p:sldLayoutId id="2147483650" r:id="rId6"/>
    <p:sldLayoutId id="2147483651" r:id="rId7"/>
    <p:sldLayoutId id="2147483652" r:id="rId8"/>
    <p:sldLayoutId id="2147483653" r:id="rId9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3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761760" y="3809880"/>
            <a:ext cx="7848360" cy="1524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Trading, Risk Management and 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Back-office Overview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subTitle"/>
          </p:nvPr>
        </p:nvSpPr>
        <p:spPr>
          <a:xfrm>
            <a:off x="1219320" y="4038120"/>
            <a:ext cx="6400800" cy="121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>
            <a:off x="685800" y="5562720"/>
            <a:ext cx="784872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 19,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2" name=""/>
          <p:cNvGraphicFramePr/>
          <p:nvPr/>
        </p:nvGraphicFramePr>
        <p:xfrm>
          <a:off x="1219320" y="1295280"/>
          <a:ext cx="2514600" cy="2444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2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19320" y="1295280"/>
                    <a:ext cx="2514600" cy="2444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4" name=""/>
          <p:cNvGraphicFramePr/>
          <p:nvPr/>
        </p:nvGraphicFramePr>
        <p:xfrm>
          <a:off x="4495680" y="1800360"/>
          <a:ext cx="3657600" cy="14763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25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495680" y="1800360"/>
                    <a:ext cx="3657600" cy="1476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E94C63E-37EB-4C7D-BDFF-2784AEE7C7C4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85800" y="86328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 Agreement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1218960" y="1828440"/>
            <a:ext cx="7086600" cy="3886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proposes to provide the following contracted IT services to NewCo for a 24 month period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(with evergreen option)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Back-office and risk management applications utilizing ENA’s proprietary systems for deal confirmation, risk management, invoicing/collections/payments and global contract/global counter-party management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EMS/Real Time Monitoring applications for NewCo’s facilities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applications for IT infrastructure needs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During the term of the services agreement, NewCo would explore all of its options regarding: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maintaining existing contractual arrangement with ENA; or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replacing with own proprietary systems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>
            <a:off x="914400" y="609480"/>
            <a:ext cx="220968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 Applications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9498E57-B05F-4633-9D75-76987D4FCB70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"/>
          <p:cNvSpPr/>
          <p:nvPr/>
        </p:nvSpPr>
        <p:spPr>
          <a:xfrm>
            <a:off x="838080" y="927000"/>
            <a:ext cx="7696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System Diagram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914400" y="609480"/>
            <a:ext cx="220968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 Applications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914400" y="2585880"/>
            <a:ext cx="1141560" cy="5320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2768760" y="2585880"/>
            <a:ext cx="1141200" cy="53208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NewCo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121440" y="2387520"/>
            <a:ext cx="1854000" cy="106200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EnPower System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2055960" y="2852640"/>
            <a:ext cx="71280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2198520" y="2652840"/>
            <a:ext cx="498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3909960" y="2852640"/>
            <a:ext cx="2211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4503600" y="2465280"/>
            <a:ext cx="9273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Electronic Trade Blotter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481560" y="3914640"/>
            <a:ext cx="1141200" cy="530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Invoicing/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Collections/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6405480" y="1523880"/>
            <a:ext cx="1284480" cy="5320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Confirmation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1484280" y="1789200"/>
            <a:ext cx="0" cy="7966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7083360" y="2006640"/>
            <a:ext cx="10699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 Information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3054240" y="3516480"/>
            <a:ext cx="1568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 Information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 flipH="1">
            <a:off x="1484280" y="4179960"/>
            <a:ext cx="1997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3100320" y="4435560"/>
            <a:ext cx="998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Portfolio Data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6172200" y="5372280"/>
            <a:ext cx="1069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 Data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 flipH="1">
            <a:off x="1484280" y="1789200"/>
            <a:ext cx="4921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7048440" y="2055960"/>
            <a:ext cx="0" cy="33156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 flipV="1">
            <a:off x="3268800" y="1788840"/>
            <a:ext cx="0" cy="7966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3352680" y="4711680"/>
            <a:ext cx="2995560" cy="66348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Unify System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4124160" y="5640480"/>
            <a:ext cx="1354320" cy="531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Contracts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Counter-party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flipH="1">
            <a:off x="5478120" y="5907240"/>
            <a:ext cx="1569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 flipV="1">
            <a:off x="7048440" y="3449160"/>
            <a:ext cx="0" cy="2457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4836960" y="3914640"/>
            <a:ext cx="1487520" cy="530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(Valuation/Daily P&amp;L)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 flipV="1">
            <a:off x="3054240" y="3117960"/>
            <a:ext cx="0" cy="10620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 flipV="1">
            <a:off x="1484280" y="3117960"/>
            <a:ext cx="0" cy="10620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1484280" y="3516480"/>
            <a:ext cx="1569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 Information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5692680" y="3117960"/>
            <a:ext cx="0" cy="7966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 flipV="1">
            <a:off x="5194440" y="3382560"/>
            <a:ext cx="0" cy="531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 flipH="1">
            <a:off x="3552840" y="3382920"/>
            <a:ext cx="1641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 flipV="1">
            <a:off x="3552840" y="3117960"/>
            <a:ext cx="0" cy="264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 flipH="1">
            <a:off x="5692320" y="3117960"/>
            <a:ext cx="4287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 flipV="1">
            <a:off x="4800600" y="53971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4038480" y="4444920"/>
            <a:ext cx="0" cy="27936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 flipH="1">
            <a:off x="6391080" y="5029200"/>
            <a:ext cx="6476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48D4153-65CF-4AD4-A220-00758787FA26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"/>
          <p:cNvSpPr/>
          <p:nvPr/>
        </p:nvSpPr>
        <p:spPr>
          <a:xfrm>
            <a:off x="635040" y="3581280"/>
            <a:ext cx="8001000" cy="31752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635040" y="1447920"/>
            <a:ext cx="8001000" cy="30456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Back-office Services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634680" y="1447920"/>
            <a:ext cx="3962520" cy="2133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 algn="ct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Deal Confirmation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Prepares customer confirmations, customer contracts, performs broker check-outs and reviews deal integrity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EnPower System allows for automated confirmation preparation and auto-faxing to expedite customer service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Nightly check-out and reconciliation of all deals executed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/>
          </p:nvPr>
        </p:nvSpPr>
        <p:spPr>
          <a:xfrm>
            <a:off x="4610160" y="1447920"/>
            <a:ext cx="4038480" cy="2133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Risk Management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Calculates daily profit &amp; loss of portfolio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Reconciles new deals and portfolio changes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Independent verification of commodity, volatility curves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Fully automated, EnPower System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System provides flexible reporting tools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"/>
          <p:cNvSpPr/>
          <p:nvPr/>
        </p:nvSpPr>
        <p:spPr>
          <a:xfrm>
            <a:off x="635040" y="3581280"/>
            <a:ext cx="3962520" cy="2057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92500" lnSpcReduction="9999"/>
          </a:bodyPr>
          <a:p>
            <a:pPr marL="343080" indent="-343080" algn="ctr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Invoicing/Collections/Payments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Daily check-out with counter-parties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Fully automated Unify System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Reconciliation of invoicing/payment to general ledger system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Automated aging of accounts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Cash 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Accounting applications provided via SAP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4610160" y="3581280"/>
            <a:ext cx="4038480" cy="2057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Global Contracts/Counter-party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Manages contract and customer information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Automated feed for downstream processing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Allows for counter-party data management and customization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647640" y="1752480"/>
            <a:ext cx="7975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647640" y="3898800"/>
            <a:ext cx="80010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914400" y="609480"/>
            <a:ext cx="220968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 Applications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1828800" y="5715000"/>
            <a:ext cx="5334120" cy="44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Experienced in over 375,000 deals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AA89E22-78A4-4A1D-8CBA-BEE4ABF4C73E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762120" y="609480"/>
            <a:ext cx="7772400" cy="1067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IT Services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/>
          </p:nvPr>
        </p:nvSpPr>
        <p:spPr>
          <a:xfrm>
            <a:off x="1447560" y="1905120"/>
            <a:ext cx="6933960" cy="4038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can also provide the following services: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use of ENA’s network, servers and desktop software including Microsoft Office and Exchange applications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Initial deployment and support for desktop PC’s and printers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Unix, DBA, NT and Help Desk support for ENA’s applications and infrastructure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use of ENA’s Lucent and Trading IPC phone networks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Internet access for NewCo’s employees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Interfaces between NewCo’s and ENA’s applications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ENA’s Standard Market Data feeds for NewCo’s traders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 software enhancements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"/>
          <p:cNvSpPr/>
          <p:nvPr/>
        </p:nvSpPr>
        <p:spPr>
          <a:xfrm>
            <a:off x="914400" y="609480"/>
            <a:ext cx="220968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 Applications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E30A52B-2268-413E-8495-73A08A4F9BC4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762120" y="2742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Appendix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7790B38-811D-4CD0-BEE9-D770E8D8EA3B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Bridgeline JV Case Study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"/>
          <p:cNvSpPr/>
          <p:nvPr/>
        </p:nvSpPr>
        <p:spPr>
          <a:xfrm>
            <a:off x="914400" y="609480"/>
            <a:ext cx="220968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Appendix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1219320" y="1676520"/>
            <a:ext cx="6858000" cy="441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Bridgeline is a successful example of Enron and Texaco creating value through the combination of physical assets and unique sponsor expertise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contribution: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326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Louisiana Resources Pipeline, trading, risk management and financial expertise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Texaco’s contribution: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326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Bridgeline Pipeline, marketing franchise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Both sponsors filled all of Bridgeline’s senior management positions.  Enron also entered into a fee based, multi-year IT services agreement with Bridgeline supplying the gas management system, trading system and other IT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Bridgeline is now better positioned to serve the market and its customers and more effectively manage its risk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D5AACB5-4E73-429C-88FF-8D0E8153639C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8380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Table of Contents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1371240" y="1752120"/>
            <a:ext cx="7162920" cy="3962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  Overview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  Trading Organization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  IT Applications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Appendix: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Bridgeline JV Case Study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264785D-A0F7-42D1-958F-C809CDC21493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2666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  Overview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B690F9A-60E5-45D4-8E6F-A68CE0C23DCA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"/>
          <p:cNvSpPr/>
          <p:nvPr/>
        </p:nvSpPr>
        <p:spPr>
          <a:xfrm>
            <a:off x="1219320" y="3733920"/>
            <a:ext cx="7086600" cy="38088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219320" y="1905120"/>
            <a:ext cx="7086600" cy="38088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927000"/>
            <a:ext cx="77724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Summary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>
            <a:off x="914400" y="609480"/>
            <a:ext cx="19051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Overview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1218960" y="1905120"/>
            <a:ext cx="7086600" cy="16761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Services: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North America Corp. (“ENA”) will design and populate NewCo’s trading organization with key personnel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ENA, for a fee, will enter into a services agreement with NewCo for IT applications including back-office and risk management services and other IT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1218960" y="3720600"/>
            <a:ext cx="7086600" cy="2387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11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Strengths: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is the largest power marketer in the country, trading over         400,000,000 MWh in 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Forbes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A-List of Companies: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“Top Power Company in the World” </a:t>
            </a: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Forbes Global Business Magazine,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January 11, 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ENA’s trading and marketing expertise extends into natural gas, power, coal, liquids, emissions credits, pulp and paper and other energy intensive products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1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>
            <a:off x="1219320" y="2286000"/>
            <a:ext cx="7086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EC53807-7403-4D31-A7B6-30E27D4CB1EF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2742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  Trading Organization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C60B237-D56A-473C-A28C-200BCB94F10E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85800" y="583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 &amp; Trading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1294920" y="2057400"/>
            <a:ext cx="6705720" cy="3657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and risk management infrastructure to replicate the Enron model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to contribute key trading and marketing personnel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NewCo’s trading will utilize ENA’s back office systems and risk management capabilities (services agreement)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 and trading to focus on asset optimization and spread option value, not speculative trading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>
            <a:off x="965160" y="609480"/>
            <a:ext cx="23623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Organization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2AE01CF-7219-4BF5-8F3D-82EE280A8924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"/>
          <p:cNvSpPr/>
          <p:nvPr/>
        </p:nvSpPr>
        <p:spPr>
          <a:xfrm>
            <a:off x="685800" y="83808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NewCo’s Trading and Marketing Org. Chart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965160" y="609480"/>
            <a:ext cx="23623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Organization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2" name=""/>
          <p:cNvGraphicFramePr/>
          <p:nvPr/>
        </p:nvGraphicFramePr>
        <p:xfrm>
          <a:off x="1298520" y="1978200"/>
          <a:ext cx="6394680" cy="3543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98520" y="1978200"/>
                    <a:ext cx="6394680" cy="3543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A06ECE3-8012-4B48-A16F-BD5BB89C8128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85800" y="7869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Resources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1447560" y="1981080"/>
            <a:ext cx="6629400" cy="3733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Personnel: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would nominate NewCo’s Head Trader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Head Trader would fill additional spots with a combination of FPLE and ENA employees and if needed, outside employees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Required Skills: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Knowledge of forward energy markets and derivatives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Experience with the physical power grids and gas pipelines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Ability to manage the plant’s spread option value and asset optimization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965160" y="609480"/>
            <a:ext cx="23623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Organization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B43B600-43BB-4250-8B4C-3AAF9AE3A7F9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09480" y="2742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  IT Applications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2B25D07-F6CD-499B-A077-FB4F5B88A5BE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2000-05-12T16:54:49Z</dcterms:created>
  <dc:creator>lreeves</dc:creator>
  <dc:description/>
  <dc:language>en-US</dc:language>
  <cp:lastModifiedBy>Ben Rogers</cp:lastModifiedBy>
  <cp:lastPrinted>2000-07-18T21:54:23Z</cp:lastPrinted>
  <dcterms:modified xsi:type="dcterms:W3CDTF">2000-07-18T22:00:06Z</dcterms:modified>
  <cp:revision>103</cp:revision>
  <dc:subject/>
  <dc:title>Orion Power Holdings, Inc. Enron North America Corp.</dc:title>
</cp:coreProperties>
</file>