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docx" ContentType="application/vnd.openxmlformats-officedocument.wordprocessingml.document"/>
  <Override PartName="/ppt/embeddings/oleObject2.docx" ContentType="application/vnd.openxmlformats-officedocument.wordprocessingml.document"/>
  <Override PartName="/ppt/embeddings/oleObject1.xlsx" ContentType="application/vnd.openxmlformats-officedocument.spreadsheetml.sheet"/>
  <Override PartName="/ppt/media/image1.png" ContentType="image/png"/>
  <Override PartName="/ppt/media/image2.wmf" ContentType="image/x-wmf"/>
  <Override PartName="/ppt/media/image3.wmf" ContentType="image/x-wmf"/>
  <Override PartName="/ppt/media/image4.wmf" ContentType="image/x-wmf"/>
  <Override PartName="/ppt/media/image5.wmf" ContentType="image/x-wmf"/>
  <Override PartName="/ppt/slides/_rels/slide9.xml.rels" ContentType="application/vnd.openxmlformats-package.relationships+xml"/>
  <Override PartName="/ppt/slides/_rels/slide11.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notesSlides/_rels/notesSlide1.xml.rels" ContentType="application/vnd.openxmlformats-package.relationships+xml"/>
  <Override PartName="/ppt/notesSlides/notesSlide1.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984000" cy="9270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3" name="PlaceHolder 1"/>
          <p:cNvSpPr>
            <a:spLocks noGrp="1"/>
          </p:cNvSpPr>
          <p:nvPr>
            <p:ph type="hdr"/>
          </p:nvPr>
        </p:nvSpPr>
        <p:spPr>
          <a:xfrm>
            <a:off x="-360" y="0"/>
            <a:ext cx="3027240" cy="463680"/>
          </a:xfrm>
          <a:prstGeom prst="rect">
            <a:avLst/>
          </a:prstGeom>
          <a:noFill/>
          <a:ln w="0">
            <a:noFill/>
          </a:ln>
        </p:spPr>
        <p:txBody>
          <a:bodyPr lIns="92880" rIns="92880" tIns="46440" bIns="46440" anchor="t">
            <a:noAutofit/>
          </a:bodyPr>
          <a:p>
            <a:pPr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4" name="PlaceHolder 2"/>
          <p:cNvSpPr>
            <a:spLocks noGrp="1"/>
          </p:cNvSpPr>
          <p:nvPr>
            <p:ph type="dt" idx="3"/>
          </p:nvPr>
        </p:nvSpPr>
        <p:spPr>
          <a:xfrm>
            <a:off x="3957480" y="0"/>
            <a:ext cx="3027600" cy="463680"/>
          </a:xfrm>
          <a:prstGeom prst="rect">
            <a:avLst/>
          </a:prstGeom>
          <a:noFill/>
          <a:ln w="0">
            <a:noFill/>
          </a:ln>
        </p:spPr>
        <p:txBody>
          <a:bodyPr lIns="92880" rIns="92880" tIns="46440" bIns="46440" anchor="t">
            <a:noAutofit/>
          </a:bodyPr>
          <a:lstStyle>
            <a:lvl1pPr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5" name="PlaceHolder 3"/>
          <p:cNvSpPr>
            <a:spLocks noGrp="1"/>
          </p:cNvSpPr>
          <p:nvPr>
            <p:ph type="sldImg"/>
          </p:nvPr>
        </p:nvSpPr>
        <p:spPr>
          <a:xfrm>
            <a:off x="1174320" y="695160"/>
            <a:ext cx="4635720" cy="347688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Click to move the slide</a:t>
            </a:r>
            <a:endParaRPr b="1" lang="en-US" sz="3600" strike="noStrike" u="none">
              <a:solidFill>
                <a:srgbClr val="000000"/>
              </a:solidFill>
              <a:effectLst/>
              <a:uFillTx/>
              <a:latin typeface="Arial"/>
            </a:endParaRPr>
          </a:p>
        </p:txBody>
      </p:sp>
      <p:sp>
        <p:nvSpPr>
          <p:cNvPr id="16" name="PlaceHolder 4"/>
          <p:cNvSpPr>
            <a:spLocks noGrp="1"/>
          </p:cNvSpPr>
          <p:nvPr>
            <p:ph type="body"/>
          </p:nvPr>
        </p:nvSpPr>
        <p:spPr>
          <a:xfrm>
            <a:off x="931680" y="4403880"/>
            <a:ext cx="5121000" cy="4171680"/>
          </a:xfrm>
          <a:prstGeom prst="rect">
            <a:avLst/>
          </a:prstGeom>
          <a:noFill/>
          <a:ln w="0">
            <a:noFill/>
          </a:ln>
        </p:spPr>
        <p:txBody>
          <a:bodyPr lIns="92880" rIns="9288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7" name="PlaceHolder 5"/>
          <p:cNvSpPr>
            <a:spLocks noGrp="1"/>
          </p:cNvSpPr>
          <p:nvPr>
            <p:ph type="ftr" idx="4"/>
          </p:nvPr>
        </p:nvSpPr>
        <p:spPr>
          <a:xfrm>
            <a:off x="-360" y="8807400"/>
            <a:ext cx="3027240" cy="463680"/>
          </a:xfrm>
          <a:prstGeom prst="rect">
            <a:avLst/>
          </a:prstGeom>
          <a:noFill/>
          <a:ln w="0">
            <a:noFill/>
          </a:ln>
        </p:spPr>
        <p:txBody>
          <a:bodyPr lIns="92880" rIns="92880" tIns="46440" bIns="46440" anchor="b">
            <a:noAutofit/>
          </a:bodyPr>
          <a:lstStyle>
            <a:lvl1pPr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indent="0">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8" name="PlaceHolder 6"/>
          <p:cNvSpPr>
            <a:spLocks noGrp="1"/>
          </p:cNvSpPr>
          <p:nvPr>
            <p:ph type="sldNum" idx="5"/>
          </p:nvPr>
        </p:nvSpPr>
        <p:spPr>
          <a:xfrm>
            <a:off x="3957480" y="8807400"/>
            <a:ext cx="3027600" cy="463680"/>
          </a:xfrm>
          <a:prstGeom prst="rect">
            <a:avLst/>
          </a:prstGeom>
          <a:noFill/>
          <a:ln w="0">
            <a:noFill/>
          </a:ln>
        </p:spPr>
        <p:txBody>
          <a:bodyPr lIns="92880" rIns="92880" tIns="46440" bIns="46440" anchor="b">
            <a:noAutofit/>
          </a:bodyPr>
          <a:lstStyle>
            <a:lvl1pPr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defRPr b="0" lang="en-US" sz="1200" strike="noStrike" u="none">
                <a:solidFill>
                  <a:srgbClr val="000000"/>
                </a:solidFill>
                <a:effectLst/>
                <a:uFillTx/>
                <a:latin typeface="Times New Roman"/>
              </a:defRPr>
            </a:lvl1pPr>
          </a:lstStyle>
          <a:p>
            <a:pPr indent="0" algn="r">
              <a:buNone/>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69EC8158-BFC3-4C31-A400-3DC3D79AB985}"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 name=""/>
          <p:cNvSpPr txBox="1"/>
          <p:nvPr/>
        </p:nvSpPr>
        <p:spPr>
          <a:xfrm>
            <a:off x="3957480" y="8807400"/>
            <a:ext cx="3027600" cy="463680"/>
          </a:xfrm>
          <a:prstGeom prst="rect">
            <a:avLst/>
          </a:prstGeom>
          <a:noFill/>
          <a:ln w="0">
            <a:noFill/>
          </a:ln>
        </p:spPr>
        <p:txBody>
          <a:bodyPr lIns="92880" rIns="92880" tIns="46440" bIns="46440" anchor="b">
            <a:noAutofit/>
          </a:bodyPr>
          <a:p>
            <a:pPr algn="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fld id="{3CE74A39-49A1-43EE-9920-5BD5387A3D8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3" name=""/>
          <p:cNvSpPr txBox="1"/>
          <p:nvPr/>
        </p:nvSpPr>
        <p:spPr>
          <a:xfrm>
            <a:off x="-360" y="8807400"/>
            <a:ext cx="3027240" cy="463680"/>
          </a:xfrm>
          <a:prstGeom prst="rect">
            <a:avLst/>
          </a:prstGeom>
          <a:noFill/>
          <a:ln w="0">
            <a:noFill/>
          </a:ln>
        </p:spPr>
        <p:txBody>
          <a:bodyPr lIns="92880" rIns="92880" tIns="46440" bIns="46440" anchor="b">
            <a:noAutofit/>
          </a:bodyPr>
          <a:p>
            <a:pP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74" name=""/>
          <p:cNvSpPr txBox="1"/>
          <p:nvPr/>
        </p:nvSpPr>
        <p:spPr>
          <a:xfrm>
            <a:off x="-360" y="0"/>
            <a:ext cx="3027240" cy="463680"/>
          </a:xfrm>
          <a:prstGeom prst="rect">
            <a:avLst/>
          </a:prstGeom>
          <a:noFill/>
          <a:ln w="0">
            <a:noFill/>
          </a:ln>
        </p:spPr>
        <p:txBody>
          <a:bodyPr lIns="92880" rIns="92880" tIns="46440" bIns="46440" anchor="t">
            <a:noAutofit/>
          </a:bodyPr>
          <a:p>
            <a:pP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5" name=""/>
          <p:cNvSpPr txBox="1"/>
          <p:nvPr/>
        </p:nvSpPr>
        <p:spPr>
          <a:xfrm>
            <a:off x="3957480" y="0"/>
            <a:ext cx="3027600" cy="463680"/>
          </a:xfrm>
          <a:prstGeom prst="rect">
            <a:avLst/>
          </a:prstGeom>
          <a:noFill/>
          <a:ln w="0">
            <a:noFill/>
          </a:ln>
        </p:spPr>
        <p:txBody>
          <a:bodyPr lIns="92880" rIns="92880" tIns="46440" bIns="46440" anchor="t">
            <a:noAutofit/>
          </a:bodyPr>
          <a:p>
            <a:pPr algn="r">
              <a:tabLst>
                <a:tab algn="l" pos="0"/>
                <a:tab algn="l" pos="928800"/>
                <a:tab algn="l" pos="1857240"/>
                <a:tab algn="l" pos="2786040"/>
                <a:tab algn="l" pos="3714840"/>
                <a:tab algn="l" pos="4643280"/>
                <a:tab algn="l" pos="5572080"/>
                <a:tab algn="l" pos="6500880"/>
                <a:tab algn="l" pos="7429680"/>
                <a:tab algn="l" pos="8358120"/>
                <a:tab algn="l" pos="9286920"/>
                <a:tab algn="l" pos="102157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76" name="PlaceHolder 1"/>
          <p:cNvSpPr>
            <a:spLocks noGrp="1"/>
          </p:cNvSpPr>
          <p:nvPr>
            <p:ph type="sldImg"/>
          </p:nvPr>
        </p:nvSpPr>
        <p:spPr>
          <a:xfrm>
            <a:off x="1174680" y="695160"/>
            <a:ext cx="4637160" cy="3478320"/>
          </a:xfrm>
          <a:prstGeom prst="rect">
            <a:avLst/>
          </a:prstGeom>
          <a:ln w="0">
            <a:noFill/>
          </a:ln>
        </p:spPr>
      </p:sp>
      <p:sp>
        <p:nvSpPr>
          <p:cNvPr id="77" name="PlaceHolder 2"/>
          <p:cNvSpPr>
            <a:spLocks noGrp="1"/>
          </p:cNvSpPr>
          <p:nvPr>
            <p:ph type="body"/>
          </p:nvPr>
        </p:nvSpPr>
        <p:spPr>
          <a:xfrm>
            <a:off x="929880" y="4403880"/>
            <a:ext cx="5124600" cy="4171680"/>
          </a:xfrm>
          <a:prstGeom prst="rect">
            <a:avLst/>
          </a:prstGeom>
          <a:noFill/>
          <a:ln w="0">
            <a:noFill/>
          </a:ln>
        </p:spPr>
        <p:txBody>
          <a:bodyPr lIns="0" rIns="0" tIns="0" bIns="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hart"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000000"/>
              </a:solidFill>
              <a:effectLst/>
              <a:uFillTx/>
              <a:latin typeface="Arial"/>
            </a:endParaRPr>
          </a:p>
        </p:txBody>
      </p:sp>
      <p:sp>
        <p:nvSpPr>
          <p:cNvPr id="7"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8" name="PlaceHolder 3"/>
          <p:cNvSpPr>
            <a:spLocks noGrp="1"/>
          </p:cNvSpPr>
          <p:nvPr>
            <p:ph/>
          </p:nvPr>
        </p:nvSpPr>
        <p:spPr>
          <a:xfrm>
            <a:off x="685800" y="1523880"/>
            <a:ext cx="7772400" cy="45720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ECC116A2-C285-4B87-AF8F-8DF819E9B981}"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000000"/>
              </a:solidFill>
              <a:effectLst/>
              <a:uFillTx/>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3121612D-56BF-4BD9-BA26-96AAE7420367}"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600" strike="noStrike" u="none">
              <a:solidFill>
                <a:srgbClr val="000000"/>
              </a:solidFill>
              <a:effectLst/>
              <a:uFillTx/>
              <a:latin typeface="Arial"/>
            </a:endParaRPr>
          </a:p>
        </p:txBody>
      </p:sp>
      <p:sp>
        <p:nvSpPr>
          <p:cNvPr id="11"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9CCCB848-07BB-446F-B177-86E5D87E41BF}"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Click to edit the title text format</a:t>
            </a:r>
            <a:endParaRPr b="1" lang="en-US" sz="3600" strike="noStrike" u="none">
              <a:solidFill>
                <a:srgbClr val="000000"/>
              </a:solidFill>
              <a:effectLst/>
              <a:uFillTx/>
              <a:latin typeface="Arial"/>
            </a:endParaRPr>
          </a:p>
        </p:txBody>
      </p:sp>
      <p:sp>
        <p:nvSpPr>
          <p:cNvPr id="1" name="PlaceHolder 2"/>
          <p:cNvSpPr>
            <a:spLocks noGrp="1"/>
          </p:cNvSpPr>
          <p:nvPr>
            <p:ph type="body"/>
          </p:nvPr>
        </p:nvSpPr>
        <p:spPr>
          <a:xfrm>
            <a:off x="685800" y="1523880"/>
            <a:ext cx="7772400" cy="4572000"/>
          </a:xfrm>
          <a:prstGeom prst="rect">
            <a:avLst/>
          </a:prstGeom>
          <a:noFill/>
          <a:ln w="0">
            <a:noFill/>
          </a:ln>
        </p:spPr>
        <p:txBody>
          <a:bodyPr lIns="90000" rIns="90000" tIns="46800" bIns="46800" anchor="t">
            <a:normAutofit/>
          </a:bodyPr>
          <a:p>
            <a:pPr marL="343080" indent="-34308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Click to edit the outline text format</a:t>
            </a:r>
            <a:endParaRPr b="0" lang="en-US" sz="3200" strike="noStrike" u="none">
              <a:solidFill>
                <a:srgbClr val="000000"/>
              </a:solidFill>
              <a:effectLst/>
              <a:uFillTx/>
              <a:latin typeface="Arial"/>
            </a:endParaRPr>
          </a:p>
          <a:p>
            <a:pPr lvl="1" marL="743040" indent="-28584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Second Outline Level</a:t>
            </a:r>
            <a:endParaRPr b="0" lang="en-US" sz="3200" strike="noStrike" u="none">
              <a:solidFill>
                <a:srgbClr val="000000"/>
              </a:solidFill>
              <a:effectLst/>
              <a:uFillTx/>
              <a:latin typeface="Arial"/>
            </a:endParaRPr>
          </a:p>
          <a:p>
            <a:pPr lvl="2" marL="11430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Third Outline Level</a:t>
            </a:r>
            <a:endParaRPr b="0" lang="en-US" sz="3200" strike="noStrike" u="none">
              <a:solidFill>
                <a:srgbClr val="000000"/>
              </a:solidFill>
              <a:effectLst/>
              <a:uFillTx/>
              <a:latin typeface="Arial"/>
            </a:endParaRPr>
          </a:p>
          <a:p>
            <a:pPr lvl="3" marL="16002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Fourth Outline Level</a:t>
            </a:r>
            <a:endParaRPr b="0" lang="en-US" sz="3200" strike="noStrike" u="none">
              <a:solidFill>
                <a:srgbClr val="000000"/>
              </a:solidFill>
              <a:effectLst/>
              <a:uFillTx/>
              <a:latin typeface="Arial"/>
            </a:endParaRPr>
          </a:p>
          <a:p>
            <a:pPr lvl="4"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Fifth Outline Level</a:t>
            </a:r>
            <a:endParaRPr b="0" lang="en-US" sz="3200" strike="noStrike" u="none">
              <a:solidFill>
                <a:srgbClr val="000000"/>
              </a:solidFill>
              <a:effectLst/>
              <a:uFillTx/>
              <a:latin typeface="Arial"/>
            </a:endParaRPr>
          </a:p>
          <a:p>
            <a:pPr lvl="5"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Sixth Outline Level</a:t>
            </a:r>
            <a:endParaRPr b="0" lang="en-US" sz="3200" strike="noStrike" u="none">
              <a:solidFill>
                <a:srgbClr val="000000"/>
              </a:solidFill>
              <a:effectLst/>
              <a:uFillTx/>
              <a:latin typeface="Arial"/>
            </a:endParaRPr>
          </a:p>
          <a:p>
            <a:pPr lvl="6" marL="2057400" indent="-228600">
              <a:spcBef>
                <a:spcPts val="7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Seventh Outline Level</a:t>
            </a:r>
            <a:endParaRPr b="0" lang="en-US" sz="3200" strike="noStrike" u="none">
              <a:solidFill>
                <a:srgbClr val="000000"/>
              </a:solidFill>
              <a:effectLst/>
              <a:uFillTx/>
              <a:latin typeface="Arial"/>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5558594-3067-4680-A4BA-054FE94312D3}" type="slidenum">
              <a:rPr b="0" lang="en-US" sz="1400" strike="noStrike" u="none">
                <a:solidFill>
                  <a:srgbClr val="000000"/>
                </a:solidFill>
                <a:effectLst/>
                <a:uFillTx/>
                <a:latin typeface="Arial"/>
              </a:rPr>
              <a:t>&lt;number&gt;</a:t>
            </a:fld>
            <a:endParaRPr b="0" lang="en-US" sz="1400" strike="noStrike" u="none">
              <a:solidFill>
                <a:srgbClr val="000000"/>
              </a:solidFill>
              <a:effectLst/>
              <a:uFillTx/>
              <a:latin typeface="Times New Roman"/>
            </a:endParaRPr>
          </a:p>
        </p:txBody>
      </p:sp>
      <p:sp>
        <p:nvSpPr>
          <p:cNvPr id="4" name=""/>
          <p:cNvSpPr/>
          <p:nvPr/>
        </p:nvSpPr>
        <p:spPr>
          <a:xfrm>
            <a:off x="685800" y="1219320"/>
            <a:ext cx="7772400" cy="0"/>
          </a:xfrm>
          <a:prstGeom prst="line">
            <a:avLst/>
          </a:prstGeom>
          <a:ln w="190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304920" y="6445080"/>
            <a:ext cx="275904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Arial"/>
              </a:rPr>
              <a:t>Privileged &amp; Confidential</a:t>
            </a:r>
            <a:endParaRPr b="0" lang="en-US" sz="16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slideLayout" Target="../slideLayouts/slideLayout3.xml"/><Relationship Id="rId4"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package" Target="../embeddings/oleObject2.docx"/><Relationship Id="rId4" Type="http://schemas.openxmlformats.org/officeDocument/2006/relationships/image" Target="../media/image3.wmf"/><Relationship Id="rId5"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19" name=""/>
          <p:cNvSpPr/>
          <p:nvPr/>
        </p:nvSpPr>
        <p:spPr>
          <a:xfrm>
            <a:off x="1066680" y="4378320"/>
            <a:ext cx="5867640" cy="126612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66"/>
                </a:solidFill>
                <a:effectLst/>
                <a:uFillTx/>
                <a:latin typeface="Arial"/>
              </a:rPr>
              <a:t>Scott Leuthauser, Director</a:t>
            </a:r>
            <a:endParaRPr b="0" lang="en-US" sz="24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66"/>
                </a:solidFill>
                <a:effectLst/>
                <a:uFillTx/>
                <a:latin typeface="Arial"/>
              </a:rPr>
              <a:t>Energy Transactions</a:t>
            </a:r>
            <a:endParaRPr b="0" lang="en-US" sz="2400" strike="noStrike" u="none">
              <a:solidFill>
                <a:srgbClr val="000000"/>
              </a:solidFill>
              <a:effectLst/>
              <a:uFillTx/>
              <a:latin typeface="Times New Roman"/>
            </a:endParaRPr>
          </a:p>
          <a:p>
            <a:pPr>
              <a:lnSpc>
                <a:spcPct val="10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66"/>
                </a:solidFill>
                <a:effectLst/>
                <a:uFillTx/>
                <a:latin typeface="Arial"/>
              </a:rPr>
              <a:t>July 30, 2001</a:t>
            </a:r>
            <a:endParaRPr b="0" lang="en-US" sz="2400" strike="noStrike" u="none">
              <a:solidFill>
                <a:srgbClr val="000000"/>
              </a:solidFill>
              <a:effectLst/>
              <a:uFillTx/>
              <a:latin typeface="Times New Roman"/>
            </a:endParaRPr>
          </a:p>
        </p:txBody>
      </p:sp>
      <p:sp>
        <p:nvSpPr>
          <p:cNvPr id="20" name=""/>
          <p:cNvSpPr/>
          <p:nvPr/>
        </p:nvSpPr>
        <p:spPr>
          <a:xfrm>
            <a:off x="1066680" y="1600200"/>
            <a:ext cx="7328160" cy="1143000"/>
          </a:xfrm>
          <a:prstGeom prst="rect">
            <a:avLst/>
          </a:prstGeom>
          <a:noFill/>
          <a:ln w="0">
            <a:noFill/>
          </a:ln>
          <a:effectLst>
            <a:outerShdw dist="17819" dir="2700000" blurRad="0" rotWithShape="0">
              <a:srgbClr val="808080"/>
            </a:outerShdw>
          </a:effectLst>
        </p:spPr>
        <p:style>
          <a:lnRef idx="0"/>
          <a:fillRef idx="0"/>
          <a:effectRef idx="0"/>
          <a:fontRef idx="minor"/>
        </p:style>
        <p:txBody>
          <a:bodyPr lIns="90000" rIns="90000" tIns="46800" bIns="46800" anchor="ctr">
            <a:noAutofit/>
          </a:bodyPr>
          <a:p>
            <a:pPr algn="ctr">
              <a:lnSpc>
                <a:spcPct val="100000"/>
              </a:lnSpc>
              <a:spcBef>
                <a:spcPts val="1125"/>
              </a:spcBef>
              <a:spcAft>
                <a:spcPts val="675"/>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Electric Commodity Outsourcing</a:t>
            </a:r>
            <a:br>
              <a:rPr sz="3600"/>
            </a:br>
            <a:r>
              <a:rPr b="1" lang="en-US" sz="3600" strike="noStrike" u="none">
                <a:solidFill>
                  <a:srgbClr val="000000"/>
                </a:solidFill>
                <a:effectLst/>
                <a:uFillTx/>
                <a:latin typeface="Arial"/>
              </a:rPr>
              <a:t>Overview</a:t>
            </a:r>
            <a:endParaRPr b="0" lang="en-US" sz="3600" strike="noStrike" u="none">
              <a:solidFill>
                <a:srgbClr val="000000"/>
              </a:solidFill>
              <a:effectLst/>
              <a:uFillTx/>
              <a:latin typeface="Times New Roman"/>
            </a:endParaRPr>
          </a:p>
        </p:txBody>
      </p:sp>
      <p:graphicFrame>
        <p:nvGraphicFramePr>
          <p:cNvPr id="21" name=""/>
          <p:cNvGraphicFramePr/>
          <p:nvPr/>
        </p:nvGraphicFramePr>
        <p:xfrm>
          <a:off x="6172200" y="6165720"/>
          <a:ext cx="2438280" cy="540000"/>
        </p:xfrm>
        <a:graphic>
          <a:graphicData uri="http://schemas.openxmlformats.org/presentationml/2006/ole">
            <p:oleObj r:id="rId1" spid="">
              <p:embed/>
              <p:pic>
                <p:nvPicPr>
                  <p:cNvPr id="22" name="" descr=""/>
                  <p:cNvPicPr/>
                  <p:nvPr/>
                </p:nvPicPr>
                <p:blipFill>
                  <a:blip r:embed="rId2"/>
                  <a:stretch/>
                </p:blipFill>
                <p:spPr>
                  <a:xfrm>
                    <a:off x="6172200" y="6165720"/>
                    <a:ext cx="2438280" cy="540000"/>
                  </a:xfrm>
                  <a:prstGeom prst="rect">
                    <a:avLst/>
                  </a:prstGeom>
                  <a:noFill/>
                  <a:ln w="0">
                    <a:noFill/>
                  </a:ln>
                </p:spPr>
              </p:pic>
            </p:oleObj>
          </a:graphicData>
        </a:graphic>
      </p:graphicFrame>
      <p:sp>
        <p:nvSpPr>
          <p:cNvPr id="2" name="PlaceHolder 1"/>
          <p:cNvSpPr>
            <a:spLocks noGrp="1"/>
          </p:cNvSpPr>
          <p:nvPr>
            <p:ph type="sldNum" idx="2"/>
          </p:nvPr>
        </p:nvSpPr>
        <p:spPr/>
        <p:txBody>
          <a:bodyPr/>
          <a:p>
            <a:fld id="{2A01B5C0-F81F-4E34-BA79-4DDD1E382739}"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Overview of Agreement – SOS Load</a:t>
            </a:r>
            <a:endParaRPr b="1" lang="en-US" sz="2800" strike="noStrike" u="none">
              <a:solidFill>
                <a:srgbClr val="000000"/>
              </a:solidFill>
              <a:effectLst/>
              <a:uFillTx/>
              <a:latin typeface="Arial"/>
            </a:endParaRPr>
          </a:p>
        </p:txBody>
      </p:sp>
      <p:sp>
        <p:nvSpPr>
          <p:cNvPr id="58"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Sales to SOS-eligible customers in 2002 are expected to be approximately 21,000 GWh. </a:t>
            </a:r>
            <a:endParaRPr b="0" lang="en-US" sz="20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SOS sales/requirements will change as customers exercise retail choice, as new customers enter NMPC’s service territory and choose SOS, and as customers’ usage patterns change.  Since Tractebel will provide a fixed quantity at fixed prices with load deviations at market price.</a:t>
            </a:r>
            <a:endParaRPr b="0" lang="en-US" sz="20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fixed price is indexed annually beginning in 2004 based upon one-fifth of the change in NYMEX gas futures for the forthcoming year relative to the underlying gas price forecast used to develop the fixed rates.</a:t>
            </a:r>
            <a:endParaRPr b="0" lang="en-US" sz="20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B4B7DBD5-A8AC-4D54-B341-7CB01C7EE417}"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Overview of Agreement – SOS Load (cont.)</a:t>
            </a:r>
            <a:endParaRPr b="1" lang="en-US" sz="2800" strike="noStrike" u="none">
              <a:solidFill>
                <a:srgbClr val="000000"/>
              </a:solidFill>
              <a:effectLst/>
              <a:uFillTx/>
              <a:latin typeface="Arial"/>
            </a:endParaRPr>
          </a:p>
        </p:txBody>
      </p:sp>
      <p:sp>
        <p:nvSpPr>
          <p:cNvPr id="60"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The portion of the load served at market price will be priced at the NYISO day-ahead energy price, plus capacity, ancillary services (other than Rate Schedule 4 - Imbalance) and NYPA Transmission Adjustment Charges, adjusted for losses.</a:t>
            </a:r>
            <a:endParaRPr b="0" lang="en-US" sz="20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supply contracts expire:</a:t>
            </a:r>
            <a:endParaRPr b="0" lang="en-US" sz="2000" strike="noStrike" u="none">
              <a:solidFill>
                <a:srgbClr val="000000"/>
              </a:solidFill>
              <a:effectLst/>
              <a:uFillTx/>
              <a:latin typeface="Arial"/>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customers receive a reduced hedge, implemented by decreasing the absolute value of the DCA by a percentage, and </a:t>
            </a:r>
            <a:endParaRPr b="0" lang="en-US" sz="1800" strike="noStrike" u="none">
              <a:solidFill>
                <a:srgbClr val="000000"/>
              </a:solidFill>
              <a:effectLst/>
              <a:uFillTx/>
              <a:latin typeface="Arial"/>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largest customers will be migrated to market priced service.</a:t>
            </a:r>
            <a:endParaRPr b="0" lang="en-US" sz="1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D5531026-FE03-4C7B-B8D0-48764FAE73BD}"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Overview of Solicitation – MPS Load</a:t>
            </a:r>
            <a:endParaRPr b="1" lang="en-US" sz="2800" strike="noStrike" u="none">
              <a:solidFill>
                <a:srgbClr val="000000"/>
              </a:solidFill>
              <a:effectLst/>
              <a:uFillTx/>
              <a:latin typeface="Arial"/>
            </a:endParaRPr>
          </a:p>
        </p:txBody>
      </p:sp>
      <p:sp>
        <p:nvSpPr>
          <p:cNvPr id="62" name="PlaceHolder 2"/>
          <p:cNvSpPr>
            <a:spLocks noGrp="1"/>
          </p:cNvSpPr>
          <p:nvPr>
            <p:ph/>
          </p:nvPr>
        </p:nvSpPr>
        <p:spPr>
          <a:xfrm>
            <a:off x="685800" y="1752120"/>
            <a:ext cx="7772400" cy="4343400"/>
          </a:xfrm>
          <a:prstGeom prst="rect">
            <a:avLst/>
          </a:prstGeom>
          <a:noFill/>
          <a:ln w="0">
            <a:noFill/>
          </a:ln>
        </p:spPr>
        <p:txBody>
          <a:bodyPr lIns="90000" rIns="90000" tIns="46800" bIns="46800" anchor="t">
            <a:normAutofit/>
          </a:bodyPr>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Sales to current MPS customers are approximately 7,500 GWh per year.</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MPS sales/requirements will change as customers are migrated to MPS, exercise retail choice, or as the load of customers on MPS changes.</a:t>
            </a:r>
            <a:endParaRPr b="0" lang="en-US" sz="2000" strike="noStrike" u="none">
              <a:solidFill>
                <a:srgbClr val="000000"/>
              </a:solidFill>
              <a:effectLst/>
              <a:uFillTx/>
              <a:latin typeface="Arial"/>
            </a:endParaRPr>
          </a:p>
          <a:p>
            <a:pPr marL="34308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a:p>
            <a:pPr marL="343080" indent="-343080">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MPS will be priced at NYISO day-ahead energy price, plus capacity, ancillary services (other than Rate Schedule 4) and NYPA Transmission Adjustment Charges, adjusted for losses.</a:t>
            </a:r>
            <a:endParaRPr b="0" lang="en-US" sz="2000" strike="noStrike" u="none">
              <a:solidFill>
                <a:srgbClr val="000000"/>
              </a:solidFill>
              <a:effectLst/>
              <a:uFillTx/>
              <a:latin typeface="Arial"/>
            </a:endParaRPr>
          </a:p>
          <a:p>
            <a:pPr marL="343080" indent="-34308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CCDDF08F-9D0D-4D82-910A-9210E0A7EEC9}"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609120"/>
            <a:ext cx="7772400" cy="3812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NMPC Payments to Tractebel</a:t>
            </a:r>
            <a:endParaRPr b="1" lang="en-US" sz="3600" strike="noStrike" u="none">
              <a:solidFill>
                <a:srgbClr val="000000"/>
              </a:solidFill>
              <a:effectLst/>
              <a:uFillTx/>
              <a:latin typeface="Arial"/>
            </a:endParaRPr>
          </a:p>
        </p:txBody>
      </p:sp>
      <p:graphicFrame>
        <p:nvGraphicFramePr>
          <p:cNvPr id="64" name=""/>
          <p:cNvGraphicFramePr/>
          <p:nvPr/>
        </p:nvGraphicFramePr>
        <p:xfrm>
          <a:off x="914400" y="1676520"/>
          <a:ext cx="7353360" cy="7962840"/>
        </p:xfrm>
        <a:graphic>
          <a:graphicData uri="http://schemas.openxmlformats.org/presentationml/2006/ole">
            <p:oleObj progId="Word.Document.12" r:id="rId1" spid="">
              <p:embed/>
              <p:pic>
                <p:nvPicPr>
                  <p:cNvPr id="65" name="" descr=""/>
                  <p:cNvPicPr/>
                  <p:nvPr/>
                </p:nvPicPr>
                <p:blipFill>
                  <a:blip r:embed="rId2"/>
                  <a:stretch/>
                </p:blipFill>
                <p:spPr>
                  <a:xfrm>
                    <a:off x="914400" y="1676520"/>
                    <a:ext cx="7353360" cy="7962840"/>
                  </a:xfrm>
                  <a:prstGeom prst="rect">
                    <a:avLst/>
                  </a:prstGeom>
                  <a:noFill/>
                  <a:ln w="0">
                    <a:noFill/>
                  </a:ln>
                </p:spPr>
              </p:pic>
            </p:oleObj>
          </a:graphicData>
        </a:graphic>
      </p:graphicFrame>
      <p:sp>
        <p:nvSpPr>
          <p:cNvPr id="66"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0DCDADCC-C048-49B9-B890-F8AA22D5D9C7}"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7"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Tractebel Payments to NMPC</a:t>
            </a:r>
            <a:endParaRPr b="1" lang="en-US" sz="3600" strike="noStrike" u="none">
              <a:solidFill>
                <a:srgbClr val="000000"/>
              </a:solidFill>
              <a:effectLst/>
              <a:uFillTx/>
              <a:latin typeface="Arial"/>
            </a:endParaRPr>
          </a:p>
        </p:txBody>
      </p:sp>
      <p:sp>
        <p:nvSpPr>
          <p:cNvPr id="68" name="PlaceHolder 2"/>
          <p:cNvSpPr>
            <a:spLocks noGrp="1"/>
          </p:cNvSpPr>
          <p:nvPr>
            <p:ph/>
          </p:nvPr>
        </p:nvSpPr>
        <p:spPr>
          <a:xfrm>
            <a:off x="304560" y="1600200"/>
            <a:ext cx="3352680" cy="4572000"/>
          </a:xfrm>
          <a:prstGeom prst="rect">
            <a:avLst/>
          </a:prstGeom>
          <a:noFill/>
          <a:ln w="0">
            <a:noFill/>
          </a:ln>
        </p:spPr>
        <p:txBody>
          <a:bodyPr lIns="90000" rIns="90000" tIns="46800" bIns="46800" anchor="t">
            <a:normAutofit/>
          </a:bodyPr>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PPA Commitments</a:t>
            </a: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NYISO Invoice for SOS Consumption and MPS Consumption, Exclusive of (i) Ancillary Services (except RS4) and (ii) NTAC, and (iii) TSC and TSC components, (iv) VPRL Payment, Negawatt Payment</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TUC NYPA Residential</a:t>
            </a: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endParaRPr b="0" lang="en-US" sz="1600" strike="noStrike" u="none">
              <a:solidFill>
                <a:srgbClr val="000000"/>
              </a:solidFill>
              <a:effectLst/>
              <a:uFillTx/>
              <a:latin typeface="Arial"/>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	</a:t>
            </a:r>
            <a:r>
              <a:rPr b="0" lang="en-US" sz="1600" strike="noStrike" u="none">
                <a:solidFill>
                  <a:srgbClr val="000000"/>
                </a:solidFill>
                <a:effectLst/>
                <a:uFillTx/>
                <a:latin typeface="Arial"/>
              </a:rPr>
              <a:t>+ Amortized TCC</a:t>
            </a:r>
            <a:endParaRPr b="0" lang="en-US" sz="1600" strike="noStrike" u="none">
              <a:solidFill>
                <a:srgbClr val="000000"/>
              </a:solidFill>
              <a:effectLst/>
              <a:uFillTx/>
              <a:latin typeface="Arial"/>
            </a:endParaRPr>
          </a:p>
        </p:txBody>
      </p:sp>
      <p:sp>
        <p:nvSpPr>
          <p:cNvPr id="69" name=""/>
          <p:cNvSpPr/>
          <p:nvPr/>
        </p:nvSpPr>
        <p:spPr>
          <a:xfrm>
            <a:off x="4038480" y="1523880"/>
            <a:ext cx="4572000" cy="49683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cost of the power supply contracts and financial agreements under the back-to-back contract (NMPC will continue to directly pay the power supply and financial contracts)</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Reimbursement to NMPC for NYISO costs, specifically energy, capacity, transmission usage charge exclusive of Transmission Service Charge (applied by transmission owners under the NYISO OATT}</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Usage Charge for NYPA residential supplies</a:t>
            </a: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Amortized costs of the back-to-back transmission congestion contracts</a:t>
            </a: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5272915F-767D-49AB-B579-BF8105B2FFD4}"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Summary</a:t>
            </a:r>
            <a:endParaRPr b="1" lang="en-US" sz="3600" strike="noStrike" u="none">
              <a:solidFill>
                <a:srgbClr val="000000"/>
              </a:solidFill>
              <a:effectLst/>
              <a:uFillTx/>
              <a:latin typeface="Arial"/>
            </a:endParaRPr>
          </a:p>
        </p:txBody>
      </p:sp>
      <p:sp>
        <p:nvSpPr>
          <p:cNvPr id="71"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fontScale="92500" lnSpcReduction="9999"/>
          </a:bodyPr>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This outsourcing provides some additional price certainty for SOS customers, above that presently available from NMPC’s existing hedge contracts</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 MPS customers and for the portion of SOS customers’ load at market price, it provides a more visible price signal by use of the day-ahead market price without any adjustment for imbalance.</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Outsourcing does not change NMPC’s retail access rules and options in any way</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costs of NMPC’s supply contracts are now fixed at a competitive market level established by this procurement and will not be subject to the substantial volatility that could otherwise result from changes in gas prices, unit availability, variations in hydroelectric generation due to rainfall,  etc.)</a:t>
            </a:r>
            <a:endParaRPr b="0" lang="en-US" sz="1800" strike="noStrike" u="none">
              <a:solidFill>
                <a:srgbClr val="000000"/>
              </a:solidFill>
              <a:effectLst/>
              <a:uFillTx/>
              <a:latin typeface="Arial"/>
            </a:endParaRPr>
          </a:p>
          <a:p>
            <a:pPr marL="343080" indent="-343080">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The market price portion of customer bills is now guaranteed at the ISO day-ahead price and 6-month ICAP auction. (There will be no true-up for purchases at real time prices or for monthly ICAP auctions.)</a:t>
            </a:r>
            <a:endParaRPr b="0" lang="en-US" sz="1800" strike="noStrike" u="none">
              <a:solidFill>
                <a:srgbClr val="000000"/>
              </a:solidFill>
              <a:effectLst/>
              <a:uFillTx/>
              <a:latin typeface="Arial"/>
            </a:endParaRPr>
          </a:p>
          <a:p>
            <a:pPr marL="34308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5EF6F309-2D20-4439-99D4-277DB15BA036}" type="slidenum">
              <a:t>15</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Arial"/>
              </a:rPr>
              <a:t>Discussion Topics</a:t>
            </a:r>
            <a:endParaRPr b="1" lang="en-US" sz="3200" strike="noStrike" u="none">
              <a:solidFill>
                <a:srgbClr val="000000"/>
              </a:solidFill>
              <a:effectLst/>
              <a:uFillTx/>
              <a:latin typeface="Arial"/>
            </a:endParaRPr>
          </a:p>
        </p:txBody>
      </p:sp>
      <p:sp>
        <p:nvSpPr>
          <p:cNvPr id="24" name="PlaceHolder 2"/>
          <p:cNvSpPr>
            <a:spLocks noGrp="1"/>
          </p:cNvSpPr>
          <p:nvPr>
            <p:ph/>
          </p:nvPr>
        </p:nvSpPr>
        <p:spPr>
          <a:xfrm>
            <a:off x="685800" y="1828440"/>
            <a:ext cx="7772400" cy="4267080"/>
          </a:xfrm>
          <a:prstGeom prst="rect">
            <a:avLst/>
          </a:prstGeom>
          <a:noFill/>
          <a:ln w="0">
            <a:noFill/>
          </a:ln>
        </p:spPr>
        <p:txBody>
          <a:bodyPr lIns="90000" rIns="90000" tIns="46800" bIns="46800" anchor="t">
            <a:normAutofit/>
          </a:bodyPr>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Background and Overview </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Chronology</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Transaction Documents</a:t>
            </a:r>
            <a:endParaRPr b="0" lang="en-US" sz="2800" strike="noStrike" u="none">
              <a:solidFill>
                <a:srgbClr val="000000"/>
              </a:solidFill>
              <a:effectLst/>
              <a:uFillTx/>
              <a:latin typeface="Arial"/>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Arial"/>
            </a:endParaRPr>
          </a:p>
          <a:p>
            <a:pPr marL="343080" indent="-343080">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Commodity Outsourcing Payments</a:t>
            </a:r>
            <a:endParaRPr b="0" lang="en-US" sz="28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3CD3D37C-7039-4CBD-9AE0-DA7C9A70DF4F}"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Background and Overview </a:t>
            </a:r>
            <a:endParaRPr b="1" lang="en-US" sz="2800" strike="noStrike" u="none">
              <a:solidFill>
                <a:srgbClr val="000000"/>
              </a:solidFill>
              <a:effectLst/>
              <a:uFillTx/>
              <a:latin typeface="Arial"/>
            </a:endParaRPr>
          </a:p>
        </p:txBody>
      </p:sp>
      <p:sp>
        <p:nvSpPr>
          <p:cNvPr id="26" name="PlaceHolder 2"/>
          <p:cNvSpPr>
            <a:spLocks noGrp="1"/>
          </p:cNvSpPr>
          <p:nvPr>
            <p:ph/>
          </p:nvPr>
        </p:nvSpPr>
        <p:spPr>
          <a:xfrm>
            <a:off x="685800" y="1523880"/>
            <a:ext cx="7772400" cy="4572000"/>
          </a:xfrm>
          <a:prstGeom prst="rect">
            <a:avLst/>
          </a:prstGeom>
          <a:noFill/>
          <a:ln w="0">
            <a:noFill/>
          </a:ln>
        </p:spPr>
        <p:txBody>
          <a:bodyPr lIns="91440" rIns="91440" tIns="45720" bIns="45720" anchor="t">
            <a:normAutofit lnSpcReduction="9999"/>
          </a:bodyPr>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On January 12, 2001, NMPC commenced a competitive bidding process with Navigant Consulting, Inc. as its auction manager, in which the following two separate bid packages were sought:</a:t>
            </a:r>
            <a:endParaRPr b="0" lang="en-US" sz="1800" strike="noStrike" u="none">
              <a:solidFill>
                <a:srgbClr val="000000"/>
              </a:solidFill>
              <a:effectLst/>
              <a:uFillTx/>
              <a:latin typeface="Arial"/>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(1)To manage Niagara Mohawk’s existing supply contracts and supply standard offer service (SOS) load for a term ending 12/31/06</a:t>
            </a:r>
            <a:endParaRPr b="0" lang="en-US" sz="1800" strike="noStrike" u="none">
              <a:solidFill>
                <a:srgbClr val="000000"/>
              </a:solidFill>
              <a:effectLst/>
              <a:uFillTx/>
              <a:latin typeface="Arial"/>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90000"/>
              </a:lnSpc>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(2) To supply market priced service (MPS) load for a minimum of one year</a:t>
            </a:r>
            <a:endParaRPr b="0" lang="en-US" sz="1800" strike="noStrike" u="none">
              <a:solidFill>
                <a:srgbClr val="000000"/>
              </a:solidFill>
              <a:effectLst/>
              <a:uFillTx/>
              <a:latin typeface="Arial"/>
            </a:endParaRPr>
          </a:p>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It commenced the process by issuing to more than 60 market participants a letter soliciting interest.</a:t>
            </a:r>
            <a:endParaRPr b="0" lang="en-US" sz="2000" strike="noStrike" u="none">
              <a:solidFill>
                <a:srgbClr val="000000"/>
              </a:solidFill>
              <a:effectLst/>
              <a:uFillTx/>
              <a:latin typeface="Arial"/>
            </a:endParaRPr>
          </a:p>
          <a:p>
            <a:pPr lvl="1" marL="743040" indent="-285840">
              <a:lnSpc>
                <a:spcPct val="9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For the first bid package:</a:t>
            </a:r>
            <a:endParaRPr b="0" lang="en-US" sz="1800" strike="noStrike" u="none">
              <a:solidFill>
                <a:srgbClr val="000000"/>
              </a:solidFill>
              <a:effectLst/>
              <a:uFillTx/>
              <a:latin typeface="Arial"/>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all bidders were required to submit a bid  based on a schedule of fixed prices for SOS over the entire term</a:t>
            </a:r>
            <a:endParaRPr b="0" lang="en-US" sz="18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additional bid options such as fixed prices for the first two years with defined indexing with caps/collars for out years were encouraged.</a:t>
            </a:r>
            <a:endParaRPr b="0" lang="en-US" sz="1600" strike="noStrike" u="none">
              <a:solidFill>
                <a:srgbClr val="000000"/>
              </a:solidFill>
              <a:effectLst/>
              <a:uFillTx/>
              <a:latin typeface="Arial"/>
            </a:endParaRPr>
          </a:p>
          <a:p>
            <a:pPr marL="343080" indent="0">
              <a:lnSpc>
                <a:spcPct val="9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FD5EA60E-70F4-4828-A65E-00B512E0CE0F}"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Background and Overview</a:t>
            </a:r>
            <a:endParaRPr b="1" lang="en-US" sz="3600" strike="noStrike" u="none">
              <a:solidFill>
                <a:srgbClr val="000000"/>
              </a:solidFill>
              <a:effectLst/>
              <a:uFillTx/>
              <a:latin typeface="Arial"/>
            </a:endParaRPr>
          </a:p>
        </p:txBody>
      </p:sp>
      <p:sp>
        <p:nvSpPr>
          <p:cNvPr id="28" name="PlaceHolder 2"/>
          <p:cNvSpPr>
            <a:spLocks noGrp="1"/>
          </p:cNvSpPr>
          <p:nvPr>
            <p:ph/>
          </p:nvPr>
        </p:nvSpPr>
        <p:spPr>
          <a:xfrm>
            <a:off x="685800" y="1523880"/>
            <a:ext cx="7772400" cy="4572000"/>
          </a:xfrm>
          <a:prstGeom prst="rect">
            <a:avLst/>
          </a:prstGeom>
          <a:noFill/>
          <a:ln w="0">
            <a:noFill/>
          </a:ln>
        </p:spPr>
        <p:txBody>
          <a:bodyPr lIns="90000" rIns="90000" tIns="46800" bIns="4680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NMPC’s objectives for the solicitation included:</a:t>
            </a:r>
            <a:endParaRPr b="0" lang="en-US" sz="2000" strike="noStrike" u="none">
              <a:solidFill>
                <a:srgbClr val="000000"/>
              </a:solidFill>
              <a:effectLst/>
              <a:uFillTx/>
              <a:latin typeface="Arial"/>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Provide SOS customers with price stability;</a:t>
            </a:r>
            <a:endParaRPr b="0" lang="en-US" sz="1800" strike="noStrike" u="none">
              <a:solidFill>
                <a:srgbClr val="000000"/>
              </a:solidFill>
              <a:effectLst/>
              <a:uFillTx/>
              <a:latin typeface="Arial"/>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Mitigate the volatility of the supply contracts which drive the proposed Commodity Adjustment Clause (CAC) in the merger;</a:t>
            </a:r>
            <a:endParaRPr b="0" lang="en-US" sz="1800" strike="noStrike" u="none">
              <a:solidFill>
                <a:srgbClr val="000000"/>
              </a:solidFill>
              <a:effectLst/>
              <a:uFillTx/>
              <a:latin typeface="Arial"/>
            </a:endParaRPr>
          </a:p>
          <a:p>
            <a:pPr lvl="1" marL="743040" indent="-28584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Obtain a competitive price for meeting MPS load obligations.</a:t>
            </a:r>
            <a:endParaRPr b="0" lang="en-US" sz="1800" strike="noStrike" u="none">
              <a:solidFill>
                <a:srgbClr val="000000"/>
              </a:solidFill>
              <a:effectLst/>
              <a:uFillTx/>
              <a:latin typeface="Arial"/>
            </a:endParaRPr>
          </a:p>
          <a:p>
            <a:pPr lvl="1" marL="74304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marL="343080" indent="-343080">
              <a:lnSpc>
                <a:spcPct val="90000"/>
              </a:lnSpc>
              <a:spcBef>
                <a:spcPts val="4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On January 17, 2001, Niagara Mohawk and National Grid filed their merger petition/multi-year rate plan.</a:t>
            </a:r>
            <a:endParaRPr b="0" lang="en-US" sz="1700" strike="noStrike" u="none">
              <a:solidFill>
                <a:srgbClr val="000000"/>
              </a:solidFill>
              <a:effectLst/>
              <a:uFillTx/>
              <a:latin typeface="Arial"/>
            </a:endParaRPr>
          </a:p>
          <a:p>
            <a:pPr marL="343080" indent="0">
              <a:lnSpc>
                <a:spcPct val="90000"/>
              </a:lnSpc>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marL="343080" indent="-343080">
              <a:lnSpc>
                <a:spcPct val="90000"/>
              </a:lnSpc>
              <a:spcBef>
                <a:spcPts val="4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On January 29, 2001 the Company issued a detailed information memorandum for the proposed transaction.</a:t>
            </a:r>
            <a:endParaRPr b="0" lang="en-US" sz="1700" strike="noStrike" u="none">
              <a:solidFill>
                <a:srgbClr val="000000"/>
              </a:solidFill>
              <a:effectLst/>
              <a:uFillTx/>
              <a:latin typeface="Arial"/>
            </a:endParaRPr>
          </a:p>
          <a:p>
            <a:pPr marL="343080" indent="0">
              <a:lnSpc>
                <a:spcPct val="90000"/>
              </a:lnSpc>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a:p>
            <a:pPr marL="343080" indent="0">
              <a:lnSpc>
                <a:spcPct val="90000"/>
              </a:lnSpc>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66EE62AD-6D4D-4C87-A742-39B24B62988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Background and Overview</a:t>
            </a:r>
            <a:endParaRPr b="1" lang="en-US" sz="2800" strike="noStrike" u="none">
              <a:solidFill>
                <a:srgbClr val="000000"/>
              </a:solidFill>
              <a:effectLst/>
              <a:uFillTx/>
              <a:latin typeface="Arial"/>
            </a:endParaRPr>
          </a:p>
        </p:txBody>
      </p:sp>
      <p:sp>
        <p:nvSpPr>
          <p:cNvPr id="30" name="PlaceHolder 2"/>
          <p:cNvSpPr>
            <a:spLocks noGrp="1"/>
          </p:cNvSpPr>
          <p:nvPr>
            <p:ph/>
          </p:nvPr>
        </p:nvSpPr>
        <p:spPr>
          <a:xfrm>
            <a:off x="685800" y="1523880"/>
            <a:ext cx="7772400" cy="4572000"/>
          </a:xfrm>
          <a:prstGeom prst="rect">
            <a:avLst/>
          </a:prstGeom>
          <a:noFill/>
          <a:ln w="0">
            <a:noFill/>
          </a:ln>
        </p:spPr>
        <p:txBody>
          <a:bodyPr lIns="91440" rIns="91440" tIns="45720" bIns="45720" anchor="t">
            <a:normAutofit/>
          </a:bodyPr>
          <a:p>
            <a:pPr marL="343080" indent="-343080">
              <a:lnSpc>
                <a:spcPct val="90000"/>
              </a:lnSpc>
              <a:spcBef>
                <a:spcPts val="499"/>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As part of the Power Choice plan, NMPC has two available commodity services stating in September:</a:t>
            </a:r>
            <a:endParaRPr b="0" lang="en-US" sz="20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Standard Offer (rate) Service (“SOS”) – “quasi-fixed-price” or hedged service available to residential, commercial and small industrial customers.  SOS rates vary by zone, voltage level and rate class (load shape), these SOS rates are  proposed to be effectuated through a NYISO spot price and a percentage difference (depending upon the service class) relative to the SOS rate through a Delivery Charge Adjustment Charge, all subject to a Commodity Adjustment Charge for change in our contracted supply prices.</a:t>
            </a:r>
            <a:endParaRPr b="0" lang="en-US" sz="1600" strike="noStrike" u="none">
              <a:solidFill>
                <a:srgbClr val="000000"/>
              </a:solidFill>
              <a:effectLst/>
              <a:uFillTx/>
              <a:latin typeface="Arial"/>
            </a:endParaRPr>
          </a:p>
          <a:p>
            <a:pPr lvl="1" marL="743040" indent="-285840">
              <a:lnSpc>
                <a:spcPct val="90000"/>
              </a:lnSpc>
              <a:spcBef>
                <a:spcPts val="4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Market-Priced Service (“MPS”) – priced at NYISO day-ahead prices, adjusted for losses.  Currently includes all SC-3a Option 1 customers and the number of customers will grow though time with the elimination of the DCA to SC3 and SC-4 customers</a:t>
            </a:r>
            <a:endParaRPr b="0" lang="en-US" sz="1600" strike="noStrike" u="none">
              <a:solidFill>
                <a:srgbClr val="000000"/>
              </a:solidFill>
              <a:effectLst/>
              <a:uFillTx/>
              <a:latin typeface="Arial"/>
            </a:endParaRPr>
          </a:p>
          <a:p>
            <a:pPr marL="343080" indent="-343080">
              <a:spcBef>
                <a:spcPts val="4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The proposed transaction is consistent with and supportive of the merger rate plan, it is also consistent with the pricing goals of Niagara Mohawk if it were to continue to operate as a stand-alone company.</a:t>
            </a:r>
            <a:endParaRPr b="0" lang="en-US" sz="1700" strike="noStrike" u="none">
              <a:solidFill>
                <a:srgbClr val="000000"/>
              </a:solidFill>
              <a:effectLst/>
              <a:uFillTx/>
              <a:latin typeface="Arial"/>
            </a:endParaRPr>
          </a:p>
          <a:p>
            <a:pPr marL="343080" indent="-343080">
              <a:spcBef>
                <a:spcPts val="4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The transaction seeks to provide additional price certainty to customers for the term while maintaining consistency with the market.</a:t>
            </a:r>
            <a:endParaRPr b="0" lang="en-US" sz="17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53C5A7BD-FB0A-46AC-A72A-D0261DDCE2C5}"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Overview of Outsourcing</a:t>
            </a:r>
            <a:endParaRPr b="1" lang="en-US" sz="2800" strike="noStrike" u="none">
              <a:solidFill>
                <a:srgbClr val="000000"/>
              </a:solidFill>
              <a:effectLst/>
              <a:uFillTx/>
              <a:latin typeface="Arial"/>
            </a:endParaRPr>
          </a:p>
        </p:txBody>
      </p:sp>
      <p:sp>
        <p:nvSpPr>
          <p:cNvPr id="32" name="PlaceHolder 2"/>
          <p:cNvSpPr>
            <a:spLocks noGrp="1"/>
          </p:cNvSpPr>
          <p:nvPr>
            <p:ph/>
          </p:nvPr>
        </p:nvSpPr>
        <p:spPr>
          <a:xfrm>
            <a:off x="685800" y="1523880"/>
            <a:ext cx="7772400" cy="4572000"/>
          </a:xfrm>
          <a:prstGeom prst="rect">
            <a:avLst/>
          </a:prstGeom>
          <a:noFill/>
          <a:ln w="0">
            <a:noFill/>
          </a:ln>
        </p:spPr>
        <p:txBody>
          <a:bodyPr lIns="91440" rIns="91440" tIns="45720" bIns="45720" anchor="t">
            <a:normAutofit fontScale="92500" lnSpcReduction="9999"/>
          </a:bodyPr>
          <a:p>
            <a:pPr marL="343080" indent="-343080">
              <a:lnSpc>
                <a:spcPct val="90000"/>
              </a:lnSpc>
              <a:spcBef>
                <a:spcPts val="45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a:rPr>
              <a:t>Three agreements were signed with Tractebel Energy Marketing and will be filed with the PSC for pre-approval and recovery in rates:</a:t>
            </a:r>
            <a:endParaRPr b="0" lang="en-US" sz="1800" strike="noStrike" u="none">
              <a:solidFill>
                <a:srgbClr val="000000"/>
              </a:solidFill>
              <a:effectLst/>
              <a:uFillTx/>
              <a:latin typeface="Arial"/>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Arial"/>
            </a:endParaRPr>
          </a:p>
          <a:p>
            <a:pPr lvl="1" marL="743040" indent="-28584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Power Purchase and Sale Agreement (PPSA) whereby NMPC will transfer to Tractebel the rights, obligation, output and finacial arrangements  associated with virtually all of its power supply contract and financial agreements at cost </a:t>
            </a:r>
            <a:endParaRPr b="0" lang="en-US" sz="1500" strike="noStrike" u="none">
              <a:solidFill>
                <a:srgbClr val="000000"/>
              </a:solidFill>
              <a:effectLst/>
              <a:uFillTx/>
              <a:latin typeface="Arial"/>
            </a:endParaRPr>
          </a:p>
          <a:p>
            <a:pPr lvl="1" marL="74304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a:p>
            <a:pPr lvl="1" marL="743040" indent="-28584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Standard Offer Service Agreement (SOSA) whereby Tractebel will sell to NMPC power to meet all requirements of the SOS customers at a combination of fixed prices (tied to a contractual fixed quantity determined by the current forecast of output under the supply contracts) and market price</a:t>
            </a:r>
            <a:endParaRPr b="0" lang="en-US" sz="1500" strike="noStrike" u="none">
              <a:solidFill>
                <a:srgbClr val="000000"/>
              </a:solidFill>
              <a:effectLst/>
              <a:uFillTx/>
              <a:latin typeface="Arial"/>
            </a:endParaRPr>
          </a:p>
          <a:p>
            <a:pPr lvl="1" marL="74304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a:p>
            <a:pPr lvl="1" marL="743040" indent="-285840">
              <a:lnSpc>
                <a:spcPct val="90000"/>
              </a:lnSpc>
              <a:spcBef>
                <a:spcPts val="374"/>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Arial"/>
              </a:rPr>
              <a:t>Market Price Service (MPSA) whereby Tractebel will sell to NMPC power to meet all requirements of the MPS customers at the NYISO day-ahead energy prices plus the 6-month auction capacity price  </a:t>
            </a:r>
            <a:endParaRPr b="0" lang="en-US" sz="1500" strike="noStrike" u="none">
              <a:solidFill>
                <a:srgbClr val="000000"/>
              </a:solidFill>
              <a:effectLst/>
              <a:uFillTx/>
              <a:latin typeface="Arial"/>
            </a:endParaRPr>
          </a:p>
          <a:p>
            <a:pPr lvl="1" marL="743040" indent="0">
              <a:lnSpc>
                <a:spcPct val="90000"/>
              </a:lnSpc>
              <a:spcBef>
                <a:spcPts val="374"/>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a:p>
            <a:pPr marL="343080" indent="-343080">
              <a:lnSpc>
                <a:spcPct val="90000"/>
              </a:lnSpc>
              <a:spcBef>
                <a:spcPts val="425"/>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000000"/>
                </a:solidFill>
                <a:effectLst/>
                <a:uFillTx/>
                <a:latin typeface="Arial"/>
              </a:rPr>
              <a:t>Effectively NMPC will sell virtually all of its contracted power supply and hedge agreements  for power to Tractebel at cost, in excess of about 5 cents/kWh under the PPSA and Tractebel will sell a fixed schedule of power to NMPC under the SOSA at about 4 cents/kWh.  To assume this obligation NMPC solicited fixed “seller payment” bids.</a:t>
            </a:r>
            <a:endParaRPr b="0" lang="en-US" sz="1700" strike="noStrike" u="none">
              <a:solidFill>
                <a:srgbClr val="000000"/>
              </a:solidFill>
              <a:effectLst/>
              <a:uFillTx/>
              <a:latin typeface="Arial"/>
            </a:endParaRPr>
          </a:p>
          <a:p>
            <a:pPr lvl="1" marL="743040" indent="0">
              <a:lnSpc>
                <a:spcPct val="90000"/>
              </a:lnSpc>
              <a:spcBef>
                <a:spcPts val="425"/>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7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CD48B289-FD98-4BA6-A24C-E9C1F899904A}"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609120"/>
            <a:ext cx="7772400" cy="76212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Chronology of Events*</a:t>
            </a:r>
            <a:endParaRPr b="1" lang="en-US" sz="3600" strike="noStrike" u="none">
              <a:solidFill>
                <a:srgbClr val="000000"/>
              </a:solidFill>
              <a:effectLst/>
              <a:uFillTx/>
              <a:latin typeface="Arial"/>
            </a:endParaRPr>
          </a:p>
        </p:txBody>
      </p:sp>
      <p:graphicFrame>
        <p:nvGraphicFramePr>
          <p:cNvPr id="34" name=""/>
          <p:cNvGraphicFramePr/>
          <p:nvPr/>
        </p:nvGraphicFramePr>
        <p:xfrm>
          <a:off x="1238400" y="1531800"/>
          <a:ext cx="7905600" cy="4564080"/>
        </p:xfrm>
        <a:graphic>
          <a:graphicData uri="http://schemas.openxmlformats.org/presentationml/2006/ole">
            <p:oleObj progId="Word.Document.12" r:id="rId1" spid="">
              <p:embed/>
              <p:pic>
                <p:nvPicPr>
                  <p:cNvPr id="35" name="" descr=""/>
                  <p:cNvPicPr/>
                  <p:nvPr/>
                </p:nvPicPr>
                <p:blipFill>
                  <a:blip r:embed="rId2"/>
                  <a:stretch/>
                </p:blipFill>
                <p:spPr>
                  <a:xfrm>
                    <a:off x="1238400" y="1531800"/>
                    <a:ext cx="7905600" cy="4564080"/>
                  </a:xfrm>
                  <a:prstGeom prst="rect">
                    <a:avLst/>
                  </a:prstGeom>
                  <a:noFill/>
                  <a:ln w="0">
                    <a:noFill/>
                  </a:ln>
                </p:spPr>
              </p:pic>
            </p:oleObj>
          </a:graphicData>
        </a:graphic>
      </p:graphicFrame>
      <p:graphicFrame>
        <p:nvGraphicFramePr>
          <p:cNvPr id="36" name=""/>
          <p:cNvGraphicFramePr/>
          <p:nvPr/>
        </p:nvGraphicFramePr>
        <p:xfrm>
          <a:off x="1143000" y="1752480"/>
          <a:ext cx="6743880" cy="4095720"/>
        </p:xfrm>
        <a:graphic>
          <a:graphicData uri="http://schemas.openxmlformats.org/presentationml/2006/ole">
            <p:oleObj progId="Word.Document.12" r:id="rId3" spid="">
              <p:embed/>
              <p:pic>
                <p:nvPicPr>
                  <p:cNvPr id="37" name="" descr=""/>
                  <p:cNvPicPr/>
                  <p:nvPr/>
                </p:nvPicPr>
                <p:blipFill>
                  <a:blip r:embed="rId4"/>
                  <a:stretch/>
                </p:blipFill>
                <p:spPr>
                  <a:xfrm>
                    <a:off x="1143000" y="1752480"/>
                    <a:ext cx="6743880" cy="4095720"/>
                  </a:xfrm>
                  <a:prstGeom prst="rect">
                    <a:avLst/>
                  </a:prstGeom>
                  <a:noFill/>
                  <a:ln w="0">
                    <a:noFill/>
                  </a:ln>
                </p:spPr>
              </p:pic>
            </p:oleObj>
          </a:graphicData>
        </a:graphic>
      </p:graphicFrame>
      <p:sp>
        <p:nvSpPr>
          <p:cNvPr id="38" name=""/>
          <p:cNvSpPr/>
          <p:nvPr/>
        </p:nvSpPr>
        <p:spPr>
          <a:xfrm>
            <a:off x="685800" y="6095880"/>
            <a:ext cx="58672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*All dates are in the year 2001.</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12B1B299-6678-4C1A-809B-085C626E09A1}"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p:nvPr>
        </p:nvSpPr>
        <p:spPr>
          <a:xfrm>
            <a:off x="533520" y="1218960"/>
            <a:ext cx="4419360" cy="4343400"/>
          </a:xfrm>
          <a:prstGeom prst="rect">
            <a:avLst/>
          </a:prstGeom>
          <a:noFill/>
          <a:ln w="0">
            <a:noFill/>
          </a:ln>
        </p:spPr>
        <p:txBody>
          <a:bodyPr lIns="90000" rIns="90000" tIns="46800" bIns="46800" anchor="t">
            <a:normAutofit/>
          </a:bodyPr>
          <a:p>
            <a:pPr marL="228600" indent="-228600">
              <a:lnSpc>
                <a:spcPct val="90000"/>
              </a:lnSpc>
              <a:spcBef>
                <a:spcPts val="400"/>
              </a:spcBef>
              <a:spcAft>
                <a:spcPts val="60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NMPC’s supply portfolio consists currently of 134 contracts totaling approximately 6,239 MW.  The rights and obligations under a majority of the contracts will be transferred to Tractebel through a back-to-back arrangement.  On 12/31/06, these transferred  rights and obligations will revert back to NMPC.</a:t>
            </a:r>
            <a:endParaRPr b="0" lang="en-US" sz="1600" strike="noStrike" u="none">
              <a:solidFill>
                <a:srgbClr val="000000"/>
              </a:solidFill>
              <a:effectLst/>
              <a:uFillTx/>
              <a:latin typeface="Arial"/>
            </a:endParaRPr>
          </a:p>
          <a:p>
            <a:pPr marL="228600" indent="-228600">
              <a:lnSpc>
                <a:spcPct val="90000"/>
              </a:lnSpc>
              <a:spcBef>
                <a:spcPts val="400"/>
              </a:spcBef>
              <a:spcAft>
                <a:spcPts val="60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NMPC will assignin a back-to-back form  to Tractebel  certain TCCs with the contracts. TCCs to be assigned include the TCCs from the Nine Mile Point injection point to the Capital Zone withdrawal point (155 MW through 10/31/02 and 165 MW through 10/31/05).  NMPC plans to bid in the TCC auction scheduled for Spring 2001 and will assign for the duration of this transaction all TCCs received in the auction.</a:t>
            </a:r>
            <a:endParaRPr b="0" lang="en-US" sz="1600" strike="noStrike" u="none">
              <a:solidFill>
                <a:srgbClr val="000000"/>
              </a:solidFill>
              <a:effectLst/>
              <a:uFillTx/>
              <a:latin typeface="Arial"/>
            </a:endParaRPr>
          </a:p>
          <a:p>
            <a:pPr marL="228600" indent="0">
              <a:lnSpc>
                <a:spcPct val="90000"/>
              </a:lnSpc>
              <a:spcBef>
                <a:spcPts val="349"/>
              </a:spcBef>
              <a:spcAft>
                <a:spcPts val="52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a:p>
            <a:pPr marL="228600" indent="0">
              <a:lnSpc>
                <a:spcPct val="90000"/>
              </a:lnSpc>
              <a:spcBef>
                <a:spcPts val="349"/>
              </a:spcBef>
              <a:spcAft>
                <a:spcPts val="524"/>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Arial"/>
            </a:endParaRPr>
          </a:p>
        </p:txBody>
      </p:sp>
      <p:sp>
        <p:nvSpPr>
          <p:cNvPr id="40" name="PlaceHolder 2"/>
          <p:cNvSpPr>
            <a:spLocks noGrp="1"/>
          </p:cNvSpPr>
          <p:nvPr>
            <p:ph type="title"/>
          </p:nvPr>
        </p:nvSpPr>
        <p:spPr>
          <a:xfrm>
            <a:off x="609480" y="304920"/>
            <a:ext cx="7925040" cy="8380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Overview of Agreement –   Supply Contracts</a:t>
            </a:r>
            <a:endParaRPr b="1" lang="en-US" sz="2800" strike="noStrike" u="none">
              <a:solidFill>
                <a:srgbClr val="000000"/>
              </a:solidFill>
              <a:effectLst/>
              <a:uFillTx/>
              <a:latin typeface="Arial"/>
            </a:endParaRPr>
          </a:p>
        </p:txBody>
      </p:sp>
      <p:sp>
        <p:nvSpPr>
          <p:cNvPr id="41" name=""/>
          <p:cNvSpPr/>
          <p:nvPr/>
        </p:nvSpPr>
        <p:spPr>
          <a:xfrm>
            <a:off x="5105520" y="2057400"/>
            <a:ext cx="3276360" cy="2743200"/>
          </a:xfrm>
          <a:prstGeom prst="rect">
            <a:avLst/>
          </a:prstGeom>
          <a:noFill/>
          <a:ln w="0">
            <a:noFill/>
          </a:ln>
        </p:spPr>
        <p:style>
          <a:lnRef idx="0"/>
          <a:fillRef idx="0"/>
          <a:effectRef idx="0"/>
          <a:fontRef idx="minor"/>
        </p:style>
        <p:txBody>
          <a:bodyPr lIns="90000" rIns="90000" tIns="46800" bIns="46800" anchor="t">
            <a:normAutofit/>
          </a:bodyPr>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IPP Contracts</a:t>
            </a:r>
            <a:endParaRPr b="0" lang="en-US" sz="1300" strike="noStrike" u="none">
              <a:solidFill>
                <a:srgbClr val="000000"/>
              </a:solidFill>
              <a:effectLst/>
              <a:uFillTx/>
              <a:latin typeface="Times New Roman"/>
            </a:endParaRPr>
          </a:p>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ISDA Swaps</a:t>
            </a:r>
            <a:endParaRPr b="0" lang="en-US" sz="1300" strike="noStrike" u="none">
              <a:solidFill>
                <a:srgbClr val="000000"/>
              </a:solidFill>
              <a:effectLst/>
              <a:uFillTx/>
              <a:latin typeface="Times New Roman"/>
            </a:endParaRPr>
          </a:p>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NYPA Niagara Replacement – Residential</a:t>
            </a:r>
            <a:endParaRPr b="0" lang="en-US" sz="1300" strike="noStrike" u="none">
              <a:solidFill>
                <a:srgbClr val="000000"/>
              </a:solidFill>
              <a:effectLst/>
              <a:uFillTx/>
              <a:latin typeface="Times New Roman"/>
            </a:endParaRPr>
          </a:p>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NYPA Firm and Peaking – Residential</a:t>
            </a:r>
            <a:endParaRPr b="0" lang="en-US" sz="1300" strike="noStrike" u="none">
              <a:solidFill>
                <a:srgbClr val="000000"/>
              </a:solidFill>
              <a:effectLst/>
              <a:uFillTx/>
              <a:latin typeface="Times New Roman"/>
            </a:endParaRPr>
          </a:p>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NYPA Gilboa</a:t>
            </a:r>
            <a:endParaRPr b="0" lang="en-US" sz="1300" strike="noStrike" u="none">
              <a:solidFill>
                <a:srgbClr val="000000"/>
              </a:solidFill>
              <a:effectLst/>
              <a:uFillTx/>
              <a:latin typeface="Times New Roman"/>
            </a:endParaRPr>
          </a:p>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Nuclear Contracts</a:t>
            </a:r>
            <a:endParaRPr b="0" lang="en-US" sz="1300" strike="noStrike" u="none">
              <a:solidFill>
                <a:srgbClr val="000000"/>
              </a:solidFill>
              <a:effectLst/>
              <a:uFillTx/>
              <a:latin typeface="Times New Roman"/>
            </a:endParaRPr>
          </a:p>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Fossil Divestiture Contracts</a:t>
            </a:r>
            <a:endParaRPr b="0" lang="en-US" sz="1300" strike="noStrike" u="none">
              <a:solidFill>
                <a:srgbClr val="000000"/>
              </a:solidFill>
              <a:effectLst/>
              <a:uFillTx/>
              <a:latin typeface="Times New Roman"/>
            </a:endParaRPr>
          </a:p>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Orion Hydro</a:t>
            </a:r>
            <a:endParaRPr b="0" lang="en-US" sz="1300" strike="noStrike" u="none">
              <a:solidFill>
                <a:srgbClr val="000000"/>
              </a:solidFill>
              <a:effectLst/>
              <a:uFillTx/>
              <a:latin typeface="Times New Roman"/>
            </a:endParaRPr>
          </a:p>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Other NYPA Contracts</a:t>
            </a:r>
            <a:endParaRPr b="0" lang="en-US" sz="1300" strike="noStrike" u="none">
              <a:solidFill>
                <a:srgbClr val="000000"/>
              </a:solidFill>
              <a:effectLst/>
              <a:uFillTx/>
              <a:latin typeface="Times New Roman"/>
            </a:endParaRPr>
          </a:p>
          <a:p>
            <a:pPr>
              <a:lnSpc>
                <a:spcPct val="100000"/>
              </a:lnSpc>
              <a:spcBef>
                <a:spcPts val="32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Total</a:t>
            </a:r>
            <a:endParaRPr b="0" lang="en-US" sz="1300" strike="noStrike" u="none">
              <a:solidFill>
                <a:srgbClr val="000000"/>
              </a:solidFill>
              <a:effectLst/>
              <a:uFillTx/>
              <a:latin typeface="Times New Roman"/>
            </a:endParaRPr>
          </a:p>
        </p:txBody>
      </p:sp>
      <p:sp>
        <p:nvSpPr>
          <p:cNvPr id="42" name=""/>
          <p:cNvSpPr/>
          <p:nvPr/>
        </p:nvSpPr>
        <p:spPr>
          <a:xfrm>
            <a:off x="4724280" y="1600200"/>
            <a:ext cx="4343400" cy="473040"/>
          </a:xfrm>
          <a:prstGeom prst="rect">
            <a:avLst/>
          </a:prstGeom>
          <a:noFill/>
          <a:ln w="0">
            <a:noFill/>
          </a:ln>
        </p:spPr>
        <p:style>
          <a:lnRef idx="0"/>
          <a:fillRef idx="0"/>
          <a:effectRef idx="0"/>
          <a:fontRef idx="minor"/>
        </p:style>
        <p:txBody>
          <a:bodyPr lIns="90000" rIns="90000" tIns="46800" bIns="46800" anchor="t">
            <a:normAutofit/>
          </a:bodyPr>
          <a:p>
            <a:pPr algn="ctr">
              <a:lnSpc>
                <a:spcPct val="100000"/>
              </a:lnSpc>
              <a:spcBef>
                <a:spcPts val="400"/>
              </a:spcBef>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Typical Capacity Quantities (MW)</a:t>
            </a:r>
            <a:endParaRPr b="0" lang="en-US" sz="1600" strike="noStrike" u="none">
              <a:solidFill>
                <a:srgbClr val="000000"/>
              </a:solidFill>
              <a:effectLst/>
              <a:uFillTx/>
              <a:latin typeface="Times New Roman"/>
            </a:endParaRPr>
          </a:p>
        </p:txBody>
      </p:sp>
      <p:grpSp>
        <p:nvGrpSpPr>
          <p:cNvPr id="43" name=""/>
          <p:cNvGrpSpPr/>
          <p:nvPr/>
        </p:nvGrpSpPr>
        <p:grpSpPr>
          <a:xfrm>
            <a:off x="5029200" y="1600200"/>
            <a:ext cx="3733560" cy="3125880"/>
            <a:chOff x="5029200" y="1600200"/>
            <a:chExt cx="3733560" cy="3125880"/>
          </a:xfrm>
        </p:grpSpPr>
        <p:sp>
          <p:nvSpPr>
            <p:cNvPr id="44" name=""/>
            <p:cNvSpPr/>
            <p:nvPr/>
          </p:nvSpPr>
          <p:spPr>
            <a:xfrm>
              <a:off x="8076960" y="2023920"/>
              <a:ext cx="685800" cy="2700360"/>
            </a:xfrm>
            <a:prstGeom prst="rect">
              <a:avLst/>
            </a:prstGeom>
            <a:noFill/>
            <a:ln w="9360">
              <a:solidFill>
                <a:srgbClr val="000000"/>
              </a:solidFill>
              <a:miter/>
            </a:ln>
          </p:spPr>
          <p:style>
            <a:lnRef idx="0"/>
            <a:fillRef idx="0"/>
            <a:effectRef idx="0"/>
            <a:fontRef idx="minor"/>
          </p:style>
          <p:txBody>
            <a:bodyPr lIns="90000" rIns="90000" tIns="46800" bIns="46800" anchor="t">
              <a:normAutofit/>
            </a:bodyPr>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509</a:t>
              </a: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470</a:t>
              </a: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0</a:t>
              </a: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405</a:t>
              </a: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270</a:t>
              </a: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980</a:t>
              </a: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2,165</a:t>
              </a: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620</a:t>
              </a: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820</a:t>
              </a:r>
              <a:endParaRPr b="0" lang="en-US" sz="1300" strike="noStrike" u="none">
                <a:solidFill>
                  <a:srgbClr val="000000"/>
                </a:solidFill>
                <a:effectLst/>
                <a:uFillTx/>
                <a:latin typeface="Times New Roman"/>
              </a:endParaRPr>
            </a:p>
            <a:p>
              <a:pPr marL="453960" indent="-453960" algn="r">
                <a:lnSpc>
                  <a:spcPct val="100000"/>
                </a:lnSpc>
                <a:spcBef>
                  <a:spcPts val="326"/>
                </a:spcBef>
                <a:tabLst>
                  <a:tab algn="l" pos="0"/>
                  <a:tab algn="l" pos="45396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6,239</a:t>
              </a:r>
              <a:endParaRPr b="0" lang="en-US" sz="1300" strike="noStrike" u="none">
                <a:solidFill>
                  <a:srgbClr val="000000"/>
                </a:solidFill>
                <a:effectLst/>
                <a:uFillTx/>
                <a:latin typeface="Times New Roman"/>
              </a:endParaRPr>
            </a:p>
          </p:txBody>
        </p:sp>
        <p:sp>
          <p:nvSpPr>
            <p:cNvPr id="45" name=""/>
            <p:cNvSpPr/>
            <p:nvPr/>
          </p:nvSpPr>
          <p:spPr>
            <a:xfrm>
              <a:off x="5029200" y="1600200"/>
              <a:ext cx="3733560" cy="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6" name=""/>
            <p:cNvSpPr/>
            <p:nvPr/>
          </p:nvSpPr>
          <p:spPr>
            <a:xfrm>
              <a:off x="5029200" y="4724280"/>
              <a:ext cx="3733560" cy="1800"/>
            </a:xfrm>
            <a:prstGeom prst="line">
              <a:avLst/>
            </a:prstGeom>
            <a:ln cap="sq" w="2844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47" name=""/>
            <p:cNvSpPr/>
            <p:nvPr/>
          </p:nvSpPr>
          <p:spPr>
            <a:xfrm>
              <a:off x="5029200" y="1600200"/>
              <a:ext cx="0" cy="312408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8762760" y="1600200"/>
              <a:ext cx="0" cy="312408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9" name=""/>
            <p:cNvSpPr/>
            <p:nvPr/>
          </p:nvSpPr>
          <p:spPr>
            <a:xfrm>
              <a:off x="8076960" y="2057400"/>
              <a:ext cx="0" cy="25909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0" name=""/>
            <p:cNvSpPr/>
            <p:nvPr/>
          </p:nvSpPr>
          <p:spPr>
            <a:xfrm>
              <a:off x="8153280" y="4419720"/>
              <a:ext cx="609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5029200" y="2028960"/>
              <a:ext cx="3733560" cy="0"/>
            </a:xfrm>
            <a:prstGeom prst="line">
              <a:avLst/>
            </a:prstGeom>
            <a:ln cap="sq"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sp>
        <p:nvSpPr>
          <p:cNvPr id="52" name=""/>
          <p:cNvSpPr/>
          <p:nvPr/>
        </p:nvSpPr>
        <p:spPr>
          <a:xfrm>
            <a:off x="533520" y="5334120"/>
            <a:ext cx="8076960" cy="581400"/>
          </a:xfrm>
          <a:prstGeom prst="rect">
            <a:avLst/>
          </a:prstGeom>
          <a:noFill/>
          <a:ln w="0">
            <a:noFill/>
          </a:ln>
        </p:spPr>
        <p:style>
          <a:lnRef idx="0"/>
          <a:fillRef idx="0"/>
          <a:effectRef idx="0"/>
          <a:fontRef idx="minor"/>
        </p:style>
        <p:txBody>
          <a:bodyPr lIns="90000" rIns="90000" tIns="46800" bIns="46800" anchor="t">
            <a:spAutoFit/>
          </a:bodyPr>
          <a:p>
            <a:pPr marL="230040" indent="-23004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NMPC will retain NYPA  supply contracts (except NYPA Fitzpatrick Residual and Gilboa) because they are allocated to specific customers.</a:t>
            </a:r>
            <a:endParaRPr b="0" lang="en-US" sz="1600" strike="noStrike" u="none">
              <a:solidFill>
                <a:srgbClr val="000000"/>
              </a:solidFill>
              <a:effectLst/>
              <a:uFillTx/>
              <a:latin typeface="Times New Roman"/>
            </a:endParaRPr>
          </a:p>
        </p:txBody>
      </p:sp>
      <p:sp>
        <p:nvSpPr>
          <p:cNvPr id="4" name="PlaceHolder 3"/>
          <p:cNvSpPr>
            <a:spLocks noGrp="1"/>
          </p:cNvSpPr>
          <p:nvPr>
            <p:ph type="sldNum" idx="2"/>
          </p:nvPr>
        </p:nvSpPr>
        <p:spPr/>
        <p:txBody>
          <a:bodyPr/>
          <a:p>
            <a:fld id="{A6D42673-76BA-4B67-972F-64FE27B4A588}"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53" name=""/>
          <p:cNvGraphicFramePr/>
          <p:nvPr/>
        </p:nvGraphicFramePr>
        <p:xfrm>
          <a:off x="1447920" y="1168560"/>
          <a:ext cx="5715000" cy="5240160"/>
        </p:xfrm>
        <a:graphic>
          <a:graphicData uri="http://schemas.openxmlformats.org/presentationml/2006/ole">
            <p:oleObj progId="Excel.Sheet.12" r:id="rId1" spid="">
              <p:embed/>
              <p:pic>
                <p:nvPicPr>
                  <p:cNvPr id="54" name="" descr=""/>
                  <p:cNvPicPr/>
                  <p:nvPr/>
                </p:nvPicPr>
                <p:blipFill>
                  <a:blip r:embed="rId2"/>
                  <a:stretch/>
                </p:blipFill>
                <p:spPr>
                  <a:xfrm>
                    <a:off x="1447920" y="1168560"/>
                    <a:ext cx="5715000" cy="5240160"/>
                  </a:xfrm>
                  <a:prstGeom prst="rect">
                    <a:avLst/>
                  </a:prstGeom>
                  <a:noFill/>
                  <a:ln w="0">
                    <a:noFill/>
                  </a:ln>
                </p:spPr>
              </p:pic>
            </p:oleObj>
          </a:graphicData>
        </a:graphic>
      </p:graphicFrame>
      <p:sp>
        <p:nvSpPr>
          <p:cNvPr id="55" name="PlaceHolder 1"/>
          <p:cNvSpPr>
            <a:spLocks noGrp="1"/>
          </p:cNvSpPr>
          <p:nvPr>
            <p:ph type="title"/>
          </p:nvPr>
        </p:nvSpPr>
        <p:spPr>
          <a:xfrm>
            <a:off x="609480" y="304920"/>
            <a:ext cx="7925040" cy="83808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Overview of Agreement –   Supply Contracts - Energy Basis</a:t>
            </a:r>
            <a:endParaRPr b="1" lang="en-US" sz="2800" strike="noStrike" u="none">
              <a:solidFill>
                <a:srgbClr val="000000"/>
              </a:solidFill>
              <a:effectLst/>
              <a:uFillTx/>
              <a:latin typeface="Arial"/>
            </a:endParaRPr>
          </a:p>
        </p:txBody>
      </p:sp>
      <p:sp>
        <p:nvSpPr>
          <p:cNvPr id="56" name=""/>
          <p:cNvSpPr/>
          <p:nvPr/>
        </p:nvSpPr>
        <p:spPr>
          <a:xfrm>
            <a:off x="4724280" y="1600200"/>
            <a:ext cx="4343400" cy="473040"/>
          </a:xfrm>
          <a:prstGeom prst="rect">
            <a:avLst/>
          </a:prstGeom>
          <a:noFill/>
          <a:ln w="0">
            <a:noFill/>
          </a:ln>
        </p:spPr>
        <p:style>
          <a:lnRef idx="0"/>
          <a:fillRef idx="0"/>
          <a:effectRef idx="0"/>
          <a:fontRef idx="minor"/>
        </p:style>
        <p:txBody>
          <a:bodyPr lIns="90000" rIns="90000" tIns="46800" bIns="46800" anchor="t">
            <a:normAutofit/>
          </a:bodyPr>
          <a:p>
            <a:pPr algn="ctr">
              <a:lnSpc>
                <a:spcPct val="100000"/>
              </a:lnSpc>
              <a:spcBef>
                <a:spcPts val="400"/>
              </a:spcBef>
              <a:spcAft>
                <a:spcPts val="4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01CCA85D-11BB-4EDC-9266-92526B1469B5}"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629</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2001-01-23T18:41:40Z</dcterms:created>
  <dc:creator>Perrin McCormick</dc:creator>
  <dc:description/>
  <dc:language>en-US</dc:language>
  <cp:lastModifiedBy>LEUTHAS</cp:lastModifiedBy>
  <cp:lastPrinted>2001-07-27T12:37:46Z</cp:lastPrinted>
  <dcterms:modified xsi:type="dcterms:W3CDTF">2001-07-27T12:39:11Z</dcterms:modified>
  <cp:revision>54</cp:revision>
  <dc:subject/>
  <dc:title>Slide title here in Bold Arial 28</dc:title>
</cp:coreProperties>
</file>