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A0398F-1784-471D-BCE5-75FE55E0862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39BBA6-D359-454D-B769-716F356391B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0D66EC-025C-4A8D-A279-B97983A1A8A8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778859-F3B1-4292-BE0E-1C8ECD44377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2286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1172AC-DF5C-4493-85AD-53204AEB6A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85800" y="3581280"/>
            <a:ext cx="77724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Coal Plant Development</a:t>
            </a:r>
            <a:br>
              <a:rPr sz="4400"/>
            </a:b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East Origination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Project Development Group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71600" y="5486400"/>
            <a:ext cx="6400800" cy="88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November 14,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3048120" y="685800"/>
          <a:ext cx="304776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8120" y="685800"/>
                    <a:ext cx="304776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D4C69D-CF26-4704-B37B-D397FC67E5E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8080" y="1981080"/>
            <a:ext cx="8077320" cy="39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Transmission/Interconnection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Desired size of 750 MW (3 x 250 MW units)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Preferred voltage is 230 kV, 345 kV or 500 kV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Define Interconnect &amp; upgrade costs and schedule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Environmental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Proximity to sensitive areas (PSD Class 1, parks, etc.)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Influence of Federal Land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Existence of wetlands, historic areas, NIMBY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Appropriate PSD Classification (Attainment versus Nonattainment)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and SO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2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Trading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7B6B6B-2E4F-4730-B1A6-085CB9DED8E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Nonattainment Areas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38080" y="1828800"/>
            <a:ext cx="7772400" cy="47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Permitting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Must use Lowest Achievable Emission Rate (LAER) technology in Nonattainment areas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A PSD permit in a Nonattainment area must obtain emissions reductions as a condition for approval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Must offset the emissions increase from the new source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Must provide a net air quality benefit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Generally obtained from existing sources located near the proposed 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May potentially have to purchase NO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, CO, VOC, and/or PM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10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offsets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F72DDF-BD41-42CE-894E-43BA759F710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Offset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38080" y="1828800"/>
            <a:ext cx="7772400" cy="408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NO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Offsets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$2,000-$3,000/tpy (moderate)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$5,000-$6,000/tpy (severe)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VOC Offsets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$2,000 per ton (moderate and severe)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No visible price for CO and PM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10.5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Most expensive states in which to purchase offsets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California, Pennsylvania, New York, Georgia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D3D1EE-D530-4072-B35E-5B1E0B11439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NO</a:t>
            </a:r>
            <a:r>
              <a:rPr b="1" lang="en-US" sz="3200" strike="noStrike" u="none" baseline="-25000">
                <a:solidFill>
                  <a:srgbClr val="3333cc"/>
                </a:solidFill>
                <a:effectLst/>
                <a:uFillTx/>
                <a:latin typeface="Palatino"/>
              </a:rPr>
              <a:t>X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 SIP Call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38080" y="1981080"/>
            <a:ext cx="8077320" cy="21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1371600" y="1371600"/>
            <a:ext cx="723888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NO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Emission Reductions (NO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SIP Call) required in the following states by May 1, 2004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2666880" y="2286000"/>
          <a:ext cx="4038840" cy="38862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666880" y="2286000"/>
                    <a:ext cx="403884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447920" y="6324480"/>
            <a:ext cx="7238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SIP Call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 scheduled to be in place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E59B67-2FF4-4646-856F-41B35A938C7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NO</a:t>
            </a:r>
            <a:r>
              <a:rPr b="1" lang="en-US" sz="3200" strike="noStrike" u="none" baseline="-25000">
                <a:solidFill>
                  <a:srgbClr val="3333cc"/>
                </a:solidFill>
                <a:effectLst/>
                <a:uFillTx/>
                <a:latin typeface="Palatino"/>
              </a:rPr>
              <a:t>X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 SIP Call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38080" y="1981080"/>
            <a:ext cx="8077320" cy="21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0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pic>
        <p:nvPicPr>
          <p:cNvPr id="61" name="NOX%20SIP%20Call%20States" descr=""/>
          <p:cNvPicPr/>
          <p:nvPr/>
        </p:nvPicPr>
        <p:blipFill>
          <a:blip r:embed="rId2"/>
          <a:stretch/>
        </p:blipFill>
        <p:spPr>
          <a:xfrm>
            <a:off x="380880" y="0"/>
            <a:ext cx="8534520" cy="695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CDD496-8F7E-46C5-B805-2D4141E2FF0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Trading Programs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64" name=""/>
          <p:cNvSpPr/>
          <p:nvPr/>
        </p:nvSpPr>
        <p:spPr>
          <a:xfrm>
            <a:off x="1066680" y="1676520"/>
            <a:ext cx="7391520" cy="47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NO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Allowance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Under the NO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SIP Call, must purchase allowances if the state-granted number of allowances is exceeded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Only applicable in the 23 NO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SIP Call states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Only applicable during the May 1 - September 1 “ozone season”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Cost of Allowance: Approximately $400 -$500/ton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SO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2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Allowance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Under the EPA’s Acid Rain Program, must purchase SO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Palatino"/>
              </a:rPr>
              <a:t>2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allowances if the federally-granted number of allowances is exceeded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Applicable in all states, year-round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Cost of Allowance: Approximately $150/ton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F1A21B-8094-4237-B381-F9F36C6860F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6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1066680" y="1676520"/>
            <a:ext cx="8077320" cy="41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Local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“Buy-in” of government bodies (local/state)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Support of local labor unions (if any)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Support of local economic development agencies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Support of local and state coal producer(s)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Appropriate zoning for site (industrial or conditional use)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Manage local and state opposition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2EDD4E-2A02-4850-9779-9F274B4C7FC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69" name=""/>
          <p:cNvSpPr/>
          <p:nvPr/>
        </p:nvSpPr>
        <p:spPr>
          <a:xfrm>
            <a:off x="68580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38080" y="1828800"/>
            <a:ext cx="8305920" cy="44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Site Development Condition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Palatino"/>
              </a:rPr>
              <a:t>Advantage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Palatino"/>
              </a:rPr>
              <a:t>Disadvantage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Greenfield: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Limited environmental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No infrastructure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risk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No zoning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Brownfield: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infrastructure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Environmental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zoning(possibly)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Demolition/clean up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water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Re-powering: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infrastructure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Environmental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zoning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Demolition/clean up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water supply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Higher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Existing permits/credits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Lower flexibility from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 current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Public opposition likely with all alternatives.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83FDC4-2F30-4734-A008-E64F74F85C2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68580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Potential Sites (To Date)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9320" y="1981080"/>
            <a:ext cx="7315200" cy="39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Phipps Bend (Hawkins County, TN)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Located in Northeastern Tennessee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Site was former TVA planned nuclear plant 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Listed on TVA interconnection page as preferred 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TVA interconnect request currently being prepared for 750 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FMPA/Lakeland sites (Florida)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RFP issued for additional coal-fired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3 Florida sites identified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RFP bid package has been requested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B20EB8-5419-407D-AB7D-B9AAC7B42BD8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Federal Permits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371600" y="1905120"/>
            <a:ext cx="6477120" cy="363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Year Operating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Title V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Title IV Acid Rain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EPA: Prevention of Significant Deterioration          (PSD Air Permit)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107F53-51F1-4900-B90D-310E80E6D7DC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Coal Plant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337040" y="2189160"/>
            <a:ext cx="264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Development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46520" y="2789280"/>
            <a:ext cx="5076000" cy="314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Market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Project Specifications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Siting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Permitting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Equipment Procurement/Lead Times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Greenfield Development Timeline and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Brownfield Development Timeline and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Preliminary 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Conclusion/Recommendations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20A445-0BF3-4FB2-98EE-4EE67A23A7E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Federal Permits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371600" y="1905120"/>
            <a:ext cx="6324480" cy="47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Army Corps of Engineers: Section 404 Wetlands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Coast Guard: several permits required for coastal sites using ship or barge to provide 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Marine Fisheries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EPA: Stormwater Discharge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Army Corps of Engineers: Permit to construct a Dock in an existing harbor, Permit to Dredge, Permit to Dump Dredging Spoils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316 (a) Demonstration for Thermal Discharge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316 (b) Water Intake Demonstration (New Federal Regulations being proposed)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Pollutant Discharge Elimination System (NPDES)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28F6B1-3733-4DFB-9994-BC4BF0909787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Federal Permits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371600" y="1905120"/>
            <a:ext cx="6477120" cy="42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Fish &amp; Wildlife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Solid Waste Disposal Permits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Aviation Administration (FAA): Notice of Proposed Construction or Alteration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Advisory Council on Historic Preservation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NEPA Process triggered by non-delegated NPDES and/or Corp of Engineers 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EPA: Risk Management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EPA: Spill Prevention Countermeasure and Control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0A8872D-F52E-4E71-9DF0-1CA422A060FC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State/Local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371600" y="1905120"/>
            <a:ext cx="6400800" cy="174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Prevention of Significant Deterioration (PSD) Permit to Construct (if state has delegated authority)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371600" y="3352680"/>
            <a:ext cx="6934320" cy="275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Section 401 Water Quality Certification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SPDS: Permit to discharge sanitary wastewater; permit to withdraw potable water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Concession for use of a maritime zone; permit to construct a dock and permit to dredge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Allocation Permit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073689-B6C0-42AB-8B6D-22DDFC331ADA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State/Local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371600" y="1905120"/>
            <a:ext cx="6705720" cy="47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 Siting Board/Public Service Commission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 to interconnect to the grid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Certificate of Public Need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of Transportation: endorsement of construction of intersection/rail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Certification of Conformity with Coastal Zone Management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Planning/Local Zoning Board: zoning, visual, stack height, noise and land 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Historic Preservation office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DPW: Sewer Connection and Sewer Extension Permits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Fire Department: Fire and Safety Permits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BD0155-1304-4C8F-82AA-EB9724FC210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Additional Environmental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838080" y="1828800"/>
            <a:ext cx="7391520" cy="453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Mercury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EPA study confirms that coal-fired power plants are a major contributor to U.S. mercury emissions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December 2000, EPA is expected to announce if it will regulate mercury from existing power plants with a 2003 promulgation date and a 2008 compliance date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2.5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Health Effects and the Levy study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no formal EPA standards for control of very fine particulate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Levy study links power plant particulate emissions with cases of Asthma and premature death in the surrounding population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455B01-63B5-46A2-8350-427A4F4CA43E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685800" y="533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Permitting Timeline and Budget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990720" y="2286000"/>
            <a:ext cx="7391160" cy="271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Approximately 3 years to obtain necessary permits, given no extreme public opposition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Budget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ENA/ENSR notional estimate to achieve permitting for a new CFB plant at $4-6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2EC81F-D918-410E-B1E0-5DD7D2C4F0AE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Equipment Procurement/Lead Times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914400" y="17524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99" name=""/>
          <p:cNvSpPr/>
          <p:nvPr/>
        </p:nvSpPr>
        <p:spPr>
          <a:xfrm>
            <a:off x="838080" y="1752480"/>
            <a:ext cx="7620120" cy="46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 Turbine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18-22 months from order to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$100/kw (equipment only)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Boilers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18-22 months from order to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$200/kw (equipment only)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 Pollution Control Equipment: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Long lead time because EPA is forcing backfits onto existing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$250/kW (equipment only but variable with technology)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3A56BC-9399-452C-8D04-D3F525ED325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Equipment Procurement/Lead Times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17524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2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103" name=""/>
          <p:cNvSpPr/>
          <p:nvPr/>
        </p:nvSpPr>
        <p:spPr>
          <a:xfrm>
            <a:off x="838080" y="1752480"/>
            <a:ext cx="7620120" cy="338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Handling Gear: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lead time possible if limited domestic capacity is absorbed by growth in coal-fired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Transformers: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time of up to 1 year possible for high voltage (500 kV+)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a50021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$15/kw (equipment only based on 230 kV high Voltage)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D093BA-4BA5-4C6C-9E8F-93B0DEBA0F7C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9144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Drawdown Schedule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5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graphicFrame>
        <p:nvGraphicFramePr>
          <p:cNvPr id="106" name=""/>
          <p:cNvGraphicFramePr/>
          <p:nvPr/>
        </p:nvGraphicFramePr>
        <p:xfrm>
          <a:off x="5591160" y="1089000"/>
          <a:ext cx="2263680" cy="56037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591160" y="1089000"/>
                    <a:ext cx="2263680" cy="560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"/>
          <p:cNvSpPr/>
          <p:nvPr/>
        </p:nvSpPr>
        <p:spPr>
          <a:xfrm>
            <a:off x="914400" y="2666880"/>
            <a:ext cx="4343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Drawdown Schedule for one 250 MW unit.  Units 2 and 3 are staggered by 2 months each so that Unit 2 is complete in Month 67 and Unit 3 is complete in Month 69.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14400" y="1600200"/>
            <a:ext cx="3886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Assuming $1,300/kw for a 3x250MW unit plant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14400" y="5410080"/>
            <a:ext cx="4495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Total Project costs = $1300/kw * 1000kw/MW * 250MW = $325 MM/unit * 3 units = $975 MM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C77887-6F0E-4CFB-9022-BE2985D2C52D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Construction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371600" y="1752480"/>
            <a:ext cx="6629400" cy="45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Primary Plant Construction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Month 1: Start Preliminary Engineering necessary for permit applications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Month 27: Release Engineering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Month 27: Start Long Lead Procurement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Month 39: Mobilize on 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Assuming all permits have been received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Month 72: COD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Ancillary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Fuel handling/supply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Ash disposal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Water intake/discharge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Rail/Barge delivery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C097F2-545C-489D-9656-47E20DB5E387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Project Specifications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914400" y="1752480"/>
            <a:ext cx="6477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00080" y="2286000"/>
            <a:ext cx="4084560" cy="326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Ideal Facility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2 x 250 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Circulating Fluidized Bed (CFB)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7CA8DA-4353-4D91-9F13-03D206328D8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Greenfield Development Timeline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116" name=""/>
          <p:cNvSpPr/>
          <p:nvPr/>
        </p:nvSpPr>
        <p:spPr>
          <a:xfrm>
            <a:off x="1295280" y="5257800"/>
            <a:ext cx="60984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057400" y="4724280"/>
            <a:ext cx="1828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057400" y="5257800"/>
            <a:ext cx="1828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3429000" y="30477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590920" y="1981080"/>
            <a:ext cx="21333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27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Release Engineering &amp; Start Long Lead Time Procurement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4952880" y="289512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343400" y="2286000"/>
            <a:ext cx="2057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39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Mobilize on 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8915400" y="289512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001000" y="1828800"/>
            <a:ext cx="144792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72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Commercial Operations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8600" y="3276720"/>
            <a:ext cx="1447920" cy="45720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676520" y="3276720"/>
            <a:ext cx="1447560" cy="45720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124080" y="3276720"/>
            <a:ext cx="1447920" cy="45720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572000" y="3276720"/>
            <a:ext cx="144792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019920" y="3276720"/>
            <a:ext cx="144756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467480" y="3276720"/>
            <a:ext cx="144792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295280" y="4800600"/>
            <a:ext cx="609840" cy="30492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228600" y="289512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0" y="1752480"/>
            <a:ext cx="2133720" cy="11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Preliminary Engineering necessary for permit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3352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32448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98108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42900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772400" y="33526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CD2AA8-9970-4BC2-AA9E-9B30DCCEC696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Greenfield Development Budget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295280" y="1981080"/>
            <a:ext cx="6553440" cy="37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Preliminary Engineering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Includes initial site surveys, geotech, drainage,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$3-4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$500,000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Permit Applications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ENA/ENSR notional estimate to achieve permitting for a new CFB plant at $4-6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AF5E87-4E33-4537-838B-46C45B8B850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Greenfield Development Budget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145" name=""/>
          <p:cNvSpPr/>
          <p:nvPr/>
        </p:nvSpPr>
        <p:spPr>
          <a:xfrm>
            <a:off x="1371600" y="1828800"/>
            <a:ext cx="10666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438280" y="1828800"/>
            <a:ext cx="10670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505320" y="1828800"/>
            <a:ext cx="10666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572000" y="1828800"/>
            <a:ext cx="10666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638680" y="1828800"/>
            <a:ext cx="10670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705720" y="1828800"/>
            <a:ext cx="10666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47920" y="19051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1-6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438280" y="190512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7-12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505320" y="190512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13-18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572000" y="19051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19-24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638680" y="19051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25-30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705720" y="19051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 31-36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438280" y="3581280"/>
            <a:ext cx="2133720" cy="38124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572000" y="3581280"/>
            <a:ext cx="3200400" cy="38124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438280" y="4572000"/>
            <a:ext cx="213372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572000" y="4572000"/>
            <a:ext cx="3200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71600" y="3581280"/>
            <a:ext cx="1066680" cy="38124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371600" y="2666880"/>
            <a:ext cx="1066680" cy="38124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371600" y="266688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$3.5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447920" y="358128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895480" y="358128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638680" y="358128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819520" y="45720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$3.75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562720" y="45720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$1.25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28600" y="2666880"/>
            <a:ext cx="1066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0" y="251460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Engineering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33520" y="358128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28600" y="457200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4CFE23-FE50-445E-B3A5-2C887E22C728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838080" y="762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Preliminary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Installed Costs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$1,300/KW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Plant Heat Rate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10,500 BTU/KWh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Est. Run Hours per Year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8,000 hours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Annual Fixed O&amp;M: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$ 7.23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Annual Variable O&amp;M: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$ 5.54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Est. Energy Dispatch Cost: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$14.05/MWh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Est. Revenue per Year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2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: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$ 120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Assuming $1.25/MMBTU Coal Cost plus variable O&amp;M of $0.92/MWh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Palatino"/>
              </a:rPr>
              <a:t>2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Assuming $20/MWh Market Price for Baseload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Est. Revenue per Year = 8,000 run hours *  750 MW * $20.00/MWh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5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06AAC7-3049-4608-9B9B-B4AEC31BE328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" name=""/>
          <p:cNvGraphicFramePr/>
          <p:nvPr/>
        </p:nvGraphicFramePr>
        <p:xfrm>
          <a:off x="1571760" y="1876320"/>
          <a:ext cx="6002280" cy="3992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71760" y="1876320"/>
                    <a:ext cx="6002280" cy="399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Dispatch Profiles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9" name="" descr=""/>
          <p:cNvPicPr/>
          <p:nvPr/>
        </p:nvPicPr>
        <p:blipFill>
          <a:blip r:embed="rId3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180" name=""/>
          <p:cNvSpPr/>
          <p:nvPr/>
        </p:nvSpPr>
        <p:spPr>
          <a:xfrm>
            <a:off x="2514600" y="44197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895480" y="4419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>
            <a:off x="350496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320004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2895480" y="36576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259056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H="1">
            <a:off x="4190760" y="3048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3885840" y="3048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3581280" y="30481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3200040" y="3048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2895480" y="30481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>
            <a:off x="2590560" y="3048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590920" y="4038480"/>
            <a:ext cx="761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$14.05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048120" y="33526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$24.34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733920" y="274320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$32.34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B98D03-ED92-4DB6-A255-A55571F0FBCB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Conclusion/Recommendations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219320" y="1981080"/>
            <a:ext cx="7010280" cy="338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Evaluate buy-in costs with and further identify IPP’s with latter-stage development projects for acquisition in order to: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Accelerate our learning 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Reduce risk of development dollars spent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Increase chances of having a successful development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7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6D2505-ABEB-45EC-8525-024C22D8FA19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90720" y="685800"/>
            <a:ext cx="7315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Market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90720" y="1905120"/>
            <a:ext cx="7026120" cy="42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Plant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385,886 MW of existing coal-fired generation (IOU’s)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55,513 MW of existing coal-fired generation (IPP’s)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See Attached Map of Existing Non-Utility Owned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Coal-Burning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5,311 MW of coal generation under development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 See Attached Map of Planned Coal-Fired Generation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FF1D81-628C-49F6-8AC1-F6673F1D069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990720" y="685800"/>
            <a:ext cx="7315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Coal Plants Under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90720" y="1905120"/>
            <a:ext cx="702612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143000" y="1371600"/>
          <a:ext cx="7162920" cy="4975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371600"/>
                    <a:ext cx="7162920" cy="497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9BD7C1-FD9D-4FD5-AB4E-FB62179FAB9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990720" y="685800"/>
            <a:ext cx="7315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Market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62120" y="1981080"/>
            <a:ext cx="7543800" cy="350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Positive Regions for coal-fired Electricity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Coal producing states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See Attached Maps of Existing Coal Mines and U.S. Coal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IN, MN, MT, SD, &amp; WI have a statutory comprehensive Environmental Impact Study (EIS)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a50021"/>
              </a:buClr>
              <a:buFont typeface="Palatino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Some states may use “needs analysis” to block projects (IN)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Negative Regions for coal-fired Electricity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Eastern Seaboard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Florida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D3A34C-5BFA-4409-A29C-F0B804FA8B8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990720" y="762120"/>
            <a:ext cx="73152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U.S. Coal Resources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pic>
        <p:nvPicPr>
          <p:cNvPr id="33" name="Coal%20Resources" descr=""/>
          <p:cNvPicPr/>
          <p:nvPr/>
        </p:nvPicPr>
        <p:blipFill>
          <a:blip r:embed="rId2"/>
          <a:stretch/>
        </p:blipFill>
        <p:spPr>
          <a:xfrm>
            <a:off x="1600200" y="1828800"/>
            <a:ext cx="5943600" cy="377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624ED4-CA74-4E15-B27E-62558718F42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990720" y="457200"/>
            <a:ext cx="73152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U.S. Coal Production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Top 15 Coal Producing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Thousand Short Tons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graphicFrame>
        <p:nvGraphicFramePr>
          <p:cNvPr id="36" name=""/>
          <p:cNvGraphicFramePr/>
          <p:nvPr/>
        </p:nvGraphicFramePr>
        <p:xfrm>
          <a:off x="1905120" y="1905120"/>
          <a:ext cx="5410080" cy="45162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05120" y="1905120"/>
                    <a:ext cx="5410080" cy="45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A26279-F030-40AF-AED1-57FD9ECCC67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8305920" y="6019920"/>
            <a:ext cx="609480" cy="6094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  <p:sp>
        <p:nvSpPr>
          <p:cNvPr id="40" name=""/>
          <p:cNvSpPr/>
          <p:nvPr/>
        </p:nvSpPr>
        <p:spPr>
          <a:xfrm>
            <a:off x="914400" y="1752480"/>
            <a:ext cx="6477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258560" y="1981080"/>
            <a:ext cx="6662880" cy="332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Fuel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Proximity to delivered coal (mine, rail, barge)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Availability of adequate long-term reserves/supply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Existence/viability of necessary infrastructure (rail, barge)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Desired BTU and sulfur requirements of 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Water Availability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Required capacity of  9,600 GPM for 750 MW CFB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Quantity &amp; Quality impact on supply/discharge permits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a50021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Proximity to surface, ground, &amp; municipal supply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FFA392-1ED0-4FC9-9883-9A52D2DE256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2000-09-18T19:43:14Z</dcterms:created>
  <dc:creator>ect</dc:creator>
  <dc:description/>
  <dc:language>en-US</dc:language>
  <cp:lastModifiedBy>rwalker2</cp:lastModifiedBy>
  <cp:lastPrinted>2000-11-15T18:24:17Z</cp:lastPrinted>
  <dcterms:modified xsi:type="dcterms:W3CDTF">2000-11-15T18:40:47Z</dcterms:modified>
  <cp:revision>73</cp:revision>
  <dc:subject/>
  <dc:title>Coal Plant Development</dc:title>
</cp:coreProperties>
</file>