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18.wmf" ContentType="image/x-wmf"/>
  <Override PartName="/ppt/media/image20.png" ContentType="image/png"/>
  <Override PartName="/ppt/media/image57.png" ContentType="image/png"/>
  <Override PartName="/ppt/media/image17.wmf" ContentType="image/x-wmf"/>
  <Override PartName="/ppt/media/image56.png" ContentType="image/png"/>
  <Override PartName="/ppt/media/image16.wmf" ContentType="image/x-wmf"/>
  <Override PartName="/ppt/media/image55.png" ContentType="image/png"/>
  <Override PartName="/ppt/media/image29.png" ContentType="image/png"/>
  <Override PartName="/ppt/media/image14.wmf" ContentType="image/x-wmf"/>
  <Override PartName="/ppt/media/image53.png" ContentType="image/png"/>
  <Override PartName="/ppt/media/image1.jpeg" ContentType="image/jpeg"/>
  <Override PartName="/ppt/media/image10.png" ContentType="image/png"/>
  <Override PartName="/ppt/media/image47.png" ContentType="image/png"/>
  <Override PartName="/ppt/media/image15.png" ContentType="image/png"/>
  <Override PartName="/ppt/media/image6.png" ContentType="image/png"/>
  <Override PartName="/ppt/media/image38.png" ContentType="image/png"/>
  <Override PartName="/ppt/media/image2.png" ContentType="image/png"/>
  <Override PartName="/ppt/media/image34.png" ContentType="image/png"/>
  <Override PartName="/ppt/media/image3.png" ContentType="image/png"/>
  <Override PartName="/ppt/media/image35.png" ContentType="image/png"/>
  <Override PartName="/ppt/media/image4.png" ContentType="image/png"/>
  <Override PartName="/ppt/media/image40.png" ContentType="image/png"/>
  <Override PartName="/ppt/media/image41.png" ContentType="image/png"/>
  <Override PartName="/ppt/media/image43.png" ContentType="image/png"/>
  <Override PartName="/ppt/media/image32.png" ContentType="image/png"/>
  <Override PartName="/ppt/media/image44.png" ContentType="image/png"/>
  <Override PartName="/ppt/media/image33.png" ContentType="image/png"/>
  <Override PartName="/ppt/media/image45.png" ContentType="image/png"/>
  <Override PartName="/ppt/media/image46.png" ContentType="image/png"/>
  <Override PartName="/ppt/media/image48.png" ContentType="image/png"/>
  <Override PartName="/ppt/media/image36.wmf" ContentType="image/x-wmf"/>
  <Override PartName="/ppt/media/image39.png" ContentType="image/png"/>
  <Override PartName="/ppt/media/image7.png" ContentType="image/png"/>
  <Override PartName="/ppt/media/image49.png" ContentType="image/png"/>
  <Override PartName="/ppt/media/image42.png" ContentType="image/png"/>
  <Override PartName="/ppt/media/image54.png" ContentType="image/png"/>
  <Override PartName="/ppt/media/image8.png" ContentType="image/png"/>
  <Override PartName="/ppt/media/image31.png" ContentType="image/png"/>
  <Override PartName="/ppt/media/image30.png" ContentType="image/png"/>
  <Override PartName="/ppt/media/image28.png" ContentType="image/png"/>
  <Override PartName="/ppt/media/image13.wmf" ContentType="image/x-wmf"/>
  <Override PartName="/ppt/media/image52.png" ContentType="image/png"/>
  <Override PartName="/ppt/media/image51.png" ContentType="image/png"/>
  <Override PartName="/ppt/media/image12.wmf" ContentType="image/x-wmf"/>
  <Override PartName="/ppt/media/image27.png" ContentType="image/png"/>
  <Override PartName="/ppt/media/image9.png" ContentType="image/png"/>
  <Override PartName="/ppt/media/image50.png" ContentType="image/png"/>
  <Override PartName="/ppt/media/image11.wmf" ContentType="image/x-wmf"/>
  <Override PartName="/ppt/media/image26.png" ContentType="image/png"/>
  <Override PartName="/ppt/media/image5.png" ContentType="image/png"/>
  <Override PartName="/ppt/media/image37.png" ContentType="image/pn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6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47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57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49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4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40.xml" ContentType="application/vnd.openxmlformats-officedocument.presentationml.slide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56.xml.rels" ContentType="application/vnd.openxmlformats-package.relationships+xml"/>
  <Override PartName="/ppt/slides/_rels/slide2.xml.rels" ContentType="application/vnd.openxmlformats-package.relationships+xml"/>
  <Override PartName="/ppt/slides/_rels/slide44.xml.rels" ContentType="application/vnd.openxmlformats-package.relationships+xml"/>
  <Override PartName="/ppt/slides/_rels/slide55.xml.rels" ContentType="application/vnd.openxmlformats-package.relationships+xml"/>
  <Override PartName="/ppt/slides/_rels/slide1.xml.rels" ContentType="application/vnd.openxmlformats-package.relationships+xml"/>
  <Override PartName="/ppt/slides/_rels/slide43.xml.rels" ContentType="application/vnd.openxmlformats-package.relationships+xml"/>
  <Override PartName="/ppt/slides/_rels/slide54.xml.rels" ContentType="application/vnd.openxmlformats-package.relationships+xml"/>
  <Override PartName="/ppt/slides/_rels/slide42.xml.rels" ContentType="application/vnd.openxmlformats-package.relationships+xml"/>
  <Override PartName="/ppt/slides/_rels/slide53.xml.rels" ContentType="application/vnd.openxmlformats-package.relationships+xml"/>
  <Override PartName="/ppt/slides/_rels/slide39.xml.rels" ContentType="application/vnd.openxmlformats-package.relationships+xml"/>
  <Override PartName="/ppt/slides/_rels/slide41.xml.rels" ContentType="application/vnd.openxmlformats-package.relationships+xml"/>
  <Override PartName="/ppt/slides/_rels/slide52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10.xml.rels" ContentType="application/vnd.openxmlformats-package.relationships+xml"/>
  <Override PartName="/ppt/slides/_rels/slide45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4.xml.rels" ContentType="application/vnd.openxmlformats-package.relationships+xml"/>
  <Override PartName="/ppt/slides/_rels/slide12.xml.rels" ContentType="application/vnd.openxmlformats-package.relationships+xml"/>
  <Override PartName="/ppt/slides/_rels/slide49.xml.rels" ContentType="application/vnd.openxmlformats-package.relationships+xml"/>
  <Override PartName="/ppt/slides/_rels/slide51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28.xml.rels" ContentType="application/vnd.openxmlformats-package.relationships+xml"/>
  <Override PartName="/ppt/slides/_rels/slide17.xml.rels" ContentType="application/vnd.openxmlformats-package.relationships+xml"/>
  <Override PartName="/ppt/slides/_rels/slide29.xml.rels" ContentType="application/vnd.openxmlformats-package.relationships+xml"/>
  <Override PartName="/ppt/slides/_rels/slide11.xml.rels" ContentType="application/vnd.openxmlformats-package.relationships+xml"/>
  <Override PartName="/ppt/slides/_rels/slide48.xml.rels" ContentType="application/vnd.openxmlformats-package.relationships+xml"/>
  <Override PartName="/ppt/slides/_rels/slide50.xml.rels" ContentType="application/vnd.openxmlformats-package.relationships+xml"/>
  <Override PartName="/ppt/slides/_rels/slide13.xml.rels" ContentType="application/vnd.openxmlformats-package.relationships+xml"/>
  <Override PartName="/ppt/slides/_rels/slide40.xml.rels" ContentType="application/vnd.openxmlformats-package.relationships+xml"/>
  <Override PartName="/ppt/slides/_rels/slide38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57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slide38.xml" ContentType="application/vnd.openxmlformats-officedocument.presentationml.slide+xml"/>
  <Override PartName="/ppt/slides/slide52.xml" ContentType="application/vnd.openxmlformats-officedocument.presentationml.slide+xml"/>
  <Override PartName="/ppt/slides/slide41.xml" ContentType="application/vnd.openxmlformats-officedocument.presentationml.slide+xml"/>
  <Override PartName="/ppt/slides/slide39.xml" ContentType="application/vnd.openxmlformats-officedocument.presentationml.slide+xml"/>
  <Override PartName="/ppt/slides/slide53.xml" ContentType="application/vnd.openxmlformats-officedocument.presentationml.slide+xml"/>
  <Override PartName="/ppt/slides/slide42.xml" ContentType="application/vnd.openxmlformats-officedocument.presentationml.slide+xml"/>
  <Override PartName="/ppt/slides/slide54.xml" ContentType="application/vnd.openxmlformats-officedocument.presentationml.slide+xml"/>
  <Override PartName="/ppt/slides/slide43.xml" ContentType="application/vnd.openxmlformats-officedocument.presentationml.slide+xml"/>
  <Override PartName="/ppt/slides/slide55.xml" ContentType="application/vnd.openxmlformats-officedocument.presentationml.slide+xml"/>
  <Override PartName="/ppt/slides/slide44.xml" ContentType="application/vnd.openxmlformats-officedocument.presentationml.slide+xml"/>
  <Override PartName="/ppt/slides/slide56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6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80880" y="304920"/>
            <a:ext cx="7772400" cy="76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6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D412A32-F249-4218-AF0B-54087AA2B0E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E146DC6-B8E5-4C18-9163-2E4191C075F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ESM_BG_MASTER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64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ffffff"/>
              </a:buClr>
              <a:buFont typeface="Trebuchet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Click to edit the outline text format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lvl="1" marL="743040" indent="-285840">
              <a:spcBef>
                <a:spcPts val="799"/>
              </a:spcBef>
              <a:buClr>
                <a:srgbClr val="ffffff"/>
              </a:buClr>
              <a:buFont typeface="Trebuchet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Second Outline Level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lvl="2" marL="1143000" indent="-228600">
              <a:spcBef>
                <a:spcPts val="799"/>
              </a:spcBef>
              <a:buClr>
                <a:srgbClr val="ffffff"/>
              </a:buClr>
              <a:buFont typeface="Trebuchet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Third Outline Level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lvl="3" marL="1600200" indent="-228600">
              <a:spcBef>
                <a:spcPts val="799"/>
              </a:spcBef>
              <a:buClr>
                <a:srgbClr val="ffffff"/>
              </a:buClr>
              <a:buFont typeface="Trebuchet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Fourth Outline Level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lvl="4" marL="2057400" indent="-228600">
              <a:spcBef>
                <a:spcPts val="799"/>
              </a:spcBef>
              <a:buClr>
                <a:srgbClr val="ffffff"/>
              </a:buClr>
              <a:buFont typeface="Trebuchet MS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Fifth Outline Level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Trebuchet MS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Sixth Outline Level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Trebuchet MS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Seventh Outline Level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 idx="1"/>
          </p:nvPr>
        </p:nvSpPr>
        <p:spPr>
          <a:xfrm>
            <a:off x="609480" y="701028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2"/>
          </p:nvPr>
        </p:nvSpPr>
        <p:spPr>
          <a:xfrm>
            <a:off x="3047760" y="7010280"/>
            <a:ext cx="289548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3"/>
          </p:nvPr>
        </p:nvSpPr>
        <p:spPr>
          <a:xfrm>
            <a:off x="6476760" y="7010280"/>
            <a:ext cx="190476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0B0A129-F27D-4898-AA85-EFA23AB9F1F5}" type="slidenum"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"/>
          <p:cNvSpPr/>
          <p:nvPr/>
        </p:nvSpPr>
        <p:spPr>
          <a:xfrm>
            <a:off x="495360" y="923760"/>
            <a:ext cx="8648640" cy="0"/>
          </a:xfrm>
          <a:prstGeom prst="line">
            <a:avLst/>
          </a:prstGeom>
          <a:ln w="28440">
            <a:solidFill>
              <a:srgbClr val="3333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title"/>
          </p:nvPr>
        </p:nvSpPr>
        <p:spPr>
          <a:xfrm>
            <a:off x="380880" y="304920"/>
            <a:ext cx="7772400" cy="76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Click to edit the title text format</a:t>
            </a:r>
            <a:endParaRPr b="1" lang="en-US" sz="36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</p:txBody>
      </p:sp>
      <p:sp>
        <p:nvSpPr>
          <p:cNvPr id="7" name=""/>
          <p:cNvSpPr/>
          <p:nvPr/>
        </p:nvSpPr>
        <p:spPr>
          <a:xfrm flipH="1">
            <a:off x="-360" y="6172200"/>
            <a:ext cx="8915400" cy="0"/>
          </a:xfrm>
          <a:prstGeom prst="line">
            <a:avLst/>
          </a:prstGeom>
          <a:ln w="12600">
            <a:solidFill>
              <a:srgbClr val="cc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2.wmf"/><Relationship Id="rId5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3.wmf"/><Relationship Id="rId5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4.wmf"/><Relationship Id="rId5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8.wmf"/><Relationship Id="rId9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2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2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2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2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2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wmf"/><Relationship Id="rId3" Type="http://schemas.openxmlformats.org/officeDocument/2006/relationships/slideLayout" Target="../slideLayouts/slideLayout2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2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2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2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slideLayout" Target="../slideLayouts/slideLayout2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wmf"/><Relationship Id="rId3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6.wmf"/><Relationship Id="rId3" Type="http://schemas.openxmlformats.org/officeDocument/2006/relationships/slideLayout" Target="../slideLayouts/slideLayout2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wmf"/><Relationship Id="rId3" Type="http://schemas.openxmlformats.org/officeDocument/2006/relationships/image" Target="../media/image37.png"/><Relationship Id="rId4" Type="http://schemas.openxmlformats.org/officeDocument/2006/relationships/slideLayout" Target="../slideLayouts/slideLayout2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2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2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2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wmf"/><Relationship Id="rId3" Type="http://schemas.openxmlformats.org/officeDocument/2006/relationships/slideLayout" Target="../slideLayouts/slideLayout2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wmf"/><Relationship Id="rId3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2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2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wmf"/><Relationship Id="rId3" Type="http://schemas.openxmlformats.org/officeDocument/2006/relationships/slideLayout" Target="../slideLayouts/slideLayout2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45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46.png"/><Relationship Id="rId6" Type="http://schemas.openxmlformats.org/officeDocument/2006/relationships/oleObject" Target="../embeddings/oleObject3.bin"/><Relationship Id="rId7" Type="http://schemas.openxmlformats.org/officeDocument/2006/relationships/image" Target="../media/image47.png"/><Relationship Id="rId8" Type="http://schemas.openxmlformats.org/officeDocument/2006/relationships/oleObject" Target="../embeddings/oleObject4.bin"/><Relationship Id="rId9" Type="http://schemas.openxmlformats.org/officeDocument/2006/relationships/image" Target="../media/image48.png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49.png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50.png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51.png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52.png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53.png"/><Relationship Id="rId20" Type="http://schemas.openxmlformats.org/officeDocument/2006/relationships/slideLayout" Target="../slideLayouts/slideLayout1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55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56.png"/><Relationship Id="rId7" Type="http://schemas.openxmlformats.org/officeDocument/2006/relationships/slideLayout" Target="../slideLayouts/slideLayout2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7.png"/><Relationship Id="rId3" Type="http://schemas.openxmlformats.org/officeDocument/2006/relationships/slideLayout" Target="../slideLayouts/slideLayout2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"/>
          <p:cNvSpPr/>
          <p:nvPr/>
        </p:nvSpPr>
        <p:spPr>
          <a:xfrm>
            <a:off x="976680" y="196920"/>
            <a:ext cx="59716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Coal 101 - Industry Overview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457200" y="1447920"/>
            <a:ext cx="4343400" cy="398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50000"/>
              </a:lnSpc>
              <a:buClr>
                <a:srgbClr val="dddddd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  </a:t>
            </a:r>
            <a:r>
              <a:rPr b="1" lang="en-US" sz="32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Extraction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50000"/>
              </a:lnSpc>
              <a:buClr>
                <a:srgbClr val="dddddd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  Processing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50000"/>
              </a:lnSpc>
              <a:buClr>
                <a:srgbClr val="dddddd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  Transport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50000"/>
              </a:lnSpc>
              <a:buClr>
                <a:srgbClr val="dddddd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  Utilization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3" name="" descr=""/>
          <p:cNvPicPr/>
          <p:nvPr/>
        </p:nvPicPr>
        <p:blipFill>
          <a:blip r:embed="rId1"/>
          <a:stretch/>
        </p:blipFill>
        <p:spPr>
          <a:xfrm>
            <a:off x="5181480" y="1828800"/>
            <a:ext cx="3505320" cy="3429000"/>
          </a:xfrm>
          <a:prstGeom prst="rect">
            <a:avLst/>
          </a:prstGeom>
          <a:solidFill>
            <a:srgbClr val="ff9900"/>
          </a:solidFill>
          <a:ln w="9360">
            <a:solidFill>
              <a:srgbClr val="ffffff"/>
            </a:solidFill>
            <a:miter/>
          </a:ln>
        </p:spPr>
      </p:pic>
    </p:spTree>
  </p:cSld>
  <p:transition>
    <p:wipe dir="r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"/>
          <p:cNvSpPr/>
          <p:nvPr/>
        </p:nvSpPr>
        <p:spPr>
          <a:xfrm>
            <a:off x="976320" y="196920"/>
            <a:ext cx="22766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Coal Rank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609480" y="1295280"/>
            <a:ext cx="3505320" cy="441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2" name=""/>
          <p:cNvSpPr/>
          <p:nvPr/>
        </p:nvSpPr>
        <p:spPr>
          <a:xfrm>
            <a:off x="4952880" y="1295280"/>
            <a:ext cx="3657600" cy="246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Anthracite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Bituminous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Sub-bituminous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Lignite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"/>
          <p:cNvSpPr/>
          <p:nvPr/>
        </p:nvSpPr>
        <p:spPr>
          <a:xfrm>
            <a:off x="976320" y="196920"/>
            <a:ext cx="23781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Coal Types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>
            <a:off x="990720" y="1295280"/>
            <a:ext cx="7315200" cy="4572000"/>
          </a:xfrm>
          <a:prstGeom prst="rect">
            <a:avLst/>
          </a:prstGeom>
          <a:solidFill>
            <a:srgbClr val="ffff66"/>
          </a:solidFill>
          <a:ln w="936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"/>
          <p:cNvSpPr/>
          <p:nvPr/>
        </p:nvSpPr>
        <p:spPr>
          <a:xfrm>
            <a:off x="1523880" y="1981080"/>
            <a:ext cx="3124440" cy="318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Steam (thermal) coal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Metallurgical (coking) coal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Compliance coal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Low-ash coal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Low-sulfur coal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"/>
          <p:cNvSpPr/>
          <p:nvPr/>
        </p:nvSpPr>
        <p:spPr>
          <a:xfrm>
            <a:off x="4648320" y="1295280"/>
            <a:ext cx="0" cy="4572000"/>
          </a:xfrm>
          <a:prstGeom prst="line">
            <a:avLst/>
          </a:prstGeom>
          <a:ln w="936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"/>
          <p:cNvSpPr/>
          <p:nvPr/>
        </p:nvSpPr>
        <p:spPr>
          <a:xfrm>
            <a:off x="990720" y="1905120"/>
            <a:ext cx="7315200" cy="0"/>
          </a:xfrm>
          <a:prstGeom prst="line">
            <a:avLst/>
          </a:prstGeom>
          <a:ln w="936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1828800" y="1371600"/>
            <a:ext cx="19810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COAL TYPE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"/>
          <p:cNvSpPr/>
          <p:nvPr/>
        </p:nvSpPr>
        <p:spPr>
          <a:xfrm>
            <a:off x="4952880" y="1371600"/>
            <a:ext cx="3048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CHARACTERISTICS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4800600" y="1981080"/>
            <a:ext cx="3276720" cy="317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9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Used in boilers to generate steam (e.g. for generating electricity)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33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Coal that can be converted into coke.  Must have low ash and sulfur and form a strong base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Meets S0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emission standards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Contains &lt; 8% ash by weight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Contains &lt; 1% sulfur by weight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990720" y="2819520"/>
            <a:ext cx="7315200" cy="0"/>
          </a:xfrm>
          <a:prstGeom prst="line">
            <a:avLst/>
          </a:prstGeom>
          <a:ln w="936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990720" y="3809880"/>
            <a:ext cx="7315200" cy="0"/>
          </a:xfrm>
          <a:prstGeom prst="line">
            <a:avLst/>
          </a:prstGeom>
          <a:ln w="936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990720" y="4267080"/>
            <a:ext cx="7315200" cy="0"/>
          </a:xfrm>
          <a:prstGeom prst="line">
            <a:avLst/>
          </a:prstGeom>
          <a:ln w="936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990720" y="4724280"/>
            <a:ext cx="7315200" cy="0"/>
          </a:xfrm>
          <a:prstGeom prst="line">
            <a:avLst/>
          </a:prstGeom>
          <a:ln w="936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"/>
          <p:cNvSpPr/>
          <p:nvPr/>
        </p:nvSpPr>
        <p:spPr>
          <a:xfrm>
            <a:off x="976680" y="196920"/>
            <a:ext cx="24537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Coal Grade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914400" y="1143000"/>
            <a:ext cx="7086600" cy="4572000"/>
          </a:xfrm>
          <a:prstGeom prst="rect">
            <a:avLst/>
          </a:prstGeom>
          <a:solidFill>
            <a:srgbClr val="ffff66"/>
          </a:solidFill>
          <a:ln w="936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/>
          <p:nvPr/>
        </p:nvSpPr>
        <p:spPr>
          <a:xfrm>
            <a:off x="5410080" y="1143000"/>
            <a:ext cx="0" cy="4572000"/>
          </a:xfrm>
          <a:prstGeom prst="line">
            <a:avLst/>
          </a:prstGeom>
          <a:ln w="936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>
            <a:off x="2666880" y="2286000"/>
            <a:ext cx="2590920" cy="335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6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Broken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Egg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Stove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Chestnut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Pea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Buckwheat #1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Buckwheat #2 (Rice)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Buckwheat #3 (Barley)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Buckwheat #4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Buckwheat #5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2514600" y="1143000"/>
            <a:ext cx="0" cy="4572000"/>
          </a:xfrm>
          <a:prstGeom prst="line">
            <a:avLst/>
          </a:prstGeom>
          <a:ln w="936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914400" y="1600200"/>
            <a:ext cx="7086600" cy="0"/>
          </a:xfrm>
          <a:prstGeom prst="line">
            <a:avLst/>
          </a:prstGeom>
          <a:ln w="936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1143000" y="1219320"/>
            <a:ext cx="10666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cc3300"/>
                </a:solidFill>
                <a:effectLst/>
                <a:uFillTx/>
                <a:latin typeface="Times New Roman"/>
              </a:rPr>
              <a:t>Size (in)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2743200" y="1219320"/>
            <a:ext cx="20574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cc3300"/>
                </a:solidFill>
                <a:effectLst/>
                <a:uFillTx/>
                <a:latin typeface="Times New Roman"/>
              </a:rPr>
              <a:t>Anthracite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5638680" y="1219320"/>
            <a:ext cx="20574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cc3300"/>
                </a:solidFill>
                <a:effectLst/>
                <a:uFillTx/>
                <a:latin typeface="Times New Roman"/>
              </a:rPr>
              <a:t>Bituminous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5638680" y="1676520"/>
            <a:ext cx="2057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Run of Mine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5638680" y="2362320"/>
            <a:ext cx="16765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Lump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5638680" y="3048120"/>
            <a:ext cx="18288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Nut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5638680" y="3429000"/>
            <a:ext cx="14479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Stoker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5638680" y="3886200"/>
            <a:ext cx="16002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Slack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2514600" y="2209680"/>
            <a:ext cx="289548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2514600" y="2590920"/>
            <a:ext cx="289548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>
            <a:off x="5410080" y="1981080"/>
            <a:ext cx="2590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>
            <a:off x="2514600" y="2895480"/>
            <a:ext cx="289548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2514600" y="3200400"/>
            <a:ext cx="289548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2514600" y="3581280"/>
            <a:ext cx="289548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>
            <a:off x="2514600" y="3886200"/>
            <a:ext cx="289548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"/>
          <p:cNvSpPr/>
          <p:nvPr/>
        </p:nvSpPr>
        <p:spPr>
          <a:xfrm>
            <a:off x="2514600" y="4267080"/>
            <a:ext cx="289548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"/>
          <p:cNvSpPr/>
          <p:nvPr/>
        </p:nvSpPr>
        <p:spPr>
          <a:xfrm>
            <a:off x="2514600" y="4572000"/>
            <a:ext cx="289548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>
            <a:off x="2514600" y="4876920"/>
            <a:ext cx="289548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>
            <a:off x="2514600" y="5257800"/>
            <a:ext cx="289548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"/>
          <p:cNvSpPr/>
          <p:nvPr/>
        </p:nvSpPr>
        <p:spPr>
          <a:xfrm>
            <a:off x="5410080" y="3048120"/>
            <a:ext cx="2590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"/>
          <p:cNvSpPr/>
          <p:nvPr/>
        </p:nvSpPr>
        <p:spPr>
          <a:xfrm>
            <a:off x="5410080" y="3429000"/>
            <a:ext cx="2590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"/>
          <p:cNvSpPr/>
          <p:nvPr/>
        </p:nvSpPr>
        <p:spPr>
          <a:xfrm>
            <a:off x="5410080" y="3809880"/>
            <a:ext cx="2590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"/>
          <p:cNvSpPr/>
          <p:nvPr/>
        </p:nvSpPr>
        <p:spPr>
          <a:xfrm>
            <a:off x="1371600" y="1600200"/>
            <a:ext cx="685800" cy="399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8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5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5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5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0.5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50000"/>
              </a:lnSpc>
              <a:spcBef>
                <a:spcPts val="33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0.2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0.1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0.05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"/>
          <p:cNvSpPr/>
          <p:nvPr/>
        </p:nvSpPr>
        <p:spPr>
          <a:xfrm>
            <a:off x="457200" y="1447920"/>
            <a:ext cx="4343400" cy="54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"/>
          <p:cNvSpPr/>
          <p:nvPr/>
        </p:nvSpPr>
        <p:spPr>
          <a:xfrm>
            <a:off x="914400" y="1828800"/>
            <a:ext cx="7467480" cy="3124080"/>
          </a:xfrm>
          <a:prstGeom prst="rect">
            <a:avLst/>
          </a:prstGeom>
          <a:solidFill>
            <a:srgbClr val="ccff6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5400" strike="noStrike" u="none">
                <a:solidFill>
                  <a:srgbClr val="cc3300"/>
                </a:solidFill>
                <a:effectLst/>
                <a:uFillTx/>
                <a:latin typeface="Times New Roman"/>
              </a:rPr>
              <a:t>Coal Mining</a:t>
            </a:r>
            <a:endParaRPr b="0" lang="en-US" sz="5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"/>
          <p:cNvSpPr/>
          <p:nvPr/>
        </p:nvSpPr>
        <p:spPr>
          <a:xfrm>
            <a:off x="975960" y="196920"/>
            <a:ext cx="49946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US Coal Mining Regions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91" name=""/>
          <p:cNvGraphicFramePr/>
          <p:nvPr/>
        </p:nvGraphicFramePr>
        <p:xfrm>
          <a:off x="1219320" y="1066680"/>
          <a:ext cx="7162560" cy="48182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9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19320" y="1066680"/>
                    <a:ext cx="7162560" cy="4818240"/>
                  </a:xfrm>
                  <a:prstGeom prst="rect">
                    <a:avLst/>
                  </a:prstGeom>
                  <a:noFill/>
                  <a:ln w="9360">
                    <a:solidFill>
                      <a:srgbClr val="cc330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93" name=""/>
          <p:cNvSpPr/>
          <p:nvPr/>
        </p:nvSpPr>
        <p:spPr>
          <a:xfrm rot="1930200">
            <a:off x="5864040" y="2584080"/>
            <a:ext cx="610920" cy="1833480"/>
          </a:xfrm>
          <a:prstGeom prst="ellipse">
            <a:avLst/>
          </a:prstGeom>
          <a:noFill/>
          <a:ln w="2844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"/>
          <p:cNvSpPr/>
          <p:nvPr/>
        </p:nvSpPr>
        <p:spPr>
          <a:xfrm rot="1482000">
            <a:off x="4597560" y="2654280"/>
            <a:ext cx="1145880" cy="1617840"/>
          </a:xfrm>
          <a:prstGeom prst="ellipse">
            <a:avLst/>
          </a:prstGeom>
          <a:noFill/>
          <a:ln w="2844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"/>
          <p:cNvSpPr/>
          <p:nvPr/>
        </p:nvSpPr>
        <p:spPr>
          <a:xfrm rot="999600">
            <a:off x="2882520" y="1476000"/>
            <a:ext cx="1460520" cy="2637000"/>
          </a:xfrm>
          <a:prstGeom prst="ellipse">
            <a:avLst/>
          </a:prstGeom>
          <a:noFill/>
          <a:ln w="2844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"/>
          <p:cNvSpPr/>
          <p:nvPr/>
        </p:nvSpPr>
        <p:spPr>
          <a:xfrm rot="2563800">
            <a:off x="4571640" y="4191120"/>
            <a:ext cx="304920" cy="838080"/>
          </a:xfrm>
          <a:prstGeom prst="ellipse">
            <a:avLst/>
          </a:prstGeom>
          <a:noFill/>
          <a:ln w="2844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6553080" y="3581280"/>
            <a:ext cx="1371600" cy="276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APPALACHIAN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4876920" y="2362320"/>
            <a:ext cx="1066680" cy="276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INTERIOR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4952880" y="4724280"/>
            <a:ext cx="838440" cy="276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TEXAS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1828800" y="2362320"/>
            <a:ext cx="990720" cy="276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WESTERN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"/>
          <p:cNvGraphicFramePr/>
          <p:nvPr/>
        </p:nvGraphicFramePr>
        <p:xfrm>
          <a:off x="4262400" y="3309840"/>
          <a:ext cx="619200" cy="2383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0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262400" y="3309840"/>
                    <a:ext cx="619200" cy="238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3" name=""/>
          <p:cNvGraphicFramePr/>
          <p:nvPr/>
        </p:nvGraphicFramePr>
        <p:xfrm>
          <a:off x="609480" y="1143000"/>
          <a:ext cx="7874280" cy="48639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04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09480" y="1143000"/>
                    <a:ext cx="7874280" cy="4863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5" name=""/>
          <p:cNvSpPr/>
          <p:nvPr/>
        </p:nvSpPr>
        <p:spPr>
          <a:xfrm>
            <a:off x="974880" y="196920"/>
            <a:ext cx="77882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US  Coal Production by State (1998)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"/>
          <p:cNvSpPr/>
          <p:nvPr/>
        </p:nvSpPr>
        <p:spPr>
          <a:xfrm>
            <a:off x="977040" y="196920"/>
            <a:ext cx="66056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Major US Coal Producers (1998)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09" name=""/>
          <p:cNvGraphicFramePr/>
          <p:nvPr/>
        </p:nvGraphicFramePr>
        <p:xfrm>
          <a:off x="4262400" y="3309840"/>
          <a:ext cx="619200" cy="2383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1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262400" y="3309840"/>
                    <a:ext cx="619200" cy="238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1" name=""/>
          <p:cNvGraphicFramePr/>
          <p:nvPr/>
        </p:nvGraphicFramePr>
        <p:xfrm>
          <a:off x="1600200" y="1143000"/>
          <a:ext cx="5464080" cy="48927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12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600200" y="1143000"/>
                    <a:ext cx="5464080" cy="4892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p:transition>
    <p:wipe dir="r"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"/>
          <p:cNvSpPr/>
          <p:nvPr/>
        </p:nvSpPr>
        <p:spPr>
          <a:xfrm>
            <a:off x="977040" y="196920"/>
            <a:ext cx="57931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Major US Coal Mines (1998)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15" name=""/>
          <p:cNvGraphicFramePr/>
          <p:nvPr/>
        </p:nvGraphicFramePr>
        <p:xfrm>
          <a:off x="4262400" y="3309840"/>
          <a:ext cx="619200" cy="2383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1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262400" y="3309840"/>
                    <a:ext cx="619200" cy="238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7" name=""/>
          <p:cNvGraphicFramePr/>
          <p:nvPr/>
        </p:nvGraphicFramePr>
        <p:xfrm>
          <a:off x="728640" y="1023840"/>
          <a:ext cx="7688160" cy="49960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18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728640" y="1023840"/>
                    <a:ext cx="7688160" cy="4996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9" name=""/>
          <p:cNvSpPr/>
          <p:nvPr/>
        </p:nvSpPr>
        <p:spPr>
          <a:xfrm>
            <a:off x="1295280" y="1295280"/>
            <a:ext cx="609840" cy="152640"/>
          </a:xfrm>
          <a:prstGeom prst="rect">
            <a:avLst/>
          </a:prstGeom>
          <a:solidFill>
            <a:srgbClr val="33996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1295280" y="1295280"/>
            <a:ext cx="0" cy="1526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1295280" y="1219320"/>
            <a:ext cx="26672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N. Antelope/Roch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"/>
          <p:cNvSpPr/>
          <p:nvPr/>
        </p:nvSpPr>
        <p:spPr>
          <a:xfrm>
            <a:off x="976680" y="196920"/>
            <a:ext cx="32918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Coal Extraction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24" name=""/>
          <p:cNvGraphicFramePr/>
          <p:nvPr/>
        </p:nvGraphicFramePr>
        <p:xfrm>
          <a:off x="533520" y="2590920"/>
          <a:ext cx="7772400" cy="32763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2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3520" y="2590920"/>
                    <a:ext cx="7772400" cy="3276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6" name=""/>
          <p:cNvSpPr/>
          <p:nvPr/>
        </p:nvSpPr>
        <p:spPr>
          <a:xfrm>
            <a:off x="6095880" y="1905120"/>
            <a:ext cx="304920" cy="304560"/>
          </a:xfrm>
          <a:prstGeom prst="ellipse">
            <a:avLst/>
          </a:prstGeom>
          <a:solidFill>
            <a:srgbClr val="cc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"/>
          <p:cNvSpPr/>
          <p:nvPr/>
        </p:nvSpPr>
        <p:spPr>
          <a:xfrm>
            <a:off x="3962520" y="1905120"/>
            <a:ext cx="304560" cy="304560"/>
          </a:xfrm>
          <a:prstGeom prst="ellipse">
            <a:avLst/>
          </a:prstGeom>
          <a:solidFill>
            <a:srgbClr val="cc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"/>
          <p:cNvSpPr/>
          <p:nvPr/>
        </p:nvSpPr>
        <p:spPr>
          <a:xfrm>
            <a:off x="4114800" y="2133720"/>
            <a:ext cx="0" cy="1143000"/>
          </a:xfrm>
          <a:prstGeom prst="line">
            <a:avLst/>
          </a:prstGeom>
          <a:ln w="38160">
            <a:solidFill>
              <a:srgbClr val="cc33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"/>
          <p:cNvSpPr/>
          <p:nvPr/>
        </p:nvSpPr>
        <p:spPr>
          <a:xfrm>
            <a:off x="6248520" y="2133720"/>
            <a:ext cx="0" cy="1904760"/>
          </a:xfrm>
          <a:prstGeom prst="line">
            <a:avLst/>
          </a:prstGeom>
          <a:ln w="38160">
            <a:solidFill>
              <a:srgbClr val="cc33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30" name=""/>
          <p:cNvGrpSpPr/>
          <p:nvPr/>
        </p:nvGrpSpPr>
        <p:grpSpPr>
          <a:xfrm>
            <a:off x="1828800" y="1143000"/>
            <a:ext cx="1066680" cy="2590920"/>
            <a:chOff x="1828800" y="1143000"/>
            <a:chExt cx="1066680" cy="2590920"/>
          </a:xfrm>
        </p:grpSpPr>
        <p:sp>
          <p:nvSpPr>
            <p:cNvPr id="131" name=""/>
            <p:cNvSpPr/>
            <p:nvPr/>
          </p:nvSpPr>
          <p:spPr>
            <a:xfrm>
              <a:off x="2209680" y="1905120"/>
              <a:ext cx="304920" cy="304560"/>
            </a:xfrm>
            <a:prstGeom prst="ellipse">
              <a:avLst/>
            </a:prstGeom>
            <a:solidFill>
              <a:srgbClr val="cc33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" name=""/>
            <p:cNvSpPr/>
            <p:nvPr/>
          </p:nvSpPr>
          <p:spPr>
            <a:xfrm>
              <a:off x="2362320" y="2133720"/>
              <a:ext cx="0" cy="1600200"/>
            </a:xfrm>
            <a:prstGeom prst="line">
              <a:avLst/>
            </a:prstGeom>
            <a:ln w="38160">
              <a:solidFill>
                <a:srgbClr val="cc33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" name=""/>
            <p:cNvSpPr/>
            <p:nvPr/>
          </p:nvSpPr>
          <p:spPr>
            <a:xfrm>
              <a:off x="1828800" y="1143000"/>
              <a:ext cx="1066680" cy="703800"/>
            </a:xfrm>
            <a:prstGeom prst="rect">
              <a:avLst/>
            </a:prstGeom>
            <a:noFill/>
            <a:ln w="9360">
              <a:solidFill>
                <a:srgbClr val="cc33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spcBef>
                  <a:spcPts val="1250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Surface Mining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34" name=""/>
          <p:cNvSpPr/>
          <p:nvPr/>
        </p:nvSpPr>
        <p:spPr>
          <a:xfrm>
            <a:off x="3352680" y="1143000"/>
            <a:ext cx="1524240" cy="703800"/>
          </a:xfrm>
          <a:prstGeom prst="rect">
            <a:avLst/>
          </a:prstGeom>
          <a:noFill/>
          <a:ln w="936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Mountaintop Mining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" name=""/>
          <p:cNvSpPr/>
          <p:nvPr/>
        </p:nvSpPr>
        <p:spPr>
          <a:xfrm>
            <a:off x="5410080" y="1143000"/>
            <a:ext cx="1600200" cy="703800"/>
          </a:xfrm>
          <a:prstGeom prst="rect">
            <a:avLst/>
          </a:prstGeom>
          <a:noFill/>
          <a:ln w="936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Underground Mining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"/>
          <p:cNvSpPr/>
          <p:nvPr/>
        </p:nvSpPr>
        <p:spPr>
          <a:xfrm>
            <a:off x="974880" y="196920"/>
            <a:ext cx="64166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Types of US Coal Mine (1998)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38" name=""/>
          <p:cNvGraphicFramePr/>
          <p:nvPr/>
        </p:nvGraphicFramePr>
        <p:xfrm>
          <a:off x="4262400" y="3309840"/>
          <a:ext cx="619200" cy="2383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3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262400" y="3309840"/>
                    <a:ext cx="619200" cy="238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0" name=""/>
          <p:cNvGraphicFramePr/>
          <p:nvPr/>
        </p:nvGraphicFramePr>
        <p:xfrm>
          <a:off x="1523880" y="1395360"/>
          <a:ext cx="6097680" cy="40687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41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523880" y="1395360"/>
                    <a:ext cx="6097680" cy="406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2" name=""/>
          <p:cNvGraphicFramePr/>
          <p:nvPr/>
        </p:nvGraphicFramePr>
        <p:xfrm>
          <a:off x="876240" y="1447920"/>
          <a:ext cx="3746520" cy="41148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43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876240" y="1447920"/>
                    <a:ext cx="3746520" cy="4114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4" name=""/>
          <p:cNvGraphicFramePr/>
          <p:nvPr/>
        </p:nvGraphicFramePr>
        <p:xfrm>
          <a:off x="4343400" y="1447920"/>
          <a:ext cx="4165560" cy="411480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45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4343400" y="1447920"/>
                    <a:ext cx="4165560" cy="4114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6" name=""/>
          <p:cNvSpPr/>
          <p:nvPr/>
        </p:nvSpPr>
        <p:spPr>
          <a:xfrm>
            <a:off x="3048120" y="3809880"/>
            <a:ext cx="1066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Surface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>
            <a:off x="6631200" y="3581280"/>
            <a:ext cx="929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Surface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8" name=""/>
          <p:cNvSpPr/>
          <p:nvPr/>
        </p:nvSpPr>
        <p:spPr>
          <a:xfrm flipV="1" rot="10786800">
            <a:off x="1294920" y="3198960"/>
            <a:ext cx="15242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Underground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" name=""/>
          <p:cNvSpPr/>
          <p:nvPr/>
        </p:nvSpPr>
        <p:spPr>
          <a:xfrm>
            <a:off x="5105520" y="3200400"/>
            <a:ext cx="1517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Underground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"/>
          <p:cNvSpPr/>
          <p:nvPr/>
        </p:nvSpPr>
        <p:spPr>
          <a:xfrm>
            <a:off x="1447920" y="1676520"/>
            <a:ext cx="2666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NUMBER OF MINES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"/>
          <p:cNvSpPr/>
          <p:nvPr/>
        </p:nvSpPr>
        <p:spPr>
          <a:xfrm>
            <a:off x="5257800" y="1676520"/>
            <a:ext cx="27432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OUTPUT FROM MINES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" name=""/>
          <p:cNvSpPr/>
          <p:nvPr/>
        </p:nvSpPr>
        <p:spPr>
          <a:xfrm>
            <a:off x="1752480" y="3505320"/>
            <a:ext cx="8384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(560)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" name=""/>
          <p:cNvSpPr/>
          <p:nvPr/>
        </p:nvSpPr>
        <p:spPr>
          <a:xfrm>
            <a:off x="3200400" y="4114800"/>
            <a:ext cx="7621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(630)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4" name=""/>
          <p:cNvSpPr/>
          <p:nvPr/>
        </p:nvSpPr>
        <p:spPr>
          <a:xfrm>
            <a:off x="5486400" y="3505320"/>
            <a:ext cx="914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(37%)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" name=""/>
          <p:cNvSpPr/>
          <p:nvPr/>
        </p:nvSpPr>
        <p:spPr>
          <a:xfrm>
            <a:off x="6781680" y="3886200"/>
            <a:ext cx="8384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(63%)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"/>
          <p:cNvSpPr/>
          <p:nvPr/>
        </p:nvSpPr>
        <p:spPr>
          <a:xfrm>
            <a:off x="457200" y="1447920"/>
            <a:ext cx="4343400" cy="54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"/>
          <p:cNvSpPr/>
          <p:nvPr/>
        </p:nvSpPr>
        <p:spPr>
          <a:xfrm>
            <a:off x="914400" y="1828800"/>
            <a:ext cx="7467480" cy="3124080"/>
          </a:xfrm>
          <a:prstGeom prst="rect">
            <a:avLst/>
          </a:prstGeom>
          <a:solidFill>
            <a:srgbClr val="ccff6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5400" strike="noStrike" u="none">
                <a:solidFill>
                  <a:srgbClr val="cc3300"/>
                </a:solidFill>
                <a:effectLst/>
                <a:uFillTx/>
                <a:latin typeface="Times New Roman"/>
              </a:rPr>
              <a:t>Energy from Coal</a:t>
            </a:r>
            <a:endParaRPr b="0" lang="en-US" sz="5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"/>
          <p:cNvSpPr/>
          <p:nvPr/>
        </p:nvSpPr>
        <p:spPr>
          <a:xfrm>
            <a:off x="976320" y="196920"/>
            <a:ext cx="2606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TECO Mine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58" name=""/>
          <p:cNvGraphicFramePr/>
          <p:nvPr/>
        </p:nvGraphicFramePr>
        <p:xfrm>
          <a:off x="1371600" y="1295280"/>
          <a:ext cx="5867280" cy="4508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5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371600" y="1295280"/>
                    <a:ext cx="5867280" cy="4508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p:transition>
    <p:wipe dir="r"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"/>
          <p:cNvSpPr/>
          <p:nvPr/>
        </p:nvSpPr>
        <p:spPr>
          <a:xfrm>
            <a:off x="976320" y="196920"/>
            <a:ext cx="32158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Surface Mining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62" name=""/>
          <p:cNvGraphicFramePr/>
          <p:nvPr/>
        </p:nvGraphicFramePr>
        <p:xfrm>
          <a:off x="1066680" y="1211400"/>
          <a:ext cx="7315200" cy="4684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6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66680" y="1211400"/>
                    <a:ext cx="7315200" cy="4684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p:transition>
    <p:wipe dir="r"/>
  </p:transition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"/>
          <p:cNvSpPr/>
          <p:nvPr/>
        </p:nvSpPr>
        <p:spPr>
          <a:xfrm>
            <a:off x="976680" y="196920"/>
            <a:ext cx="40032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Dragline Operation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66" name=""/>
          <p:cNvGraphicFramePr/>
          <p:nvPr/>
        </p:nvGraphicFramePr>
        <p:xfrm>
          <a:off x="1143000" y="1176480"/>
          <a:ext cx="6934320" cy="4790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6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143000" y="1176480"/>
                    <a:ext cx="6934320" cy="4790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p:transition>
    <p:wipe dir="r"/>
  </p:transition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"/>
          <p:cNvSpPr/>
          <p:nvPr/>
        </p:nvSpPr>
        <p:spPr>
          <a:xfrm>
            <a:off x="976680" y="196920"/>
            <a:ext cx="53366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Surface Mining Operation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70" name="" descr=""/>
          <p:cNvPicPr/>
          <p:nvPr/>
        </p:nvPicPr>
        <p:blipFill>
          <a:blip r:embed="rId1"/>
          <a:stretch/>
        </p:blipFill>
        <p:spPr>
          <a:xfrm>
            <a:off x="1609560" y="1204920"/>
            <a:ext cx="5924880" cy="4448160"/>
          </a:xfrm>
          <a:prstGeom prst="rect">
            <a:avLst/>
          </a:prstGeom>
          <a:noFill/>
          <a:ln w="0">
            <a:noFill/>
          </a:ln>
        </p:spPr>
      </p:pic>
    </p:spTree>
  </p:cSld>
  <p:transition>
    <p:wipe dir="r"/>
  </p:transition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"/>
          <p:cNvSpPr/>
          <p:nvPr/>
        </p:nvSpPr>
        <p:spPr>
          <a:xfrm>
            <a:off x="975960" y="196920"/>
            <a:ext cx="65059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Underground Mining Operation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73" name="" descr=""/>
          <p:cNvPicPr/>
          <p:nvPr/>
        </p:nvPicPr>
        <p:blipFill>
          <a:blip r:embed="rId1"/>
          <a:stretch/>
        </p:blipFill>
        <p:spPr>
          <a:xfrm>
            <a:off x="1600200" y="1200240"/>
            <a:ext cx="5638680" cy="47116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wipe dir="r"/>
  </p:transition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"/>
          <p:cNvSpPr/>
          <p:nvPr/>
        </p:nvSpPr>
        <p:spPr>
          <a:xfrm>
            <a:off x="975960" y="196920"/>
            <a:ext cx="43851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Coal Mining in Texas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/>
          <p:nvPr/>
        </p:nvSpPr>
        <p:spPr>
          <a:xfrm>
            <a:off x="6019920" y="990720"/>
            <a:ext cx="2819160" cy="5105160"/>
          </a:xfrm>
          <a:prstGeom prst="rect">
            <a:avLst/>
          </a:prstGeom>
          <a:solidFill>
            <a:srgbClr val="ccff6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7" name=""/>
          <p:cNvSpPr/>
          <p:nvPr/>
        </p:nvSpPr>
        <p:spPr>
          <a:xfrm>
            <a:off x="6248520" y="1752480"/>
            <a:ext cx="174600" cy="1620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8" name=""/>
          <p:cNvSpPr/>
          <p:nvPr/>
        </p:nvSpPr>
        <p:spPr>
          <a:xfrm>
            <a:off x="6629400" y="1676520"/>
            <a:ext cx="1973160" cy="337680"/>
          </a:xfrm>
          <a:prstGeom prst="rect">
            <a:avLst/>
          </a:prstGeom>
          <a:solidFill>
            <a:srgbClr val="ccff6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&gt;8 M Tons/year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9" name=""/>
          <p:cNvSpPr/>
          <p:nvPr/>
        </p:nvSpPr>
        <p:spPr>
          <a:xfrm>
            <a:off x="6302520" y="2133720"/>
            <a:ext cx="98280" cy="7596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840" bIns="6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" name=""/>
          <p:cNvSpPr/>
          <p:nvPr/>
        </p:nvSpPr>
        <p:spPr>
          <a:xfrm>
            <a:off x="6629400" y="1981080"/>
            <a:ext cx="2114640" cy="337680"/>
          </a:xfrm>
          <a:prstGeom prst="rect">
            <a:avLst/>
          </a:prstGeom>
          <a:solidFill>
            <a:srgbClr val="ccff6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 8 M Tons/year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1" name=""/>
          <p:cNvGrpSpPr/>
          <p:nvPr/>
        </p:nvGrpSpPr>
        <p:grpSpPr>
          <a:xfrm>
            <a:off x="762120" y="990720"/>
            <a:ext cx="5186160" cy="5111640"/>
            <a:chOff x="762120" y="990720"/>
            <a:chExt cx="5186160" cy="5111640"/>
          </a:xfrm>
        </p:grpSpPr>
        <p:grpSp>
          <p:nvGrpSpPr>
            <p:cNvPr id="182" name=""/>
            <p:cNvGrpSpPr/>
            <p:nvPr/>
          </p:nvGrpSpPr>
          <p:grpSpPr>
            <a:xfrm>
              <a:off x="762120" y="990720"/>
              <a:ext cx="5186160" cy="5111640"/>
              <a:chOff x="762120" y="990720"/>
              <a:chExt cx="5186160" cy="5111640"/>
            </a:xfrm>
          </p:grpSpPr>
          <p:graphicFrame>
            <p:nvGraphicFramePr>
              <p:cNvPr id="183" name=""/>
              <p:cNvGraphicFramePr/>
              <p:nvPr/>
            </p:nvGraphicFramePr>
            <p:xfrm>
              <a:off x="762120" y="990720"/>
              <a:ext cx="5186160" cy="5111640"/>
            </p:xfrm>
            <a:graphic>
              <a:graphicData uri="http://schemas.openxmlformats.org/presentationml/2006/ole">
                <p:oleObj r:id="rId1" spid="">
                  <p:embed/>
                  <p:pic>
                    <p:nvPicPr>
                      <p:cNvPr id="184" name="" descr=""/>
                      <p:cNvPicPr/>
                      <p:nvPr/>
                    </p:nvPicPr>
                    <p:blipFill>
                      <a:blip r:embed="rId2"/>
                      <a:stretch/>
                    </p:blipFill>
                    <p:spPr>
                      <a:xfrm>
                        <a:off x="762120" y="990720"/>
                        <a:ext cx="5186160" cy="511164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360">
                        <a:solidFill>
                          <a:srgbClr val="ccff66"/>
                        </a:solidFill>
                        <a:miter/>
                      </a:ln>
                    </p:spPr>
                  </p:pic>
                </p:oleObj>
              </a:graphicData>
            </a:graphic>
          </p:graphicFrame>
          <p:sp>
            <p:nvSpPr>
              <p:cNvPr id="185" name=""/>
              <p:cNvSpPr/>
              <p:nvPr/>
            </p:nvSpPr>
            <p:spPr>
              <a:xfrm>
                <a:off x="4343040" y="3505320"/>
                <a:ext cx="152280" cy="152280"/>
              </a:xfrm>
              <a:prstGeom prst="ellipse">
                <a:avLst/>
              </a:prstGeom>
              <a:solidFill>
                <a:srgbClr val="000000"/>
              </a:solidFill>
              <a:ln w="9360">
                <a:solidFill>
                  <a:srgbClr val="ccff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6" name=""/>
              <p:cNvSpPr/>
              <p:nvPr/>
            </p:nvSpPr>
            <p:spPr>
              <a:xfrm>
                <a:off x="5028840" y="2438280"/>
                <a:ext cx="75960" cy="76320"/>
              </a:xfrm>
              <a:prstGeom prst="ellipse">
                <a:avLst/>
              </a:prstGeom>
              <a:solidFill>
                <a:srgbClr val="000000"/>
              </a:solidFill>
              <a:ln w="9360">
                <a:solidFill>
                  <a:srgbClr val="ccff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7200" bIns="72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7" name=""/>
              <p:cNvSpPr/>
              <p:nvPr/>
            </p:nvSpPr>
            <p:spPr>
              <a:xfrm>
                <a:off x="3657240" y="4648320"/>
                <a:ext cx="75960" cy="75960"/>
              </a:xfrm>
              <a:prstGeom prst="ellipse">
                <a:avLst/>
              </a:prstGeom>
              <a:solidFill>
                <a:srgbClr val="000000"/>
              </a:solidFill>
              <a:ln w="9360">
                <a:solidFill>
                  <a:srgbClr val="ccff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6840" bIns="68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8" name=""/>
              <p:cNvSpPr/>
              <p:nvPr/>
            </p:nvSpPr>
            <p:spPr>
              <a:xfrm>
                <a:off x="3581280" y="4572000"/>
                <a:ext cx="75600" cy="76320"/>
              </a:xfrm>
              <a:prstGeom prst="ellipse">
                <a:avLst/>
              </a:prstGeom>
              <a:solidFill>
                <a:srgbClr val="000000"/>
              </a:solidFill>
              <a:ln w="9360">
                <a:solidFill>
                  <a:srgbClr val="ccff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7200" bIns="72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9" name=""/>
              <p:cNvSpPr/>
              <p:nvPr/>
            </p:nvSpPr>
            <p:spPr>
              <a:xfrm>
                <a:off x="3504960" y="4495680"/>
                <a:ext cx="75960" cy="76320"/>
              </a:xfrm>
              <a:prstGeom prst="ellipse">
                <a:avLst/>
              </a:prstGeom>
              <a:solidFill>
                <a:srgbClr val="000000"/>
              </a:solidFill>
              <a:ln w="9360">
                <a:solidFill>
                  <a:srgbClr val="ccff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7200" bIns="72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0" name=""/>
              <p:cNvSpPr/>
              <p:nvPr/>
            </p:nvSpPr>
            <p:spPr>
              <a:xfrm>
                <a:off x="3885840" y="4191120"/>
                <a:ext cx="152280" cy="152280"/>
              </a:xfrm>
              <a:prstGeom prst="ellipse">
                <a:avLst/>
              </a:prstGeom>
              <a:solidFill>
                <a:srgbClr val="000000"/>
              </a:solidFill>
              <a:ln w="9360">
                <a:solidFill>
                  <a:srgbClr val="ccff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1" name=""/>
              <p:cNvSpPr/>
              <p:nvPr/>
            </p:nvSpPr>
            <p:spPr>
              <a:xfrm>
                <a:off x="5105160" y="2666880"/>
                <a:ext cx="151920" cy="152640"/>
              </a:xfrm>
              <a:prstGeom prst="ellipse">
                <a:avLst/>
              </a:prstGeom>
              <a:solidFill>
                <a:srgbClr val="000000"/>
              </a:solidFill>
              <a:ln w="9360">
                <a:solidFill>
                  <a:srgbClr val="ccff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2" name=""/>
              <p:cNvSpPr/>
              <p:nvPr/>
            </p:nvSpPr>
            <p:spPr>
              <a:xfrm>
                <a:off x="4724280" y="2895480"/>
                <a:ext cx="151920" cy="152640"/>
              </a:xfrm>
              <a:prstGeom prst="ellipse">
                <a:avLst/>
              </a:prstGeom>
              <a:solidFill>
                <a:srgbClr val="000000"/>
              </a:solidFill>
              <a:ln w="9360">
                <a:solidFill>
                  <a:srgbClr val="ccff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3" name=""/>
              <p:cNvSpPr/>
              <p:nvPr/>
            </p:nvSpPr>
            <p:spPr>
              <a:xfrm>
                <a:off x="4571640" y="3124080"/>
                <a:ext cx="152280" cy="152640"/>
              </a:xfrm>
              <a:prstGeom prst="ellipse">
                <a:avLst/>
              </a:prstGeom>
              <a:solidFill>
                <a:srgbClr val="000000"/>
              </a:solidFill>
              <a:ln w="9360">
                <a:solidFill>
                  <a:srgbClr val="ccff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4" name=""/>
              <p:cNvSpPr/>
              <p:nvPr/>
            </p:nvSpPr>
            <p:spPr>
              <a:xfrm>
                <a:off x="4876560" y="2514600"/>
                <a:ext cx="151920" cy="152280"/>
              </a:xfrm>
              <a:prstGeom prst="ellipse">
                <a:avLst/>
              </a:prstGeom>
              <a:solidFill>
                <a:srgbClr val="000000"/>
              </a:solidFill>
              <a:ln w="9360">
                <a:solidFill>
                  <a:srgbClr val="ccff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5" name=""/>
              <p:cNvSpPr/>
              <p:nvPr/>
            </p:nvSpPr>
            <p:spPr>
              <a:xfrm>
                <a:off x="5257440" y="2819520"/>
                <a:ext cx="152280" cy="152280"/>
              </a:xfrm>
              <a:prstGeom prst="ellipse">
                <a:avLst/>
              </a:prstGeom>
              <a:solidFill>
                <a:srgbClr val="000000"/>
              </a:solidFill>
              <a:ln w="9360">
                <a:solidFill>
                  <a:srgbClr val="ccff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" name=""/>
              <p:cNvSpPr/>
              <p:nvPr/>
            </p:nvSpPr>
            <p:spPr>
              <a:xfrm>
                <a:off x="4495680" y="3276720"/>
                <a:ext cx="75600" cy="75960"/>
              </a:xfrm>
              <a:prstGeom prst="ellipse">
                <a:avLst/>
              </a:prstGeom>
              <a:solidFill>
                <a:srgbClr val="000000"/>
              </a:solidFill>
              <a:ln w="9360">
                <a:solidFill>
                  <a:srgbClr val="ccff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6840" bIns="68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" name=""/>
              <p:cNvSpPr/>
              <p:nvPr/>
            </p:nvSpPr>
            <p:spPr>
              <a:xfrm>
                <a:off x="4800240" y="3429000"/>
                <a:ext cx="75960" cy="76320"/>
              </a:xfrm>
              <a:prstGeom prst="ellipse">
                <a:avLst/>
              </a:prstGeom>
              <a:solidFill>
                <a:srgbClr val="000000"/>
              </a:solidFill>
              <a:ln w="9360">
                <a:solidFill>
                  <a:srgbClr val="ccff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7200" bIns="72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" name=""/>
              <p:cNvSpPr/>
              <p:nvPr/>
            </p:nvSpPr>
            <p:spPr>
              <a:xfrm>
                <a:off x="4267080" y="3657600"/>
                <a:ext cx="75600" cy="76320"/>
              </a:xfrm>
              <a:prstGeom prst="ellipse">
                <a:avLst/>
              </a:prstGeom>
              <a:solidFill>
                <a:srgbClr val="000000"/>
              </a:solidFill>
              <a:ln w="9360">
                <a:solidFill>
                  <a:srgbClr val="ccff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7200" bIns="72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9" name=""/>
              <p:cNvSpPr/>
              <p:nvPr/>
            </p:nvSpPr>
            <p:spPr>
              <a:xfrm>
                <a:off x="3657240" y="3124080"/>
                <a:ext cx="75960" cy="76320"/>
              </a:xfrm>
              <a:prstGeom prst="ellipse">
                <a:avLst/>
              </a:prstGeom>
              <a:solidFill>
                <a:srgbClr val="000000"/>
              </a:solidFill>
              <a:ln w="9360">
                <a:solidFill>
                  <a:srgbClr val="ccff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7200" bIns="72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" name=""/>
              <p:cNvSpPr/>
              <p:nvPr/>
            </p:nvSpPr>
            <p:spPr>
              <a:xfrm>
                <a:off x="4190760" y="3962520"/>
                <a:ext cx="75960" cy="75960"/>
              </a:xfrm>
              <a:prstGeom prst="ellipse">
                <a:avLst/>
              </a:prstGeom>
              <a:solidFill>
                <a:srgbClr val="000000"/>
              </a:solidFill>
              <a:ln w="9360">
                <a:solidFill>
                  <a:srgbClr val="ccff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6840" bIns="68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" name=""/>
              <p:cNvSpPr/>
              <p:nvPr/>
            </p:nvSpPr>
            <p:spPr>
              <a:xfrm>
                <a:off x="4038480" y="4114800"/>
                <a:ext cx="75600" cy="76320"/>
              </a:xfrm>
              <a:prstGeom prst="ellipse">
                <a:avLst/>
              </a:prstGeom>
              <a:solidFill>
                <a:srgbClr val="000000"/>
              </a:solidFill>
              <a:ln w="9360">
                <a:solidFill>
                  <a:srgbClr val="ccff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7200" bIns="72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" name=""/>
              <p:cNvSpPr/>
              <p:nvPr/>
            </p:nvSpPr>
            <p:spPr>
              <a:xfrm>
                <a:off x="5105160" y="2895480"/>
                <a:ext cx="75960" cy="76320"/>
              </a:xfrm>
              <a:prstGeom prst="ellipse">
                <a:avLst/>
              </a:prstGeom>
              <a:solidFill>
                <a:srgbClr val="000000"/>
              </a:solidFill>
              <a:ln w="9360">
                <a:solidFill>
                  <a:srgbClr val="ccff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7200" bIns="72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" name=""/>
              <p:cNvSpPr/>
              <p:nvPr/>
            </p:nvSpPr>
            <p:spPr>
              <a:xfrm>
                <a:off x="5333760" y="2666880"/>
                <a:ext cx="75960" cy="76320"/>
              </a:xfrm>
              <a:prstGeom prst="ellipse">
                <a:avLst/>
              </a:prstGeom>
              <a:solidFill>
                <a:srgbClr val="000000"/>
              </a:solidFill>
              <a:ln w="9360">
                <a:solidFill>
                  <a:srgbClr val="ccff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7200" bIns="72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04" name=""/>
            <p:cNvSpPr/>
            <p:nvPr/>
          </p:nvSpPr>
          <p:spPr>
            <a:xfrm>
              <a:off x="4572000" y="2362320"/>
              <a:ext cx="3042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spcBef>
                  <a:spcPts val="1125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1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" name=""/>
            <p:cNvSpPr/>
            <p:nvPr/>
          </p:nvSpPr>
          <p:spPr>
            <a:xfrm>
              <a:off x="5105160" y="2362320"/>
              <a:ext cx="24408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spcBef>
                  <a:spcPts val="1125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2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" name=""/>
            <p:cNvSpPr/>
            <p:nvPr/>
          </p:nvSpPr>
          <p:spPr>
            <a:xfrm>
              <a:off x="5410080" y="2666880"/>
              <a:ext cx="30456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spcBef>
                  <a:spcPts val="1125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3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" name=""/>
            <p:cNvSpPr/>
            <p:nvPr/>
          </p:nvSpPr>
          <p:spPr>
            <a:xfrm>
              <a:off x="4800600" y="2895480"/>
              <a:ext cx="3042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spcBef>
                  <a:spcPts val="1125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4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" name=""/>
            <p:cNvSpPr/>
            <p:nvPr/>
          </p:nvSpPr>
          <p:spPr>
            <a:xfrm>
              <a:off x="4267080" y="2895480"/>
              <a:ext cx="30456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spcBef>
                  <a:spcPts val="1125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5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" name=""/>
            <p:cNvSpPr/>
            <p:nvPr/>
          </p:nvSpPr>
          <p:spPr>
            <a:xfrm>
              <a:off x="4038480" y="3276720"/>
              <a:ext cx="30456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spcBef>
                  <a:spcPts val="1125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6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" name=""/>
            <p:cNvSpPr/>
            <p:nvPr/>
          </p:nvSpPr>
          <p:spPr>
            <a:xfrm>
              <a:off x="3657600" y="3962520"/>
              <a:ext cx="3042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spcBef>
                  <a:spcPts val="1125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7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11" name=""/>
          <p:cNvSpPr/>
          <p:nvPr/>
        </p:nvSpPr>
        <p:spPr>
          <a:xfrm>
            <a:off x="6172200" y="2590920"/>
            <a:ext cx="2514600" cy="256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1.  Thermo (TXU)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2.  S. Hallsville (Sabine)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3.  Martin Lake (TXU)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4.  Big Brown (TXU)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5.  Jewett (NW Resources)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6.  Sandow (Alcoa)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7.  San Miguel (SMEC)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" name=""/>
          <p:cNvSpPr/>
          <p:nvPr/>
        </p:nvSpPr>
        <p:spPr>
          <a:xfrm>
            <a:off x="6705720" y="1143000"/>
            <a:ext cx="1218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LEGEND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4" name=""/>
          <p:cNvSpPr/>
          <p:nvPr/>
        </p:nvSpPr>
        <p:spPr>
          <a:xfrm>
            <a:off x="457200" y="1447920"/>
            <a:ext cx="4343400" cy="54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" name=""/>
          <p:cNvSpPr/>
          <p:nvPr/>
        </p:nvSpPr>
        <p:spPr>
          <a:xfrm>
            <a:off x="914400" y="1828800"/>
            <a:ext cx="7467480" cy="3124080"/>
          </a:xfrm>
          <a:prstGeom prst="rect">
            <a:avLst/>
          </a:prstGeom>
          <a:solidFill>
            <a:srgbClr val="ccff6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5400" strike="noStrike" u="none">
                <a:solidFill>
                  <a:srgbClr val="cc3300"/>
                </a:solidFill>
                <a:effectLst/>
                <a:uFillTx/>
                <a:latin typeface="Times New Roman"/>
              </a:rPr>
              <a:t>Coal Processing</a:t>
            </a:r>
            <a:endParaRPr b="0" lang="en-US" sz="5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5400" strike="noStrike" u="none">
                <a:solidFill>
                  <a:srgbClr val="cc3300"/>
                </a:solidFill>
                <a:effectLst/>
                <a:uFillTx/>
                <a:latin typeface="Times New Roman"/>
              </a:rPr>
              <a:t>and Quality</a:t>
            </a:r>
            <a:endParaRPr b="0" lang="en-US" sz="5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"/>
          <p:cNvSpPr/>
          <p:nvPr/>
        </p:nvSpPr>
        <p:spPr>
          <a:xfrm>
            <a:off x="976680" y="196920"/>
            <a:ext cx="35712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Coal Preparation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7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18" name=""/>
          <p:cNvGraphicFramePr/>
          <p:nvPr/>
        </p:nvGraphicFramePr>
        <p:xfrm>
          <a:off x="1066680" y="1201680"/>
          <a:ext cx="6858000" cy="4554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1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66680" y="1201680"/>
                    <a:ext cx="6858000" cy="4554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p:transition>
    <p:wipe dir="r"/>
  </p:transition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"/>
          <p:cNvSpPr/>
          <p:nvPr/>
        </p:nvSpPr>
        <p:spPr>
          <a:xfrm>
            <a:off x="976680" y="196920"/>
            <a:ext cx="51328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Coal Preparation process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1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" name=""/>
          <p:cNvSpPr/>
          <p:nvPr/>
        </p:nvSpPr>
        <p:spPr>
          <a:xfrm>
            <a:off x="228600" y="1143000"/>
            <a:ext cx="8686800" cy="4724280"/>
          </a:xfrm>
          <a:prstGeom prst="rect">
            <a:avLst/>
          </a:prstGeom>
          <a:solidFill>
            <a:srgbClr val="ffff66"/>
          </a:solidFill>
          <a:ln w="936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23" name=""/>
          <p:cNvGraphicFramePr/>
          <p:nvPr/>
        </p:nvGraphicFramePr>
        <p:xfrm>
          <a:off x="304920" y="1981080"/>
          <a:ext cx="8534160" cy="2575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2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04920" y="1981080"/>
                    <a:ext cx="8534160" cy="2575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25" name=""/>
          <p:cNvSpPr/>
          <p:nvPr/>
        </p:nvSpPr>
        <p:spPr>
          <a:xfrm>
            <a:off x="2514600" y="1143000"/>
            <a:ext cx="0" cy="4724280"/>
          </a:xfrm>
          <a:prstGeom prst="line">
            <a:avLst/>
          </a:prstGeom>
          <a:ln w="936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6" name=""/>
          <p:cNvSpPr/>
          <p:nvPr/>
        </p:nvSpPr>
        <p:spPr>
          <a:xfrm>
            <a:off x="3733920" y="1143000"/>
            <a:ext cx="0" cy="4724280"/>
          </a:xfrm>
          <a:prstGeom prst="line">
            <a:avLst/>
          </a:prstGeom>
          <a:ln w="936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7" name=""/>
          <p:cNvSpPr/>
          <p:nvPr/>
        </p:nvSpPr>
        <p:spPr>
          <a:xfrm>
            <a:off x="5486400" y="1143000"/>
            <a:ext cx="0" cy="4724280"/>
          </a:xfrm>
          <a:prstGeom prst="line">
            <a:avLst/>
          </a:prstGeom>
          <a:ln w="936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8" name=""/>
          <p:cNvSpPr/>
          <p:nvPr/>
        </p:nvSpPr>
        <p:spPr>
          <a:xfrm>
            <a:off x="7162920" y="1143000"/>
            <a:ext cx="0" cy="4724280"/>
          </a:xfrm>
          <a:prstGeom prst="line">
            <a:avLst/>
          </a:prstGeom>
          <a:ln w="936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9" name=""/>
          <p:cNvSpPr/>
          <p:nvPr/>
        </p:nvSpPr>
        <p:spPr>
          <a:xfrm>
            <a:off x="533520" y="1219320"/>
            <a:ext cx="18288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Coal Stockpile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" name=""/>
          <p:cNvSpPr/>
          <p:nvPr/>
        </p:nvSpPr>
        <p:spPr>
          <a:xfrm>
            <a:off x="2590920" y="1219320"/>
            <a:ext cx="114300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Raw coal silo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" name=""/>
          <p:cNvSpPr/>
          <p:nvPr/>
        </p:nvSpPr>
        <p:spPr>
          <a:xfrm>
            <a:off x="3733920" y="1219320"/>
            <a:ext cx="175248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Crushing and screening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" name=""/>
          <p:cNvSpPr/>
          <p:nvPr/>
        </p:nvSpPr>
        <p:spPr>
          <a:xfrm>
            <a:off x="5715000" y="1219320"/>
            <a:ext cx="137160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Thermal dryers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3" name=""/>
          <p:cNvSpPr/>
          <p:nvPr/>
        </p:nvSpPr>
        <p:spPr>
          <a:xfrm>
            <a:off x="7315200" y="1219320"/>
            <a:ext cx="144792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Clean coal silos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4" name=""/>
          <p:cNvSpPr/>
          <p:nvPr/>
        </p:nvSpPr>
        <p:spPr>
          <a:xfrm>
            <a:off x="3886200" y="4724280"/>
            <a:ext cx="1447920" cy="96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6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Cyclones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Spirals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Flotation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" name=""/>
          <p:cNvSpPr/>
          <p:nvPr/>
        </p:nvSpPr>
        <p:spPr>
          <a:xfrm>
            <a:off x="5486400" y="4724280"/>
            <a:ext cx="1600200" cy="80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6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Reduce moisture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Increase Btu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6" name=""/>
          <p:cNvSpPr/>
          <p:nvPr/>
        </p:nvSpPr>
        <p:spPr>
          <a:xfrm>
            <a:off x="7238880" y="4724280"/>
            <a:ext cx="16002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6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May add: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Encrustation agent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Antifreeze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7" name=""/>
          <p:cNvSpPr/>
          <p:nvPr/>
        </p:nvSpPr>
        <p:spPr>
          <a:xfrm>
            <a:off x="2514600" y="4724280"/>
            <a:ext cx="1143000" cy="77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75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Constant supply to plant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" name=""/>
          <p:cNvSpPr/>
          <p:nvPr/>
        </p:nvSpPr>
        <p:spPr>
          <a:xfrm>
            <a:off x="304920" y="4724280"/>
            <a:ext cx="20574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75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Coal pile to silo via reclaim tunnel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"/>
          <p:cNvSpPr/>
          <p:nvPr/>
        </p:nvSpPr>
        <p:spPr>
          <a:xfrm>
            <a:off x="975960" y="196920"/>
            <a:ext cx="44485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Coal Quality Analysis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" name=""/>
          <p:cNvSpPr/>
          <p:nvPr/>
        </p:nvSpPr>
        <p:spPr>
          <a:xfrm>
            <a:off x="838080" y="1219320"/>
            <a:ext cx="7620120" cy="4419360"/>
          </a:xfrm>
          <a:prstGeom prst="rect">
            <a:avLst/>
          </a:prstGeom>
          <a:solidFill>
            <a:srgbClr val="ffff66"/>
          </a:solidFill>
          <a:ln w="936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" name=""/>
          <p:cNvSpPr/>
          <p:nvPr/>
        </p:nvSpPr>
        <p:spPr>
          <a:xfrm>
            <a:off x="3505320" y="1219320"/>
            <a:ext cx="0" cy="4419360"/>
          </a:xfrm>
          <a:prstGeom prst="line">
            <a:avLst/>
          </a:prstGeom>
          <a:ln w="936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" name=""/>
          <p:cNvSpPr/>
          <p:nvPr/>
        </p:nvSpPr>
        <p:spPr>
          <a:xfrm>
            <a:off x="838080" y="2362320"/>
            <a:ext cx="7620120" cy="0"/>
          </a:xfrm>
          <a:prstGeom prst="line">
            <a:avLst/>
          </a:prstGeom>
          <a:ln w="936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" name=""/>
          <p:cNvSpPr/>
          <p:nvPr/>
        </p:nvSpPr>
        <p:spPr>
          <a:xfrm>
            <a:off x="990720" y="1295280"/>
            <a:ext cx="2666880" cy="14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PROXIMATE ANALYSIS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(Behavior of coal when burned)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" name=""/>
          <p:cNvSpPr/>
          <p:nvPr/>
        </p:nvSpPr>
        <p:spPr>
          <a:xfrm>
            <a:off x="3505320" y="1295280"/>
            <a:ext cx="2361960" cy="75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ULTIMATE ANALYSIS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(Coal Composition)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" name=""/>
          <p:cNvSpPr/>
          <p:nvPr/>
        </p:nvSpPr>
        <p:spPr>
          <a:xfrm>
            <a:off x="1066680" y="2514600"/>
            <a:ext cx="2362320" cy="162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Moisture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Volatile matter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Ash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Heating Value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(Btu/lb)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" name=""/>
          <p:cNvSpPr/>
          <p:nvPr/>
        </p:nvSpPr>
        <p:spPr>
          <a:xfrm>
            <a:off x="3886200" y="2438280"/>
            <a:ext cx="1600200" cy="245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Sulfur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Carbon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Hydrogen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Oxygen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Nitrogen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Ash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" name=""/>
          <p:cNvSpPr/>
          <p:nvPr/>
        </p:nvSpPr>
        <p:spPr>
          <a:xfrm>
            <a:off x="5867280" y="1219320"/>
            <a:ext cx="0" cy="4419360"/>
          </a:xfrm>
          <a:prstGeom prst="line">
            <a:avLst/>
          </a:prstGeom>
          <a:ln w="936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" name=""/>
          <p:cNvSpPr/>
          <p:nvPr/>
        </p:nvSpPr>
        <p:spPr>
          <a:xfrm>
            <a:off x="6019920" y="1295280"/>
            <a:ext cx="20574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OTHER ANALYSES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" name=""/>
          <p:cNvSpPr/>
          <p:nvPr/>
        </p:nvSpPr>
        <p:spPr>
          <a:xfrm>
            <a:off x="6019920" y="2438280"/>
            <a:ext cx="2361960" cy="245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HGI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Fixed Carbon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Ash Fusion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Caking index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Gray-King Assay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Trace elements (HAPs)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"/>
          <p:cNvSpPr/>
          <p:nvPr/>
        </p:nvSpPr>
        <p:spPr>
          <a:xfrm>
            <a:off x="976320" y="196920"/>
            <a:ext cx="46767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Global Energy Sources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9" name="" descr=""/>
          <p:cNvPicPr/>
          <p:nvPr/>
        </p:nvPicPr>
        <p:blipFill>
          <a:blip r:embed="rId1"/>
          <a:stretch/>
        </p:blipFill>
        <p:spPr>
          <a:xfrm>
            <a:off x="609480" y="1066680"/>
            <a:ext cx="7925040" cy="48499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wipe dir="r"/>
  </p:transition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"/>
          <p:cNvSpPr/>
          <p:nvPr/>
        </p:nvSpPr>
        <p:spPr>
          <a:xfrm>
            <a:off x="976320" y="196920"/>
            <a:ext cx="55148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Quality Values for US Coal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53" name=""/>
          <p:cNvGraphicFramePr/>
          <p:nvPr/>
        </p:nvGraphicFramePr>
        <p:xfrm>
          <a:off x="1305000" y="1190520"/>
          <a:ext cx="6924600" cy="4743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5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305000" y="1190520"/>
                    <a:ext cx="6924600" cy="47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p:transition>
    <p:wipe dir="r"/>
  </p:transition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"/>
          <p:cNvSpPr/>
          <p:nvPr/>
        </p:nvSpPr>
        <p:spPr>
          <a:xfrm>
            <a:off x="976320" y="196920"/>
            <a:ext cx="68356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Fixed Carbon and Calorific Value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57" name=""/>
          <p:cNvGraphicFramePr/>
          <p:nvPr/>
        </p:nvGraphicFramePr>
        <p:xfrm>
          <a:off x="2057400" y="1143000"/>
          <a:ext cx="4819680" cy="47973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5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057400" y="1143000"/>
                    <a:ext cx="4819680" cy="4797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p:transition>
    <p:wipe dir="r"/>
  </p:transition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"/>
          <p:cNvSpPr/>
          <p:nvPr/>
        </p:nvSpPr>
        <p:spPr>
          <a:xfrm>
            <a:off x="976680" y="196920"/>
            <a:ext cx="48031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Calorific Value (Btu/lb)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61" name=""/>
          <p:cNvGraphicFramePr/>
          <p:nvPr/>
        </p:nvGraphicFramePr>
        <p:xfrm>
          <a:off x="1424160" y="1133640"/>
          <a:ext cx="6297480" cy="4590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6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24160" y="1133640"/>
                    <a:ext cx="6297480" cy="4590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p:transition>
    <p:wipe dir="r"/>
  </p:transition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"/>
          <p:cNvSpPr/>
          <p:nvPr/>
        </p:nvSpPr>
        <p:spPr>
          <a:xfrm>
            <a:off x="974880" y="196920"/>
            <a:ext cx="77882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SO</a:t>
            </a:r>
            <a:r>
              <a:rPr b="1" lang="en-US" sz="24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2</a:t>
            </a:r>
            <a:r>
              <a:rPr b="1" lang="en-US" sz="36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 Emission Allowances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4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65" name=""/>
          <p:cNvGraphicFramePr/>
          <p:nvPr/>
        </p:nvGraphicFramePr>
        <p:xfrm>
          <a:off x="4262400" y="3309840"/>
          <a:ext cx="619200" cy="2383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6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262400" y="3309840"/>
                    <a:ext cx="619200" cy="238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67" name=""/>
          <p:cNvSpPr/>
          <p:nvPr/>
        </p:nvSpPr>
        <p:spPr>
          <a:xfrm>
            <a:off x="380880" y="1219320"/>
            <a:ext cx="8382240" cy="596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lvl="2" marL="914400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The federal Clean Air Act Amendments of 1990 call for a 10 million ton annual reduction in national sulfur dioxide (SO2) emissions from 1980 levels.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4400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The law creates a new tradeable commodity, the SO2 emission allowance. Each allowance represents an authorization to emit one ton of SO2 (i.e., a unit that emits 5,000 tons of SO2 must hold at least 5,000 allowances that are usable that year).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4400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 By avoiding the emission of SO2 with a renewable technology, utilities will both earn and save tradeable emission allowances. These emission allowances have a real market value.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499"/>
              </a:spcBef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400"/>
            </a:br>
            <a:br>
              <a:rPr sz="2400"/>
            </a:b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"/>
          <p:cNvSpPr/>
          <p:nvPr/>
        </p:nvSpPr>
        <p:spPr>
          <a:xfrm>
            <a:off x="611280" y="228600"/>
            <a:ext cx="65941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SO2 Options for a Power Station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70" name="" descr=""/>
          <p:cNvPicPr/>
          <p:nvPr/>
        </p:nvPicPr>
        <p:blipFill>
          <a:blip r:embed="rId1"/>
          <a:stretch/>
        </p:blipFill>
        <p:spPr>
          <a:xfrm>
            <a:off x="1295280" y="1209600"/>
            <a:ext cx="6705720" cy="47340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wipe dir="r"/>
  </p:transition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"/>
          <p:cNvSpPr/>
          <p:nvPr/>
        </p:nvSpPr>
        <p:spPr>
          <a:xfrm>
            <a:off x="975960" y="196920"/>
            <a:ext cx="677304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SO2 Emission Allowance Trading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73" name=""/>
          <p:cNvGraphicFramePr/>
          <p:nvPr/>
        </p:nvGraphicFramePr>
        <p:xfrm>
          <a:off x="1219320" y="1243080"/>
          <a:ext cx="6933960" cy="4522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7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19320" y="1243080"/>
                    <a:ext cx="6933960" cy="4522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p:transition>
    <p:wipe dir="r"/>
  </p:transition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"/>
          <p:cNvSpPr/>
          <p:nvPr/>
        </p:nvSpPr>
        <p:spPr>
          <a:xfrm>
            <a:off x="976320" y="196920"/>
            <a:ext cx="31147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CO</a:t>
            </a:r>
            <a:r>
              <a:rPr b="1" lang="en-US" sz="28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2</a:t>
            </a:r>
            <a:r>
              <a:rPr b="1" lang="en-US" sz="36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 Emissions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77" name="" descr=""/>
          <p:cNvPicPr/>
          <p:nvPr/>
        </p:nvPicPr>
        <p:blipFill>
          <a:blip r:embed="rId1"/>
          <a:stretch/>
        </p:blipFill>
        <p:spPr>
          <a:xfrm>
            <a:off x="1523880" y="1295280"/>
            <a:ext cx="6153120" cy="4629240"/>
          </a:xfrm>
          <a:prstGeom prst="rect">
            <a:avLst/>
          </a:prstGeom>
          <a:noFill/>
          <a:ln w="0">
            <a:noFill/>
          </a:ln>
        </p:spPr>
      </p:pic>
    </p:spTree>
  </p:cSld>
  <p:transition>
    <p:wipe dir="r"/>
  </p:transition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" name=""/>
          <p:cNvSpPr/>
          <p:nvPr/>
        </p:nvSpPr>
        <p:spPr>
          <a:xfrm>
            <a:off x="457200" y="1447920"/>
            <a:ext cx="4343400" cy="54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" name=""/>
          <p:cNvSpPr/>
          <p:nvPr/>
        </p:nvSpPr>
        <p:spPr>
          <a:xfrm>
            <a:off x="914400" y="1828800"/>
            <a:ext cx="7467480" cy="3124080"/>
          </a:xfrm>
          <a:prstGeom prst="rect">
            <a:avLst/>
          </a:prstGeom>
          <a:solidFill>
            <a:srgbClr val="ccff6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5400" strike="noStrike" u="none">
                <a:solidFill>
                  <a:srgbClr val="cc3300"/>
                </a:solidFill>
                <a:effectLst/>
                <a:uFillTx/>
                <a:latin typeface="Times New Roman"/>
              </a:rPr>
              <a:t>Coal Transportation</a:t>
            </a:r>
            <a:endParaRPr b="0" lang="en-US" sz="5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"/>
          <p:cNvSpPr/>
          <p:nvPr/>
        </p:nvSpPr>
        <p:spPr>
          <a:xfrm>
            <a:off x="976320" y="196920"/>
            <a:ext cx="42069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Coal Transportation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83" name="" descr=""/>
          <p:cNvPicPr/>
          <p:nvPr/>
        </p:nvPicPr>
        <p:blipFill>
          <a:blip r:embed="rId1"/>
          <a:stretch/>
        </p:blipFill>
        <p:spPr>
          <a:xfrm>
            <a:off x="914400" y="1143000"/>
            <a:ext cx="3467160" cy="4876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4" name="" descr=""/>
          <p:cNvPicPr/>
          <p:nvPr/>
        </p:nvPicPr>
        <p:blipFill>
          <a:blip r:embed="rId2"/>
          <a:stretch/>
        </p:blipFill>
        <p:spPr>
          <a:xfrm>
            <a:off x="4648320" y="1143000"/>
            <a:ext cx="3733560" cy="2238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5" name="" descr=""/>
          <p:cNvPicPr/>
          <p:nvPr/>
        </p:nvPicPr>
        <p:blipFill>
          <a:blip r:embed="rId3"/>
          <a:stretch/>
        </p:blipFill>
        <p:spPr>
          <a:xfrm>
            <a:off x="4648320" y="3629160"/>
            <a:ext cx="3733560" cy="2334960"/>
          </a:xfrm>
          <a:prstGeom prst="rect">
            <a:avLst/>
          </a:prstGeom>
          <a:noFill/>
          <a:ln w="0">
            <a:noFill/>
          </a:ln>
        </p:spPr>
      </p:pic>
    </p:spTree>
  </p:cSld>
  <p:transition>
    <p:wipe dir="r"/>
  </p:transition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"/>
          <p:cNvSpPr/>
          <p:nvPr/>
        </p:nvSpPr>
        <p:spPr>
          <a:xfrm>
            <a:off x="974880" y="196920"/>
            <a:ext cx="77882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US Coal Transportation Summary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88" name=""/>
          <p:cNvGraphicFramePr/>
          <p:nvPr/>
        </p:nvGraphicFramePr>
        <p:xfrm>
          <a:off x="4262400" y="3309840"/>
          <a:ext cx="619200" cy="2383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8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262400" y="3309840"/>
                    <a:ext cx="619200" cy="238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90" name=""/>
          <p:cNvSpPr/>
          <p:nvPr/>
        </p:nvSpPr>
        <p:spPr>
          <a:xfrm>
            <a:off x="762120" y="1371600"/>
            <a:ext cx="8229600" cy="280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2001"/>
              </a:spcBef>
              <a:spcAft>
                <a:spcPts val="499"/>
              </a:spcAft>
              <a:buClr>
                <a:srgbClr val="ffffff"/>
              </a:buClr>
              <a:buSzPct val="20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    75% of coal shipments are handled by railroads and barges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2001"/>
              </a:spcBef>
              <a:spcAft>
                <a:spcPts val="499"/>
              </a:spcAft>
              <a:buClr>
                <a:srgbClr val="ffffff"/>
              </a:buClr>
              <a:buSzPct val="20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    Coal movements are frequently "intermodal”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2001"/>
              </a:spcBef>
              <a:spcAft>
                <a:spcPts val="499"/>
              </a:spcAft>
              <a:buClr>
                <a:srgbClr val="ffffff"/>
              </a:buClr>
              <a:buSzPct val="20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    The methods of transportation and shipping distance greatly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50000"/>
              </a:lnSpc>
              <a:spcBef>
                <a:spcPts val="400"/>
              </a:spcBef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       influence the total cost of coal to the consumer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2001"/>
              </a:spcBef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"/>
          <p:cNvSpPr/>
          <p:nvPr/>
        </p:nvSpPr>
        <p:spPr>
          <a:xfrm>
            <a:off x="977040" y="196920"/>
            <a:ext cx="54630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World Coal Reserves, 1998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2" name="" descr=""/>
          <p:cNvPicPr/>
          <p:nvPr/>
        </p:nvPicPr>
        <p:blipFill>
          <a:blip r:embed="rId1"/>
          <a:stretch/>
        </p:blipFill>
        <p:spPr>
          <a:xfrm>
            <a:off x="762120" y="1143000"/>
            <a:ext cx="7619760" cy="4572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" name=""/>
          <p:cNvSpPr/>
          <p:nvPr/>
        </p:nvSpPr>
        <p:spPr>
          <a:xfrm>
            <a:off x="762120" y="1143000"/>
            <a:ext cx="1600200" cy="519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1" name=""/>
          <p:cNvGraphicFramePr/>
          <p:nvPr/>
        </p:nvGraphicFramePr>
        <p:xfrm>
          <a:off x="990720" y="1295280"/>
          <a:ext cx="6908760" cy="4318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9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90720" y="1295280"/>
                    <a:ext cx="6908760" cy="4318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93" name=""/>
          <p:cNvSpPr/>
          <p:nvPr/>
        </p:nvSpPr>
        <p:spPr>
          <a:xfrm>
            <a:off x="976320" y="196920"/>
            <a:ext cx="56163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Coal Transportation Modes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" name=""/>
          <p:cNvSpPr/>
          <p:nvPr/>
        </p:nvSpPr>
        <p:spPr>
          <a:xfrm flipV="1">
            <a:off x="7620120" y="2133720"/>
            <a:ext cx="0" cy="3045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" name=""/>
          <p:cNvSpPr/>
          <p:nvPr/>
        </p:nvSpPr>
        <p:spPr>
          <a:xfrm>
            <a:off x="1219320" y="2286000"/>
            <a:ext cx="75960" cy="228600"/>
          </a:xfrm>
          <a:prstGeom prst="rect">
            <a:avLst/>
          </a:prstGeom>
          <a:solidFill>
            <a:srgbClr val="cc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"/>
          <p:cNvSpPr/>
          <p:nvPr/>
        </p:nvSpPr>
        <p:spPr>
          <a:xfrm>
            <a:off x="974880" y="196920"/>
            <a:ext cx="77882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US Coal Transportation Costs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99" name=""/>
          <p:cNvGraphicFramePr/>
          <p:nvPr/>
        </p:nvGraphicFramePr>
        <p:xfrm>
          <a:off x="4262400" y="3309840"/>
          <a:ext cx="619200" cy="2383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0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262400" y="3309840"/>
                    <a:ext cx="619200" cy="238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301" name="" descr=""/>
          <p:cNvPicPr/>
          <p:nvPr/>
        </p:nvPicPr>
        <p:blipFill>
          <a:blip r:embed="rId3"/>
          <a:stretch/>
        </p:blipFill>
        <p:spPr>
          <a:xfrm>
            <a:off x="1066680" y="1295280"/>
            <a:ext cx="7315200" cy="44560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wipe dir="r"/>
  </p:transition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"/>
          <p:cNvSpPr/>
          <p:nvPr/>
        </p:nvSpPr>
        <p:spPr>
          <a:xfrm>
            <a:off x="976680" y="196920"/>
            <a:ext cx="60732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Burlington Northern Network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3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04" name="" descr=""/>
          <p:cNvPicPr/>
          <p:nvPr/>
        </p:nvPicPr>
        <p:blipFill>
          <a:blip r:embed="rId1"/>
          <a:stretch/>
        </p:blipFill>
        <p:spPr>
          <a:xfrm>
            <a:off x="1219320" y="1143000"/>
            <a:ext cx="7281720" cy="48546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wipe dir="r"/>
  </p:transition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"/>
          <p:cNvSpPr/>
          <p:nvPr/>
        </p:nvSpPr>
        <p:spPr>
          <a:xfrm>
            <a:off x="1295280" y="2286000"/>
            <a:ext cx="2210040" cy="533520"/>
          </a:xfrm>
          <a:prstGeom prst="rect">
            <a:avLst/>
          </a:prstGeom>
          <a:solidFill>
            <a:srgbClr val="cc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" name=""/>
          <p:cNvSpPr/>
          <p:nvPr/>
        </p:nvSpPr>
        <p:spPr>
          <a:xfrm>
            <a:off x="3505320" y="2286000"/>
            <a:ext cx="2209680" cy="533520"/>
          </a:xfrm>
          <a:prstGeom prst="rect">
            <a:avLst/>
          </a:prstGeom>
          <a:solidFill>
            <a:srgbClr val="66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7" name=""/>
          <p:cNvSpPr/>
          <p:nvPr/>
        </p:nvSpPr>
        <p:spPr>
          <a:xfrm>
            <a:off x="5638680" y="2286000"/>
            <a:ext cx="2210040" cy="533520"/>
          </a:xfrm>
          <a:prstGeom prst="rect">
            <a:avLst/>
          </a:prstGeom>
          <a:solidFill>
            <a:srgbClr val="cc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8" name=""/>
          <p:cNvSpPr/>
          <p:nvPr/>
        </p:nvSpPr>
        <p:spPr>
          <a:xfrm>
            <a:off x="976320" y="196920"/>
            <a:ext cx="45115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Intermodal Transport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" name=""/>
          <p:cNvSpPr/>
          <p:nvPr/>
        </p:nvSpPr>
        <p:spPr>
          <a:xfrm>
            <a:off x="1981080" y="2362320"/>
            <a:ext cx="8384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Rail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" name=""/>
          <p:cNvSpPr/>
          <p:nvPr/>
        </p:nvSpPr>
        <p:spPr>
          <a:xfrm>
            <a:off x="6400800" y="2362320"/>
            <a:ext cx="7621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Rail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2" name=""/>
          <p:cNvSpPr/>
          <p:nvPr/>
        </p:nvSpPr>
        <p:spPr>
          <a:xfrm>
            <a:off x="4114800" y="2362320"/>
            <a:ext cx="8380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Barge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3" name=""/>
          <p:cNvSpPr/>
          <p:nvPr/>
        </p:nvSpPr>
        <p:spPr>
          <a:xfrm>
            <a:off x="3505320" y="2286000"/>
            <a:ext cx="0" cy="5335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4" name=""/>
          <p:cNvSpPr/>
          <p:nvPr/>
        </p:nvSpPr>
        <p:spPr>
          <a:xfrm>
            <a:off x="5715000" y="2286000"/>
            <a:ext cx="0" cy="5335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5" name=""/>
          <p:cNvSpPr/>
          <p:nvPr/>
        </p:nvSpPr>
        <p:spPr>
          <a:xfrm>
            <a:off x="609480" y="1905120"/>
            <a:ext cx="1295640" cy="1295280"/>
          </a:xfrm>
          <a:prstGeom prst="ellipse">
            <a:avLst/>
          </a:prstGeom>
          <a:solidFill>
            <a:srgbClr val="ccff6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6" name=""/>
          <p:cNvSpPr/>
          <p:nvPr/>
        </p:nvSpPr>
        <p:spPr>
          <a:xfrm>
            <a:off x="2819520" y="1905120"/>
            <a:ext cx="1295280" cy="1295280"/>
          </a:xfrm>
          <a:prstGeom prst="ellipse">
            <a:avLst/>
          </a:prstGeom>
          <a:solidFill>
            <a:srgbClr val="ccff6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7" name=""/>
          <p:cNvSpPr/>
          <p:nvPr/>
        </p:nvSpPr>
        <p:spPr>
          <a:xfrm>
            <a:off x="5029200" y="1905120"/>
            <a:ext cx="1295280" cy="1295280"/>
          </a:xfrm>
          <a:prstGeom prst="ellipse">
            <a:avLst/>
          </a:prstGeom>
          <a:solidFill>
            <a:srgbClr val="ccff6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8" name=""/>
          <p:cNvSpPr/>
          <p:nvPr/>
        </p:nvSpPr>
        <p:spPr>
          <a:xfrm>
            <a:off x="7238880" y="1905120"/>
            <a:ext cx="1295640" cy="1295280"/>
          </a:xfrm>
          <a:prstGeom prst="ellipse">
            <a:avLst/>
          </a:prstGeom>
          <a:solidFill>
            <a:srgbClr val="ccff6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9" name=""/>
          <p:cNvSpPr/>
          <p:nvPr/>
        </p:nvSpPr>
        <p:spPr>
          <a:xfrm>
            <a:off x="762120" y="2286000"/>
            <a:ext cx="10666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Mine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0" name=""/>
          <p:cNvSpPr/>
          <p:nvPr/>
        </p:nvSpPr>
        <p:spPr>
          <a:xfrm>
            <a:off x="2971800" y="2209680"/>
            <a:ext cx="9907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Dock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1" name=""/>
          <p:cNvSpPr/>
          <p:nvPr/>
        </p:nvSpPr>
        <p:spPr>
          <a:xfrm>
            <a:off x="5181480" y="2209680"/>
            <a:ext cx="9907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Dock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2" name=""/>
          <p:cNvSpPr/>
          <p:nvPr/>
        </p:nvSpPr>
        <p:spPr>
          <a:xfrm>
            <a:off x="7467480" y="2286000"/>
            <a:ext cx="914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Plant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3" name=""/>
          <p:cNvSpPr/>
          <p:nvPr/>
        </p:nvSpPr>
        <p:spPr>
          <a:xfrm>
            <a:off x="685800" y="3581280"/>
            <a:ext cx="7696080" cy="2041920"/>
          </a:xfrm>
          <a:prstGeom prst="rect">
            <a:avLst/>
          </a:prstGeom>
          <a:solidFill>
            <a:srgbClr val="ffff99"/>
          </a:solidFill>
          <a:ln w="9360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75000"/>
              </a:lnSpc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Issues: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5000"/>
              </a:lnSpc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Bad order cars  -   Railcars requiring repair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5000"/>
              </a:lnSpc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Derailments      -   Loss of load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5000"/>
              </a:lnSpc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Stragglers         -   Railcars separated from train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"/>
          <p:cNvSpPr/>
          <p:nvPr/>
        </p:nvSpPr>
        <p:spPr>
          <a:xfrm>
            <a:off x="979200" y="196920"/>
            <a:ext cx="70668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World Coal Trade, 1997 </a:t>
            </a:r>
            <a:r>
              <a:rPr b="1" lang="en-US" sz="28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(million tons)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5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26" name="" descr=""/>
          <p:cNvPicPr/>
          <p:nvPr/>
        </p:nvPicPr>
        <p:blipFill>
          <a:blip r:embed="rId1"/>
          <a:stretch/>
        </p:blipFill>
        <p:spPr>
          <a:xfrm>
            <a:off x="533520" y="1447920"/>
            <a:ext cx="8076960" cy="4190760"/>
          </a:xfrm>
          <a:prstGeom prst="rect">
            <a:avLst/>
          </a:prstGeom>
          <a:noFill/>
          <a:ln w="0">
            <a:noFill/>
          </a:ln>
        </p:spPr>
      </p:pic>
    </p:spTree>
  </p:cSld>
  <p:transition>
    <p:wipe dir="r"/>
  </p:transition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8" name=""/>
          <p:cNvSpPr/>
          <p:nvPr/>
        </p:nvSpPr>
        <p:spPr>
          <a:xfrm>
            <a:off x="457200" y="1447920"/>
            <a:ext cx="4343400" cy="54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9" name=""/>
          <p:cNvSpPr/>
          <p:nvPr/>
        </p:nvSpPr>
        <p:spPr>
          <a:xfrm>
            <a:off x="914400" y="1828800"/>
            <a:ext cx="7467480" cy="3124080"/>
          </a:xfrm>
          <a:prstGeom prst="rect">
            <a:avLst/>
          </a:prstGeom>
          <a:solidFill>
            <a:srgbClr val="ccff6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5400" strike="noStrike" u="none">
                <a:solidFill>
                  <a:srgbClr val="cc3300"/>
                </a:solidFill>
                <a:effectLst/>
                <a:uFillTx/>
                <a:latin typeface="Times New Roman"/>
              </a:rPr>
              <a:t>Uses of Coal</a:t>
            </a:r>
            <a:endParaRPr b="0" lang="en-US" sz="5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"/>
          <p:cNvSpPr/>
          <p:nvPr/>
        </p:nvSpPr>
        <p:spPr>
          <a:xfrm>
            <a:off x="976680" y="196920"/>
            <a:ext cx="25934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Uses of Coal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1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32" name="" descr=""/>
          <p:cNvPicPr/>
          <p:nvPr/>
        </p:nvPicPr>
        <p:blipFill>
          <a:blip r:embed="rId1"/>
          <a:stretch/>
        </p:blipFill>
        <p:spPr>
          <a:xfrm>
            <a:off x="1143000" y="1295280"/>
            <a:ext cx="7238880" cy="46450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wipe dir="r"/>
  </p:transition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"/>
          <p:cNvSpPr/>
          <p:nvPr/>
        </p:nvSpPr>
        <p:spPr>
          <a:xfrm>
            <a:off x="977040" y="196920"/>
            <a:ext cx="74696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World Electricity Production by Fuel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4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35" name="" descr=""/>
          <p:cNvPicPr/>
          <p:nvPr/>
        </p:nvPicPr>
        <p:blipFill>
          <a:blip r:embed="rId1"/>
          <a:stretch/>
        </p:blipFill>
        <p:spPr>
          <a:xfrm>
            <a:off x="1447920" y="1143000"/>
            <a:ext cx="6248160" cy="48006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wipe dir="r"/>
  </p:transition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"/>
          <p:cNvSpPr/>
          <p:nvPr/>
        </p:nvSpPr>
        <p:spPr>
          <a:xfrm>
            <a:off x="974880" y="196920"/>
            <a:ext cx="64166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US Coal Consumption (1998)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7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38" name=""/>
          <p:cNvGraphicFramePr/>
          <p:nvPr/>
        </p:nvGraphicFramePr>
        <p:xfrm>
          <a:off x="4262400" y="3309840"/>
          <a:ext cx="619200" cy="2383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3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262400" y="3309840"/>
                    <a:ext cx="619200" cy="238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40" name=""/>
          <p:cNvSpPr/>
          <p:nvPr/>
        </p:nvSpPr>
        <p:spPr>
          <a:xfrm>
            <a:off x="1117440" y="1231920"/>
            <a:ext cx="7342200" cy="4788000"/>
          </a:xfrm>
          <a:prstGeom prst="rect">
            <a:avLst/>
          </a:prstGeom>
          <a:solidFill>
            <a:srgbClr val="ffff99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1" name=""/>
          <p:cNvSpPr/>
          <p:nvPr/>
        </p:nvSpPr>
        <p:spPr>
          <a:xfrm>
            <a:off x="1992240" y="1819440"/>
            <a:ext cx="3589200" cy="3592080"/>
          </a:xfrm>
          <a:custGeom>
            <a:avLst/>
            <a:gdLst/>
            <a:ahLst/>
            <a:rect l="l" t="t" r="r" b="b"/>
            <a:pathLst>
              <a:path stroke="0" w="21600" h="21600">
                <a:moveTo>
                  <a:pt x="10762" y="0"/>
                </a:moveTo>
                <a:arcTo wR="10800" hR="10800" stAng="-5412158" swAng="17600979"/>
                <a:lnTo>
                  <a:pt x="10800" y="10800"/>
                </a:lnTo>
                <a:close/>
              </a:path>
              <a:path fill="none" w="21600" h="21600">
                <a:moveTo>
                  <a:pt x="10762" y="0"/>
                </a:moveTo>
                <a:arcTo wR="10800" hR="10800" stAng="-5412158" swAng="17600979"/>
              </a:path>
            </a:pathLst>
          </a:custGeom>
          <a:solidFill>
            <a:srgbClr val="0066cc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2" name=""/>
          <p:cNvSpPr/>
          <p:nvPr/>
        </p:nvSpPr>
        <p:spPr>
          <a:xfrm>
            <a:off x="1994040" y="1821240"/>
            <a:ext cx="3587400" cy="3589920"/>
          </a:xfrm>
          <a:custGeom>
            <a:avLst/>
            <a:gdLst/>
            <a:ahLst/>
            <a:rect l="l" t="t" r="r" b="b"/>
            <a:pathLst>
              <a:path stroke="0" w="21600" h="21600">
                <a:moveTo>
                  <a:pt x="869" y="6555"/>
                </a:moveTo>
                <a:arcTo wR="10800" hR="10800" stAng="-9411179" swAng="1548530"/>
                <a:lnTo>
                  <a:pt x="10800" y="10800"/>
                </a:lnTo>
                <a:close/>
              </a:path>
              <a:path fill="none" w="21600" h="21600">
                <a:moveTo>
                  <a:pt x="869" y="6555"/>
                </a:moveTo>
                <a:arcTo wR="10800" hR="10800" stAng="-9411179" swAng="1548530"/>
              </a:path>
            </a:pathLst>
          </a:custGeom>
          <a:solidFill>
            <a:srgbClr val="ff000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3" name=""/>
          <p:cNvSpPr/>
          <p:nvPr/>
        </p:nvSpPr>
        <p:spPr>
          <a:xfrm>
            <a:off x="1994400" y="1820520"/>
            <a:ext cx="3587040" cy="3591360"/>
          </a:xfrm>
          <a:custGeom>
            <a:avLst/>
            <a:gdLst/>
            <a:ahLst/>
            <a:rect l="l" t="t" r="r" b="b"/>
            <a:pathLst>
              <a:path stroke="0" w="21600" h="21600">
                <a:moveTo>
                  <a:pt x="3708" y="2655"/>
                </a:moveTo>
                <a:arcTo wR="10800" hR="10800" stAng="-7862649" swAng="545779"/>
                <a:lnTo>
                  <a:pt x="10800" y="10800"/>
                </a:lnTo>
                <a:close/>
              </a:path>
              <a:path fill="none" w="21600" h="21600">
                <a:moveTo>
                  <a:pt x="3708" y="2655"/>
                </a:moveTo>
                <a:arcTo wR="10800" hR="10800" stAng="-7862649" swAng="545779"/>
              </a:path>
            </a:pathLst>
          </a:custGeom>
          <a:solidFill>
            <a:srgbClr val="ffff0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4" name=""/>
          <p:cNvSpPr/>
          <p:nvPr/>
        </p:nvSpPr>
        <p:spPr>
          <a:xfrm>
            <a:off x="1994040" y="1820160"/>
            <a:ext cx="3587400" cy="3591720"/>
          </a:xfrm>
          <a:custGeom>
            <a:avLst/>
            <a:gdLst/>
            <a:ahLst/>
            <a:rect l="l" t="t" r="r" b="b"/>
            <a:pathLst>
              <a:path stroke="0" w="21600" h="21600">
                <a:moveTo>
                  <a:pt x="5085" y="1636"/>
                </a:moveTo>
                <a:arcTo wR="10800" hR="10800" stAng="-7316870" swAng="1311110"/>
                <a:lnTo>
                  <a:pt x="10800" y="10800"/>
                </a:lnTo>
                <a:close/>
              </a:path>
              <a:path fill="none" w="21600" h="21600">
                <a:moveTo>
                  <a:pt x="5085" y="1636"/>
                </a:moveTo>
                <a:arcTo wR="10800" hR="10800" stAng="-7316870" swAng="1311110"/>
              </a:path>
            </a:pathLst>
          </a:custGeom>
          <a:solidFill>
            <a:srgbClr val="99cc0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5" name=""/>
          <p:cNvSpPr/>
          <p:nvPr/>
        </p:nvSpPr>
        <p:spPr>
          <a:xfrm>
            <a:off x="1993320" y="1820520"/>
            <a:ext cx="3589200" cy="3591360"/>
          </a:xfrm>
          <a:custGeom>
            <a:avLst/>
            <a:gdLst/>
            <a:ahLst/>
            <a:rect l="l" t="t" r="r" b="b"/>
            <a:pathLst>
              <a:path stroke="0" w="21600" h="21600">
                <a:moveTo>
                  <a:pt x="8907" y="167"/>
                </a:moveTo>
                <a:arcTo wR="10800" hR="10800" stAng="-6005760" swAng="120111"/>
                <a:lnTo>
                  <a:pt x="10800" y="10800"/>
                </a:lnTo>
                <a:close/>
              </a:path>
              <a:path fill="none" w="21600" h="21600">
                <a:moveTo>
                  <a:pt x="8907" y="167"/>
                </a:moveTo>
                <a:arcTo wR="10800" hR="10800" stAng="-6005760" swAng="120111"/>
              </a:path>
            </a:pathLst>
          </a:cu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6" name=""/>
          <p:cNvSpPr/>
          <p:nvPr/>
        </p:nvSpPr>
        <p:spPr>
          <a:xfrm>
            <a:off x="1993320" y="1819440"/>
            <a:ext cx="3589200" cy="3593160"/>
          </a:xfrm>
          <a:custGeom>
            <a:avLst/>
            <a:gdLst/>
            <a:ahLst/>
            <a:rect l="l" t="t" r="r" b="b"/>
            <a:pathLst>
              <a:path stroke="0" w="21600" h="21600">
                <a:moveTo>
                  <a:pt x="9279" y="108"/>
                </a:moveTo>
                <a:arcTo wR="10800" hR="10800" stAng="-5885649" swAng="473491"/>
                <a:lnTo>
                  <a:pt x="10800" y="10800"/>
                </a:lnTo>
                <a:close/>
              </a:path>
              <a:path fill="none" w="21600" h="21600">
                <a:moveTo>
                  <a:pt x="9279" y="108"/>
                </a:moveTo>
                <a:arcTo wR="10800" hR="10800" stAng="-5885649" swAng="473491"/>
              </a:path>
            </a:pathLst>
          </a:custGeom>
          <a:solidFill>
            <a:srgbClr val="00000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7" name=""/>
          <p:cNvSpPr/>
          <p:nvPr/>
        </p:nvSpPr>
        <p:spPr>
          <a:xfrm>
            <a:off x="5910120" y="2241720"/>
            <a:ext cx="184320" cy="185400"/>
          </a:xfrm>
          <a:prstGeom prst="rect">
            <a:avLst/>
          </a:prstGeom>
          <a:solidFill>
            <a:srgbClr val="0066cc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8" name=""/>
          <p:cNvSpPr/>
          <p:nvPr/>
        </p:nvSpPr>
        <p:spPr>
          <a:xfrm>
            <a:off x="6175080" y="2158920"/>
            <a:ext cx="192132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Electric Power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9" name=""/>
          <p:cNvSpPr/>
          <p:nvPr/>
        </p:nvSpPr>
        <p:spPr>
          <a:xfrm>
            <a:off x="5910120" y="2827440"/>
            <a:ext cx="184320" cy="185760"/>
          </a:xfrm>
          <a:prstGeom prst="rect">
            <a:avLst/>
          </a:prstGeom>
          <a:solidFill>
            <a:srgbClr val="ff000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0" name=""/>
          <p:cNvSpPr/>
          <p:nvPr/>
        </p:nvSpPr>
        <p:spPr>
          <a:xfrm>
            <a:off x="6251400" y="2746440"/>
            <a:ext cx="103356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Exports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1" name=""/>
          <p:cNvSpPr/>
          <p:nvPr/>
        </p:nvSpPr>
        <p:spPr>
          <a:xfrm>
            <a:off x="5910120" y="3414600"/>
            <a:ext cx="184320" cy="185760"/>
          </a:xfrm>
          <a:prstGeom prst="rect">
            <a:avLst/>
          </a:prstGeom>
          <a:solidFill>
            <a:srgbClr val="ffff0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2" name=""/>
          <p:cNvSpPr/>
          <p:nvPr/>
        </p:nvSpPr>
        <p:spPr>
          <a:xfrm>
            <a:off x="6256800" y="3332160"/>
            <a:ext cx="156708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Coke Plants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" name=""/>
          <p:cNvSpPr/>
          <p:nvPr/>
        </p:nvSpPr>
        <p:spPr>
          <a:xfrm>
            <a:off x="5910120" y="3990960"/>
            <a:ext cx="184320" cy="185760"/>
          </a:xfrm>
          <a:prstGeom prst="rect">
            <a:avLst/>
          </a:prstGeom>
          <a:solidFill>
            <a:srgbClr val="99cc0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" name=""/>
          <p:cNvSpPr/>
          <p:nvPr/>
        </p:nvSpPr>
        <p:spPr>
          <a:xfrm>
            <a:off x="6258960" y="3908520"/>
            <a:ext cx="216000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Other Industrial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" name=""/>
          <p:cNvSpPr/>
          <p:nvPr/>
        </p:nvSpPr>
        <p:spPr>
          <a:xfrm>
            <a:off x="5910120" y="4578480"/>
            <a:ext cx="184320" cy="18396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6" name=""/>
          <p:cNvSpPr/>
          <p:nvPr/>
        </p:nvSpPr>
        <p:spPr>
          <a:xfrm>
            <a:off x="6255720" y="4495680"/>
            <a:ext cx="145692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Residential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7" name=""/>
          <p:cNvSpPr/>
          <p:nvPr/>
        </p:nvSpPr>
        <p:spPr>
          <a:xfrm>
            <a:off x="5910120" y="5164200"/>
            <a:ext cx="184320" cy="185760"/>
          </a:xfrm>
          <a:prstGeom prst="rect">
            <a:avLst/>
          </a:prstGeom>
          <a:solidFill>
            <a:srgbClr val="00000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8" name=""/>
          <p:cNvSpPr/>
          <p:nvPr/>
        </p:nvSpPr>
        <p:spPr>
          <a:xfrm>
            <a:off x="6249960" y="5083200"/>
            <a:ext cx="77940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Other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9" name=""/>
          <p:cNvSpPr/>
          <p:nvPr/>
        </p:nvSpPr>
        <p:spPr>
          <a:xfrm>
            <a:off x="4778280" y="3630600"/>
            <a:ext cx="73080" cy="39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0" name=""/>
          <p:cNvSpPr/>
          <p:nvPr/>
        </p:nvSpPr>
        <p:spPr>
          <a:xfrm>
            <a:off x="3581280" y="3962520"/>
            <a:ext cx="990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82%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1" name=""/>
          <p:cNvSpPr/>
          <p:nvPr/>
        </p:nvSpPr>
        <p:spPr>
          <a:xfrm>
            <a:off x="1752480" y="2286000"/>
            <a:ext cx="6098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7%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2" name=""/>
          <p:cNvSpPr/>
          <p:nvPr/>
        </p:nvSpPr>
        <p:spPr>
          <a:xfrm>
            <a:off x="2819520" y="1447920"/>
            <a:ext cx="6094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6%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3" name=""/>
          <p:cNvSpPr/>
          <p:nvPr/>
        </p:nvSpPr>
        <p:spPr>
          <a:xfrm>
            <a:off x="2209680" y="1752480"/>
            <a:ext cx="6098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"/>
          <p:cNvSpPr/>
          <p:nvPr/>
        </p:nvSpPr>
        <p:spPr>
          <a:xfrm>
            <a:off x="977040" y="196920"/>
            <a:ext cx="61232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Major US Coal Utilities (1999)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5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66" name=""/>
          <p:cNvGraphicFramePr/>
          <p:nvPr/>
        </p:nvGraphicFramePr>
        <p:xfrm>
          <a:off x="4262400" y="3309840"/>
          <a:ext cx="619200" cy="2383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6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262400" y="3309840"/>
                    <a:ext cx="619200" cy="238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68" name=""/>
          <p:cNvSpPr/>
          <p:nvPr/>
        </p:nvSpPr>
        <p:spPr>
          <a:xfrm>
            <a:off x="1600200" y="1143000"/>
            <a:ext cx="5464080" cy="4892760"/>
          </a:xfrm>
          <a:prstGeom prst="rect">
            <a:avLst/>
          </a:prstGeom>
          <a:solidFill>
            <a:srgbClr val="33996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9" name=""/>
          <p:cNvSpPr/>
          <p:nvPr/>
        </p:nvSpPr>
        <p:spPr>
          <a:xfrm>
            <a:off x="1852200" y="1170000"/>
            <a:ext cx="51948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Rank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0" name=""/>
          <p:cNvSpPr/>
          <p:nvPr/>
        </p:nvSpPr>
        <p:spPr>
          <a:xfrm>
            <a:off x="3725640" y="1170000"/>
            <a:ext cx="86868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Company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1" name=""/>
          <p:cNvSpPr/>
          <p:nvPr/>
        </p:nvSpPr>
        <p:spPr>
          <a:xfrm>
            <a:off x="5889240" y="1170000"/>
            <a:ext cx="105948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 tons/year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2" name=""/>
          <p:cNvSpPr/>
          <p:nvPr/>
        </p:nvSpPr>
        <p:spPr>
          <a:xfrm>
            <a:off x="2058840" y="1393920"/>
            <a:ext cx="10656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3" name=""/>
          <p:cNvSpPr/>
          <p:nvPr/>
        </p:nvSpPr>
        <p:spPr>
          <a:xfrm>
            <a:off x="2571120" y="1393920"/>
            <a:ext cx="169488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Southern Company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4" name=""/>
          <p:cNvSpPr/>
          <p:nvPr/>
        </p:nvSpPr>
        <p:spPr>
          <a:xfrm>
            <a:off x="5954400" y="1393920"/>
            <a:ext cx="47736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85.4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5" name=""/>
          <p:cNvSpPr/>
          <p:nvPr/>
        </p:nvSpPr>
        <p:spPr>
          <a:xfrm>
            <a:off x="2058840" y="1625760"/>
            <a:ext cx="10656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6" name=""/>
          <p:cNvSpPr/>
          <p:nvPr/>
        </p:nvSpPr>
        <p:spPr>
          <a:xfrm>
            <a:off x="2570760" y="1625760"/>
            <a:ext cx="268956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American Electric Power (AEP)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7" name=""/>
          <p:cNvSpPr/>
          <p:nvPr/>
        </p:nvSpPr>
        <p:spPr>
          <a:xfrm>
            <a:off x="5954400" y="1625760"/>
            <a:ext cx="47736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75.2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8" name=""/>
          <p:cNvSpPr/>
          <p:nvPr/>
        </p:nvSpPr>
        <p:spPr>
          <a:xfrm>
            <a:off x="2058840" y="1859040"/>
            <a:ext cx="10656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9" name=""/>
          <p:cNvSpPr/>
          <p:nvPr/>
        </p:nvSpPr>
        <p:spPr>
          <a:xfrm>
            <a:off x="2571120" y="1859040"/>
            <a:ext cx="286992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Tennessee Valley Authority (TVA)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0" name=""/>
          <p:cNvSpPr/>
          <p:nvPr/>
        </p:nvSpPr>
        <p:spPr>
          <a:xfrm>
            <a:off x="5954400" y="1859040"/>
            <a:ext cx="47736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51.9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1" name=""/>
          <p:cNvSpPr/>
          <p:nvPr/>
        </p:nvSpPr>
        <p:spPr>
          <a:xfrm>
            <a:off x="2058840" y="2090880"/>
            <a:ext cx="10656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4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2" name=""/>
          <p:cNvSpPr/>
          <p:nvPr/>
        </p:nvSpPr>
        <p:spPr>
          <a:xfrm>
            <a:off x="2570760" y="2090880"/>
            <a:ext cx="65700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Cinergy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3" name=""/>
          <p:cNvSpPr/>
          <p:nvPr/>
        </p:nvSpPr>
        <p:spPr>
          <a:xfrm>
            <a:off x="6019920" y="2090880"/>
            <a:ext cx="45720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35.5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4" name=""/>
          <p:cNvSpPr/>
          <p:nvPr/>
        </p:nvSpPr>
        <p:spPr>
          <a:xfrm>
            <a:off x="2058840" y="2324160"/>
            <a:ext cx="10656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5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5" name=""/>
          <p:cNvSpPr/>
          <p:nvPr/>
        </p:nvSpPr>
        <p:spPr>
          <a:xfrm>
            <a:off x="2571480" y="2324160"/>
            <a:ext cx="148320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Allegheny Power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6" name=""/>
          <p:cNvSpPr/>
          <p:nvPr/>
        </p:nvSpPr>
        <p:spPr>
          <a:xfrm>
            <a:off x="6019920" y="2324160"/>
            <a:ext cx="45720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30.0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7" name=""/>
          <p:cNvSpPr/>
          <p:nvPr/>
        </p:nvSpPr>
        <p:spPr>
          <a:xfrm>
            <a:off x="2058840" y="2556000"/>
            <a:ext cx="10656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6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8" name=""/>
          <p:cNvSpPr/>
          <p:nvPr/>
        </p:nvSpPr>
        <p:spPr>
          <a:xfrm>
            <a:off x="2570040" y="2556000"/>
            <a:ext cx="102744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First Energy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9" name=""/>
          <p:cNvSpPr/>
          <p:nvPr/>
        </p:nvSpPr>
        <p:spPr>
          <a:xfrm>
            <a:off x="6018120" y="2556000"/>
            <a:ext cx="42444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28.9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0" name=""/>
          <p:cNvSpPr/>
          <p:nvPr/>
        </p:nvSpPr>
        <p:spPr>
          <a:xfrm>
            <a:off x="2058840" y="2789280"/>
            <a:ext cx="10656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7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1" name=""/>
          <p:cNvSpPr/>
          <p:nvPr/>
        </p:nvSpPr>
        <p:spPr>
          <a:xfrm>
            <a:off x="2570400" y="2789280"/>
            <a:ext cx="102780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Xcel Energy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2" name=""/>
          <p:cNvSpPr/>
          <p:nvPr/>
        </p:nvSpPr>
        <p:spPr>
          <a:xfrm>
            <a:off x="6018120" y="2789280"/>
            <a:ext cx="42444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26.9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3" name=""/>
          <p:cNvSpPr/>
          <p:nvPr/>
        </p:nvSpPr>
        <p:spPr>
          <a:xfrm>
            <a:off x="2058840" y="3021120"/>
            <a:ext cx="10656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8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4" name=""/>
          <p:cNvSpPr/>
          <p:nvPr/>
        </p:nvSpPr>
        <p:spPr>
          <a:xfrm>
            <a:off x="2570400" y="3030480"/>
            <a:ext cx="66780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Ameren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5" name=""/>
          <p:cNvSpPr/>
          <p:nvPr/>
        </p:nvSpPr>
        <p:spPr>
          <a:xfrm>
            <a:off x="6018120" y="3021120"/>
            <a:ext cx="42444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25.3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6" name=""/>
          <p:cNvSpPr/>
          <p:nvPr/>
        </p:nvSpPr>
        <p:spPr>
          <a:xfrm>
            <a:off x="2058840" y="3254400"/>
            <a:ext cx="10656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9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7" name=""/>
          <p:cNvSpPr/>
          <p:nvPr/>
        </p:nvSpPr>
        <p:spPr>
          <a:xfrm>
            <a:off x="2570760" y="3254400"/>
            <a:ext cx="83700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Pacificorp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8" name=""/>
          <p:cNvSpPr/>
          <p:nvPr/>
        </p:nvSpPr>
        <p:spPr>
          <a:xfrm>
            <a:off x="6018120" y="3254400"/>
            <a:ext cx="42444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24.2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9" name=""/>
          <p:cNvSpPr/>
          <p:nvPr/>
        </p:nvSpPr>
        <p:spPr>
          <a:xfrm>
            <a:off x="1999440" y="3486240"/>
            <a:ext cx="21276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10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0" name=""/>
          <p:cNvSpPr/>
          <p:nvPr/>
        </p:nvSpPr>
        <p:spPr>
          <a:xfrm>
            <a:off x="2570760" y="3486240"/>
            <a:ext cx="119736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Detroit Edison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1" name=""/>
          <p:cNvSpPr/>
          <p:nvPr/>
        </p:nvSpPr>
        <p:spPr>
          <a:xfrm>
            <a:off x="6018120" y="3486240"/>
            <a:ext cx="42444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24.2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2" name=""/>
          <p:cNvSpPr/>
          <p:nvPr/>
        </p:nvSpPr>
        <p:spPr>
          <a:xfrm>
            <a:off x="1999440" y="3719520"/>
            <a:ext cx="21276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11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3" name=""/>
          <p:cNvSpPr/>
          <p:nvPr/>
        </p:nvSpPr>
        <p:spPr>
          <a:xfrm>
            <a:off x="2570760" y="3719520"/>
            <a:ext cx="103824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Duke Power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4" name=""/>
          <p:cNvSpPr/>
          <p:nvPr/>
        </p:nvSpPr>
        <p:spPr>
          <a:xfrm>
            <a:off x="6018120" y="3719520"/>
            <a:ext cx="42444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22.3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5" name=""/>
          <p:cNvSpPr/>
          <p:nvPr/>
        </p:nvSpPr>
        <p:spPr>
          <a:xfrm>
            <a:off x="1999440" y="3951360"/>
            <a:ext cx="21276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12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6" name=""/>
          <p:cNvSpPr/>
          <p:nvPr/>
        </p:nvSpPr>
        <p:spPr>
          <a:xfrm>
            <a:off x="2570400" y="3951360"/>
            <a:ext cx="156744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GPU Service Corp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7" name=""/>
          <p:cNvSpPr/>
          <p:nvPr/>
        </p:nvSpPr>
        <p:spPr>
          <a:xfrm>
            <a:off x="6018120" y="3951360"/>
            <a:ext cx="42444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21.6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8" name=""/>
          <p:cNvSpPr/>
          <p:nvPr/>
        </p:nvSpPr>
        <p:spPr>
          <a:xfrm>
            <a:off x="1999440" y="4184640"/>
            <a:ext cx="21276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13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9" name=""/>
          <p:cNvSpPr/>
          <p:nvPr/>
        </p:nvSpPr>
        <p:spPr>
          <a:xfrm>
            <a:off x="2570760" y="4184640"/>
            <a:ext cx="64656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Unicom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0" name=""/>
          <p:cNvSpPr/>
          <p:nvPr/>
        </p:nvSpPr>
        <p:spPr>
          <a:xfrm>
            <a:off x="6018120" y="4184640"/>
            <a:ext cx="42444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19.1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1" name=""/>
          <p:cNvSpPr/>
          <p:nvPr/>
        </p:nvSpPr>
        <p:spPr>
          <a:xfrm>
            <a:off x="1999440" y="4416480"/>
            <a:ext cx="21276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14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2" name=""/>
          <p:cNvSpPr/>
          <p:nvPr/>
        </p:nvSpPr>
        <p:spPr>
          <a:xfrm>
            <a:off x="2570040" y="4416480"/>
            <a:ext cx="116532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LG&amp;E Energy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3" name=""/>
          <p:cNvSpPr/>
          <p:nvPr/>
        </p:nvSpPr>
        <p:spPr>
          <a:xfrm>
            <a:off x="6018120" y="4416480"/>
            <a:ext cx="42444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18.4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4" name=""/>
          <p:cNvSpPr/>
          <p:nvPr/>
        </p:nvSpPr>
        <p:spPr>
          <a:xfrm>
            <a:off x="1999440" y="4649760"/>
            <a:ext cx="21276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15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5" name=""/>
          <p:cNvSpPr/>
          <p:nvPr/>
        </p:nvSpPr>
        <p:spPr>
          <a:xfrm>
            <a:off x="2570760" y="4649760"/>
            <a:ext cx="186372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Texas Utilities Electric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6" name=""/>
          <p:cNvSpPr/>
          <p:nvPr/>
        </p:nvSpPr>
        <p:spPr>
          <a:xfrm>
            <a:off x="6018120" y="4649760"/>
            <a:ext cx="42444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18.1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7" name=""/>
          <p:cNvSpPr/>
          <p:nvPr/>
        </p:nvSpPr>
        <p:spPr>
          <a:xfrm>
            <a:off x="1999440" y="4881600"/>
            <a:ext cx="21276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16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8" name=""/>
          <p:cNvSpPr/>
          <p:nvPr/>
        </p:nvSpPr>
        <p:spPr>
          <a:xfrm>
            <a:off x="2571480" y="4881600"/>
            <a:ext cx="122904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Virginia Power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9" name=""/>
          <p:cNvSpPr/>
          <p:nvPr/>
        </p:nvSpPr>
        <p:spPr>
          <a:xfrm>
            <a:off x="6018120" y="4881600"/>
            <a:ext cx="42444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16.4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0" name=""/>
          <p:cNvSpPr/>
          <p:nvPr/>
        </p:nvSpPr>
        <p:spPr>
          <a:xfrm>
            <a:off x="1999440" y="5114880"/>
            <a:ext cx="21276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17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1" name=""/>
          <p:cNvSpPr/>
          <p:nvPr/>
        </p:nvSpPr>
        <p:spPr>
          <a:xfrm>
            <a:off x="2572560" y="5114880"/>
            <a:ext cx="213984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Carolina Power and Light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2" name=""/>
          <p:cNvSpPr/>
          <p:nvPr/>
        </p:nvSpPr>
        <p:spPr>
          <a:xfrm>
            <a:off x="6018120" y="5114880"/>
            <a:ext cx="42444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16.0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3" name=""/>
          <p:cNvSpPr/>
          <p:nvPr/>
        </p:nvSpPr>
        <p:spPr>
          <a:xfrm>
            <a:off x="1999440" y="5346720"/>
            <a:ext cx="21276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18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4" name=""/>
          <p:cNvSpPr/>
          <p:nvPr/>
        </p:nvSpPr>
        <p:spPr>
          <a:xfrm>
            <a:off x="2571120" y="5346720"/>
            <a:ext cx="114408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Reliant (HPL)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5" name=""/>
          <p:cNvSpPr/>
          <p:nvPr/>
        </p:nvSpPr>
        <p:spPr>
          <a:xfrm>
            <a:off x="6018120" y="5346720"/>
            <a:ext cx="42444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12.7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6" name=""/>
          <p:cNvSpPr/>
          <p:nvPr/>
        </p:nvSpPr>
        <p:spPr>
          <a:xfrm>
            <a:off x="1999440" y="5580000"/>
            <a:ext cx="21276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19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7" name=""/>
          <p:cNvSpPr/>
          <p:nvPr/>
        </p:nvSpPr>
        <p:spPr>
          <a:xfrm>
            <a:off x="2571480" y="5580000"/>
            <a:ext cx="174780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Midamerican Energy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8" name=""/>
          <p:cNvSpPr/>
          <p:nvPr/>
        </p:nvSpPr>
        <p:spPr>
          <a:xfrm>
            <a:off x="6083280" y="5580000"/>
            <a:ext cx="37152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12.2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9" name=""/>
          <p:cNvSpPr/>
          <p:nvPr/>
        </p:nvSpPr>
        <p:spPr>
          <a:xfrm>
            <a:off x="1999440" y="5811840"/>
            <a:ext cx="21276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20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0" name=""/>
          <p:cNvSpPr/>
          <p:nvPr/>
        </p:nvSpPr>
        <p:spPr>
          <a:xfrm>
            <a:off x="2570040" y="5821200"/>
            <a:ext cx="65736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Entergy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1" name=""/>
          <p:cNvSpPr/>
          <p:nvPr/>
        </p:nvSpPr>
        <p:spPr>
          <a:xfrm>
            <a:off x="6083280" y="5811840"/>
            <a:ext cx="37152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11.8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2" name=""/>
          <p:cNvSpPr/>
          <p:nvPr/>
        </p:nvSpPr>
        <p:spPr>
          <a:xfrm>
            <a:off x="1600200" y="1143000"/>
            <a:ext cx="1440" cy="48927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3" name=""/>
          <p:cNvSpPr/>
          <p:nvPr/>
        </p:nvSpPr>
        <p:spPr>
          <a:xfrm>
            <a:off x="1600200" y="1143000"/>
            <a:ext cx="11160" cy="48927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4" name=""/>
          <p:cNvSpPr/>
          <p:nvPr/>
        </p:nvSpPr>
        <p:spPr>
          <a:xfrm>
            <a:off x="2527200" y="1152360"/>
            <a:ext cx="1800" cy="48834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5" name=""/>
          <p:cNvSpPr/>
          <p:nvPr/>
        </p:nvSpPr>
        <p:spPr>
          <a:xfrm>
            <a:off x="2527200" y="1152360"/>
            <a:ext cx="11160" cy="48834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6" name=""/>
          <p:cNvSpPr/>
          <p:nvPr/>
        </p:nvSpPr>
        <p:spPr>
          <a:xfrm>
            <a:off x="5684760" y="1152360"/>
            <a:ext cx="1800" cy="48834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" name=""/>
          <p:cNvSpPr/>
          <p:nvPr/>
        </p:nvSpPr>
        <p:spPr>
          <a:xfrm>
            <a:off x="5684760" y="1152360"/>
            <a:ext cx="11160" cy="48834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" name=""/>
          <p:cNvSpPr/>
          <p:nvPr/>
        </p:nvSpPr>
        <p:spPr>
          <a:xfrm>
            <a:off x="7053120" y="1152360"/>
            <a:ext cx="1800" cy="48834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9" name=""/>
          <p:cNvSpPr/>
          <p:nvPr/>
        </p:nvSpPr>
        <p:spPr>
          <a:xfrm>
            <a:off x="7053120" y="1152360"/>
            <a:ext cx="11160" cy="48834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0" name=""/>
          <p:cNvSpPr/>
          <p:nvPr/>
        </p:nvSpPr>
        <p:spPr>
          <a:xfrm>
            <a:off x="1611360" y="1143000"/>
            <a:ext cx="545292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1" name=""/>
          <p:cNvSpPr/>
          <p:nvPr/>
        </p:nvSpPr>
        <p:spPr>
          <a:xfrm>
            <a:off x="1611360" y="1143000"/>
            <a:ext cx="5452920" cy="93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2" name=""/>
          <p:cNvSpPr/>
          <p:nvPr/>
        </p:nvSpPr>
        <p:spPr>
          <a:xfrm>
            <a:off x="1611360" y="1376280"/>
            <a:ext cx="5452920" cy="1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3" name=""/>
          <p:cNvSpPr/>
          <p:nvPr/>
        </p:nvSpPr>
        <p:spPr>
          <a:xfrm>
            <a:off x="1611360" y="1376280"/>
            <a:ext cx="5452920" cy="79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4" name=""/>
          <p:cNvSpPr/>
          <p:nvPr/>
        </p:nvSpPr>
        <p:spPr>
          <a:xfrm>
            <a:off x="1611360" y="1608120"/>
            <a:ext cx="545292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5" name=""/>
          <p:cNvSpPr/>
          <p:nvPr/>
        </p:nvSpPr>
        <p:spPr>
          <a:xfrm>
            <a:off x="1611360" y="1608120"/>
            <a:ext cx="5452920" cy="97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6" name=""/>
          <p:cNvSpPr/>
          <p:nvPr/>
        </p:nvSpPr>
        <p:spPr>
          <a:xfrm>
            <a:off x="1611360" y="1841400"/>
            <a:ext cx="5452920" cy="1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7" name=""/>
          <p:cNvSpPr/>
          <p:nvPr/>
        </p:nvSpPr>
        <p:spPr>
          <a:xfrm>
            <a:off x="1611360" y="1841400"/>
            <a:ext cx="5452920" cy="79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8" name=""/>
          <p:cNvSpPr/>
          <p:nvPr/>
        </p:nvSpPr>
        <p:spPr>
          <a:xfrm>
            <a:off x="1611360" y="2073240"/>
            <a:ext cx="5452920" cy="1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9" name=""/>
          <p:cNvSpPr/>
          <p:nvPr/>
        </p:nvSpPr>
        <p:spPr>
          <a:xfrm>
            <a:off x="1611360" y="2073240"/>
            <a:ext cx="5452920" cy="97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0" name=""/>
          <p:cNvSpPr/>
          <p:nvPr/>
        </p:nvSpPr>
        <p:spPr>
          <a:xfrm>
            <a:off x="1611360" y="2305080"/>
            <a:ext cx="545292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1" name=""/>
          <p:cNvSpPr/>
          <p:nvPr/>
        </p:nvSpPr>
        <p:spPr>
          <a:xfrm>
            <a:off x="1611360" y="2305080"/>
            <a:ext cx="5452920" cy="93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2" name=""/>
          <p:cNvSpPr/>
          <p:nvPr/>
        </p:nvSpPr>
        <p:spPr>
          <a:xfrm>
            <a:off x="1611360" y="2538360"/>
            <a:ext cx="5452920" cy="1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3" name=""/>
          <p:cNvSpPr/>
          <p:nvPr/>
        </p:nvSpPr>
        <p:spPr>
          <a:xfrm>
            <a:off x="1611360" y="2538360"/>
            <a:ext cx="5452920" cy="97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4" name=""/>
          <p:cNvSpPr/>
          <p:nvPr/>
        </p:nvSpPr>
        <p:spPr>
          <a:xfrm>
            <a:off x="1611360" y="2770200"/>
            <a:ext cx="545292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5" name=""/>
          <p:cNvSpPr/>
          <p:nvPr/>
        </p:nvSpPr>
        <p:spPr>
          <a:xfrm>
            <a:off x="1611360" y="2770200"/>
            <a:ext cx="5452920" cy="93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6" name=""/>
          <p:cNvSpPr/>
          <p:nvPr/>
        </p:nvSpPr>
        <p:spPr>
          <a:xfrm>
            <a:off x="1611360" y="3003480"/>
            <a:ext cx="5452920" cy="1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7" name=""/>
          <p:cNvSpPr/>
          <p:nvPr/>
        </p:nvSpPr>
        <p:spPr>
          <a:xfrm>
            <a:off x="1611360" y="3003480"/>
            <a:ext cx="5452920" cy="97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8" name=""/>
          <p:cNvSpPr/>
          <p:nvPr/>
        </p:nvSpPr>
        <p:spPr>
          <a:xfrm>
            <a:off x="1611360" y="3235320"/>
            <a:ext cx="545292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9" name=""/>
          <p:cNvSpPr/>
          <p:nvPr/>
        </p:nvSpPr>
        <p:spPr>
          <a:xfrm>
            <a:off x="1611360" y="3235320"/>
            <a:ext cx="5452920" cy="93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0" name=""/>
          <p:cNvSpPr/>
          <p:nvPr/>
        </p:nvSpPr>
        <p:spPr>
          <a:xfrm>
            <a:off x="1611360" y="3468600"/>
            <a:ext cx="5452920" cy="1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1" name=""/>
          <p:cNvSpPr/>
          <p:nvPr/>
        </p:nvSpPr>
        <p:spPr>
          <a:xfrm>
            <a:off x="1611360" y="3468600"/>
            <a:ext cx="5452920" cy="97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2" name=""/>
          <p:cNvSpPr/>
          <p:nvPr/>
        </p:nvSpPr>
        <p:spPr>
          <a:xfrm>
            <a:off x="1611360" y="3700440"/>
            <a:ext cx="545292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3" name=""/>
          <p:cNvSpPr/>
          <p:nvPr/>
        </p:nvSpPr>
        <p:spPr>
          <a:xfrm>
            <a:off x="1611360" y="3700440"/>
            <a:ext cx="5452920" cy="97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4" name=""/>
          <p:cNvSpPr/>
          <p:nvPr/>
        </p:nvSpPr>
        <p:spPr>
          <a:xfrm>
            <a:off x="1611360" y="3933720"/>
            <a:ext cx="5452920" cy="1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5" name=""/>
          <p:cNvSpPr/>
          <p:nvPr/>
        </p:nvSpPr>
        <p:spPr>
          <a:xfrm>
            <a:off x="1611360" y="3933720"/>
            <a:ext cx="5452920" cy="97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6" name=""/>
          <p:cNvSpPr/>
          <p:nvPr/>
        </p:nvSpPr>
        <p:spPr>
          <a:xfrm>
            <a:off x="1611360" y="4165560"/>
            <a:ext cx="5452920" cy="1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7" name=""/>
          <p:cNvSpPr/>
          <p:nvPr/>
        </p:nvSpPr>
        <p:spPr>
          <a:xfrm>
            <a:off x="1611360" y="4165560"/>
            <a:ext cx="5452920" cy="97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8" name=""/>
          <p:cNvSpPr/>
          <p:nvPr/>
        </p:nvSpPr>
        <p:spPr>
          <a:xfrm>
            <a:off x="1611360" y="4398840"/>
            <a:ext cx="5452920" cy="1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9" name=""/>
          <p:cNvSpPr/>
          <p:nvPr/>
        </p:nvSpPr>
        <p:spPr>
          <a:xfrm>
            <a:off x="1611360" y="4398840"/>
            <a:ext cx="5452920" cy="97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0" name=""/>
          <p:cNvSpPr/>
          <p:nvPr/>
        </p:nvSpPr>
        <p:spPr>
          <a:xfrm>
            <a:off x="1611360" y="4630680"/>
            <a:ext cx="5452920" cy="1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1" name=""/>
          <p:cNvSpPr/>
          <p:nvPr/>
        </p:nvSpPr>
        <p:spPr>
          <a:xfrm>
            <a:off x="1611360" y="4630680"/>
            <a:ext cx="5452920" cy="97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2" name=""/>
          <p:cNvSpPr/>
          <p:nvPr/>
        </p:nvSpPr>
        <p:spPr>
          <a:xfrm>
            <a:off x="1611360" y="4863960"/>
            <a:ext cx="5452920" cy="1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3" name=""/>
          <p:cNvSpPr/>
          <p:nvPr/>
        </p:nvSpPr>
        <p:spPr>
          <a:xfrm>
            <a:off x="1611360" y="4863960"/>
            <a:ext cx="5452920" cy="97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4" name=""/>
          <p:cNvSpPr/>
          <p:nvPr/>
        </p:nvSpPr>
        <p:spPr>
          <a:xfrm>
            <a:off x="1611360" y="5095800"/>
            <a:ext cx="5452920" cy="1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5" name=""/>
          <p:cNvSpPr/>
          <p:nvPr/>
        </p:nvSpPr>
        <p:spPr>
          <a:xfrm>
            <a:off x="1611360" y="5095800"/>
            <a:ext cx="5452920" cy="97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6" name=""/>
          <p:cNvSpPr/>
          <p:nvPr/>
        </p:nvSpPr>
        <p:spPr>
          <a:xfrm>
            <a:off x="1611360" y="5329080"/>
            <a:ext cx="5452920" cy="1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7" name=""/>
          <p:cNvSpPr/>
          <p:nvPr/>
        </p:nvSpPr>
        <p:spPr>
          <a:xfrm>
            <a:off x="1611360" y="5329080"/>
            <a:ext cx="5452920" cy="97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8" name=""/>
          <p:cNvSpPr/>
          <p:nvPr/>
        </p:nvSpPr>
        <p:spPr>
          <a:xfrm>
            <a:off x="1611360" y="5560920"/>
            <a:ext cx="5452920" cy="1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9" name=""/>
          <p:cNvSpPr/>
          <p:nvPr/>
        </p:nvSpPr>
        <p:spPr>
          <a:xfrm>
            <a:off x="1611360" y="5560920"/>
            <a:ext cx="5452920" cy="97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0" name=""/>
          <p:cNvSpPr/>
          <p:nvPr/>
        </p:nvSpPr>
        <p:spPr>
          <a:xfrm>
            <a:off x="1611360" y="5794200"/>
            <a:ext cx="5452920" cy="1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1" name=""/>
          <p:cNvSpPr/>
          <p:nvPr/>
        </p:nvSpPr>
        <p:spPr>
          <a:xfrm>
            <a:off x="1611360" y="5794200"/>
            <a:ext cx="5452920" cy="82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8520" bIns="-38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2" name=""/>
          <p:cNvSpPr/>
          <p:nvPr/>
        </p:nvSpPr>
        <p:spPr>
          <a:xfrm>
            <a:off x="1611360" y="6026040"/>
            <a:ext cx="5452920" cy="1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3" name=""/>
          <p:cNvSpPr/>
          <p:nvPr/>
        </p:nvSpPr>
        <p:spPr>
          <a:xfrm>
            <a:off x="1611360" y="6026040"/>
            <a:ext cx="5452920" cy="97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"/>
          <p:cNvSpPr/>
          <p:nvPr/>
        </p:nvSpPr>
        <p:spPr>
          <a:xfrm>
            <a:off x="688320" y="228600"/>
            <a:ext cx="80150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US Energy Reserves (years to depletion)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6" name="" descr=""/>
          <p:cNvPicPr/>
          <p:nvPr/>
        </p:nvPicPr>
        <p:blipFill>
          <a:blip r:embed="rId1"/>
          <a:stretch/>
        </p:blipFill>
        <p:spPr>
          <a:xfrm>
            <a:off x="1295280" y="1249200"/>
            <a:ext cx="6400800" cy="44658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wipe dir="r"/>
  </p:transition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"/>
          <p:cNvSpPr/>
          <p:nvPr/>
        </p:nvSpPr>
        <p:spPr>
          <a:xfrm>
            <a:off x="977040" y="196920"/>
            <a:ext cx="45352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Electricity Generation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5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86" name="" descr=""/>
          <p:cNvPicPr/>
          <p:nvPr/>
        </p:nvPicPr>
        <p:blipFill>
          <a:blip r:embed="rId1"/>
          <a:stretch/>
        </p:blipFill>
        <p:spPr>
          <a:xfrm>
            <a:off x="762120" y="1371600"/>
            <a:ext cx="7619760" cy="4552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7" name=""/>
          <p:cNvSpPr/>
          <p:nvPr/>
        </p:nvSpPr>
        <p:spPr>
          <a:xfrm>
            <a:off x="762120" y="1371600"/>
            <a:ext cx="533160" cy="519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"/>
          <p:cNvSpPr/>
          <p:nvPr/>
        </p:nvSpPr>
        <p:spPr>
          <a:xfrm>
            <a:off x="976680" y="196920"/>
            <a:ext cx="42062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Steel Manufacturing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9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90" name="" descr=""/>
          <p:cNvPicPr/>
          <p:nvPr/>
        </p:nvPicPr>
        <p:blipFill>
          <a:blip r:embed="rId1"/>
          <a:stretch/>
        </p:blipFill>
        <p:spPr>
          <a:xfrm>
            <a:off x="1219320" y="1219320"/>
            <a:ext cx="6743520" cy="46717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wipe dir="r"/>
  </p:transition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2" name=""/>
          <p:cNvSpPr/>
          <p:nvPr/>
        </p:nvSpPr>
        <p:spPr>
          <a:xfrm>
            <a:off x="457200" y="1447920"/>
            <a:ext cx="4343400" cy="54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3" name=""/>
          <p:cNvSpPr/>
          <p:nvPr/>
        </p:nvSpPr>
        <p:spPr>
          <a:xfrm>
            <a:off x="914400" y="1828800"/>
            <a:ext cx="7467480" cy="3124080"/>
          </a:xfrm>
          <a:prstGeom prst="rect">
            <a:avLst/>
          </a:prstGeom>
          <a:solidFill>
            <a:srgbClr val="ccff6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5400" strike="noStrike" u="none">
                <a:solidFill>
                  <a:srgbClr val="cc3300"/>
                </a:solidFill>
                <a:effectLst/>
                <a:uFillTx/>
                <a:latin typeface="Times New Roman"/>
              </a:rPr>
              <a:t>Marketing</a:t>
            </a:r>
            <a:endParaRPr b="0" lang="en-US" sz="5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5400" strike="noStrike" u="none">
                <a:solidFill>
                  <a:srgbClr val="cc3300"/>
                </a:solidFill>
                <a:effectLst/>
                <a:uFillTx/>
                <a:latin typeface="Times New Roman"/>
              </a:rPr>
              <a:t>Allegro Coal</a:t>
            </a:r>
            <a:endParaRPr b="0" lang="en-US" sz="5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"/>
          <p:cNvSpPr/>
          <p:nvPr/>
        </p:nvSpPr>
        <p:spPr>
          <a:xfrm>
            <a:off x="974880" y="196920"/>
            <a:ext cx="77882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Trends in US Coal Mining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5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96" name=""/>
          <p:cNvGraphicFramePr/>
          <p:nvPr/>
        </p:nvGraphicFramePr>
        <p:xfrm>
          <a:off x="4262400" y="3309840"/>
          <a:ext cx="619200" cy="2383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9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262400" y="3309840"/>
                    <a:ext cx="619200" cy="238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98" name=""/>
          <p:cNvSpPr/>
          <p:nvPr/>
        </p:nvSpPr>
        <p:spPr>
          <a:xfrm>
            <a:off x="0" y="1371600"/>
            <a:ext cx="8763120" cy="397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lvl="3" marL="1371600">
              <a:lnSpc>
                <a:spcPct val="75000"/>
              </a:lnSpc>
              <a:spcBef>
                <a:spcPts val="499"/>
              </a:spcBef>
              <a:spcAft>
                <a:spcPts val="499"/>
              </a:spcAft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Market Factors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371600">
              <a:lnSpc>
                <a:spcPct val="75000"/>
              </a:lnSpc>
              <a:spcBef>
                <a:spcPts val="499"/>
              </a:spcBef>
              <a:spcAft>
                <a:spcPts val="499"/>
              </a:spcAft>
              <a:buClr>
                <a:srgbClr val="ffffcc"/>
              </a:buClr>
              <a:buFont typeface="Symbol" charset="2"/>
              <a:buChar char="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     Lower coal prices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371600">
              <a:lnSpc>
                <a:spcPct val="75000"/>
              </a:lnSpc>
              <a:spcBef>
                <a:spcPts val="499"/>
              </a:spcBef>
              <a:spcAft>
                <a:spcPts val="499"/>
              </a:spcAft>
              <a:buClr>
                <a:srgbClr val="ffffcc"/>
              </a:buClr>
              <a:buFont typeface="Symbol" charset="2"/>
              <a:buChar char="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     Cheaper rail transport - railroad deregulation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371600">
              <a:lnSpc>
                <a:spcPct val="75000"/>
              </a:lnSpc>
              <a:spcBef>
                <a:spcPts val="499"/>
              </a:spcBef>
              <a:spcAft>
                <a:spcPts val="499"/>
              </a:spcAft>
              <a:buClr>
                <a:srgbClr val="ffffcc"/>
              </a:buClr>
              <a:buFont typeface="Symbol" charset="2"/>
              <a:buChar char="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     Shorter term contracts - power industry deregulation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371600">
              <a:lnSpc>
                <a:spcPct val="75000"/>
              </a:lnSpc>
              <a:spcBef>
                <a:spcPts val="499"/>
              </a:spcBef>
              <a:spcAft>
                <a:spcPts val="499"/>
              </a:spcAft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371600">
              <a:lnSpc>
                <a:spcPct val="75000"/>
              </a:lnSpc>
              <a:spcBef>
                <a:spcPts val="499"/>
              </a:spcBef>
              <a:spcAft>
                <a:spcPts val="499"/>
              </a:spcAft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Industry Response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371600">
              <a:lnSpc>
                <a:spcPct val="75000"/>
              </a:lnSpc>
              <a:spcBef>
                <a:spcPts val="499"/>
              </a:spcBef>
              <a:spcAft>
                <a:spcPts val="499"/>
              </a:spcAft>
              <a:buClr>
                <a:srgbClr val="ffffcc"/>
              </a:buClr>
              <a:buFont typeface="Symbol" charset="2"/>
              <a:buChar char="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     </a:t>
            </a:r>
            <a:r>
              <a:rPr b="0" lang="en-US" sz="24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Fewer, but larger, coal companies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371600">
              <a:lnSpc>
                <a:spcPct val="75000"/>
              </a:lnSpc>
              <a:spcBef>
                <a:spcPts val="499"/>
              </a:spcBef>
              <a:spcAft>
                <a:spcPts val="499"/>
              </a:spcAft>
              <a:buClr>
                <a:srgbClr val="ffffcc"/>
              </a:buClr>
              <a:buFont typeface="Symbol" charset="2"/>
              <a:buChar char="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     Fewer coal mines, but larger average mine size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371600">
              <a:lnSpc>
                <a:spcPct val="75000"/>
              </a:lnSpc>
              <a:spcBef>
                <a:spcPts val="499"/>
              </a:spcBef>
              <a:spcAft>
                <a:spcPts val="499"/>
              </a:spcAft>
              <a:buClr>
                <a:srgbClr val="ffffcc"/>
              </a:buClr>
              <a:buFont typeface="Symbol" charset="2"/>
              <a:buChar char="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     Western mines increasing share of total production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371600">
              <a:lnSpc>
                <a:spcPct val="75000"/>
              </a:lnSpc>
              <a:spcBef>
                <a:spcPts val="499"/>
              </a:spcBef>
              <a:spcAft>
                <a:spcPts val="499"/>
              </a:spcAft>
              <a:buClr>
                <a:srgbClr val="ffffcc"/>
              </a:buClr>
              <a:buFont typeface="Symbol" charset="2"/>
              <a:buChar char="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     Increased importance of surface mines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"/>
          <p:cNvSpPr/>
          <p:nvPr/>
        </p:nvSpPr>
        <p:spPr>
          <a:xfrm>
            <a:off x="522360" y="1066680"/>
            <a:ext cx="8381880" cy="4953240"/>
          </a:xfrm>
          <a:prstGeom prst="rect">
            <a:avLst/>
          </a:prstGeom>
          <a:solidFill>
            <a:srgbClr val="dddddd"/>
          </a:solidFill>
          <a:ln w="9360">
            <a:solidFill>
              <a:srgbClr val="ddddd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380880" y="304920"/>
            <a:ext cx="7772400" cy="76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Potential Customers</a:t>
            </a:r>
            <a:endParaRPr b="1" lang="en-US" sz="36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</p:txBody>
      </p:sp>
      <p:sp>
        <p:nvSpPr>
          <p:cNvPr id="501" name=""/>
          <p:cNvSpPr/>
          <p:nvPr/>
        </p:nvSpPr>
        <p:spPr>
          <a:xfrm>
            <a:off x="511200" y="1089000"/>
            <a:ext cx="21002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66"/>
                </a:solidFill>
                <a:effectLst/>
                <a:uFillTx/>
                <a:latin typeface="Trebuchet MS"/>
              </a:rPr>
              <a:t>Producers/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66"/>
                </a:solidFill>
                <a:effectLst/>
                <a:uFillTx/>
                <a:latin typeface="Trebuchet MS"/>
              </a:rPr>
              <a:t>Refiners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2" name=""/>
          <p:cNvSpPr/>
          <p:nvPr/>
        </p:nvSpPr>
        <p:spPr>
          <a:xfrm>
            <a:off x="3309840" y="1089000"/>
            <a:ext cx="21002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66"/>
                </a:solidFill>
                <a:effectLst/>
                <a:uFillTx/>
                <a:latin typeface="Trebuchet MS"/>
              </a:rPr>
              <a:t>Traders/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66"/>
                </a:solidFill>
                <a:effectLst/>
                <a:uFillTx/>
                <a:latin typeface="Trebuchet MS"/>
              </a:rPr>
              <a:t>Transporters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03" name=""/>
          <p:cNvGrpSpPr/>
          <p:nvPr/>
        </p:nvGrpSpPr>
        <p:grpSpPr>
          <a:xfrm>
            <a:off x="3276720" y="990720"/>
            <a:ext cx="2743200" cy="5029200"/>
            <a:chOff x="3276720" y="990720"/>
            <a:chExt cx="2743200" cy="5029200"/>
          </a:xfrm>
        </p:grpSpPr>
        <p:sp>
          <p:nvSpPr>
            <p:cNvPr id="504" name=""/>
            <p:cNvSpPr/>
            <p:nvPr/>
          </p:nvSpPr>
          <p:spPr>
            <a:xfrm>
              <a:off x="3276720" y="990720"/>
              <a:ext cx="0" cy="5029200"/>
            </a:xfrm>
            <a:prstGeom prst="line">
              <a:avLst/>
            </a:prstGeom>
            <a:ln w="12600">
              <a:solidFill>
                <a:srgbClr val="4d4d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5" name=""/>
            <p:cNvSpPr/>
            <p:nvPr/>
          </p:nvSpPr>
          <p:spPr>
            <a:xfrm>
              <a:off x="6019920" y="990720"/>
              <a:ext cx="0" cy="5029200"/>
            </a:xfrm>
            <a:prstGeom prst="line">
              <a:avLst/>
            </a:prstGeom>
            <a:ln w="12600">
              <a:solidFill>
                <a:srgbClr val="4d4d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06" name=""/>
          <p:cNvSpPr/>
          <p:nvPr/>
        </p:nvSpPr>
        <p:spPr>
          <a:xfrm>
            <a:off x="6053040" y="1089000"/>
            <a:ext cx="21002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66"/>
                </a:solidFill>
                <a:effectLst/>
                <a:uFillTx/>
                <a:latin typeface="Trebuchet MS"/>
              </a:rPr>
              <a:t>Utilities/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66"/>
                </a:solidFill>
                <a:effectLst/>
                <a:uFillTx/>
                <a:latin typeface="Trebuchet MS"/>
              </a:rPr>
              <a:t>Consumers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7" name=""/>
          <p:cNvSpPr/>
          <p:nvPr/>
        </p:nvSpPr>
        <p:spPr>
          <a:xfrm>
            <a:off x="457200" y="1698480"/>
            <a:ext cx="8534520" cy="0"/>
          </a:xfrm>
          <a:prstGeom prst="line">
            <a:avLst/>
          </a:prstGeom>
          <a:ln w="9360">
            <a:solidFill>
              <a:srgbClr val="4d4d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08" name="Dukelogo" descr=""/>
          <p:cNvPicPr/>
          <p:nvPr/>
        </p:nvPicPr>
        <p:blipFill>
          <a:blip r:embed="rId1"/>
          <a:stretch/>
        </p:blipFill>
        <p:spPr>
          <a:xfrm>
            <a:off x="3733920" y="1981080"/>
            <a:ext cx="1600200" cy="51300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509" name=""/>
          <p:cNvGraphicFramePr/>
          <p:nvPr/>
        </p:nvGraphicFramePr>
        <p:xfrm>
          <a:off x="838080" y="1905120"/>
          <a:ext cx="1970280" cy="342900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10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838080" y="1905120"/>
                    <a:ext cx="1970280" cy="3429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1" name=""/>
          <p:cNvGraphicFramePr/>
          <p:nvPr/>
        </p:nvGraphicFramePr>
        <p:xfrm>
          <a:off x="685800" y="1828800"/>
          <a:ext cx="2286000" cy="76212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512" name="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685800" y="1828800"/>
                    <a:ext cx="2286000" cy="762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13" name=""/>
          <p:cNvSpPr/>
          <p:nvPr/>
        </p:nvSpPr>
        <p:spPr>
          <a:xfrm>
            <a:off x="685800" y="2438280"/>
            <a:ext cx="2286000" cy="2286000"/>
          </a:xfrm>
          <a:prstGeom prst="rect">
            <a:avLst/>
          </a:prstGeom>
          <a:solidFill>
            <a:srgbClr val="dddddd"/>
          </a:solidFill>
          <a:ln w="9360">
            <a:solidFill>
              <a:srgbClr val="ddddd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14" name=""/>
          <p:cNvGraphicFramePr/>
          <p:nvPr/>
        </p:nvGraphicFramePr>
        <p:xfrm>
          <a:off x="838080" y="2819520"/>
          <a:ext cx="1981440" cy="58392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515" name="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838080" y="2819520"/>
                    <a:ext cx="1981440" cy="583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6" name=""/>
          <p:cNvGraphicFramePr/>
          <p:nvPr/>
        </p:nvGraphicFramePr>
        <p:xfrm>
          <a:off x="838080" y="3733920"/>
          <a:ext cx="1981440" cy="65088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517" name="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838080" y="3733920"/>
                    <a:ext cx="1981440" cy="650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8" name=""/>
          <p:cNvGraphicFramePr/>
          <p:nvPr/>
        </p:nvGraphicFramePr>
        <p:xfrm>
          <a:off x="3505320" y="4419720"/>
          <a:ext cx="2133360" cy="9903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519" name="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3505320" y="4419720"/>
                    <a:ext cx="2133360" cy="990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0" name=""/>
          <p:cNvGraphicFramePr/>
          <p:nvPr/>
        </p:nvGraphicFramePr>
        <p:xfrm>
          <a:off x="6934320" y="4191120"/>
          <a:ext cx="1218960" cy="174312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521" name="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6934320" y="4191120"/>
                    <a:ext cx="1218960" cy="1743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22" name=""/>
          <p:cNvSpPr/>
          <p:nvPr/>
        </p:nvSpPr>
        <p:spPr>
          <a:xfrm>
            <a:off x="6781680" y="5181480"/>
            <a:ext cx="1524240" cy="762120"/>
          </a:xfrm>
          <a:prstGeom prst="rect">
            <a:avLst/>
          </a:prstGeom>
          <a:solidFill>
            <a:srgbClr val="dddddd"/>
          </a:solidFill>
          <a:ln w="9360">
            <a:solidFill>
              <a:srgbClr val="ddddd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23" name=""/>
          <p:cNvGraphicFramePr/>
          <p:nvPr/>
        </p:nvGraphicFramePr>
        <p:xfrm>
          <a:off x="6172200" y="1981080"/>
          <a:ext cx="2590920" cy="65088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524" name="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6172200" y="1981080"/>
                    <a:ext cx="2590920" cy="650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5" name=""/>
          <p:cNvGraphicFramePr/>
          <p:nvPr/>
        </p:nvGraphicFramePr>
        <p:xfrm>
          <a:off x="6172200" y="3276720"/>
          <a:ext cx="2438280" cy="45720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526" name="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6172200" y="3276720"/>
                    <a:ext cx="2438280" cy="457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7" name=""/>
          <p:cNvGraphicFramePr/>
          <p:nvPr/>
        </p:nvGraphicFramePr>
        <p:xfrm>
          <a:off x="3505320" y="3048120"/>
          <a:ext cx="2209680" cy="78408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528" name="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3505320" y="3048120"/>
                    <a:ext cx="2209680" cy="784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29" name=""/>
          <p:cNvSpPr/>
          <p:nvPr/>
        </p:nvSpPr>
        <p:spPr>
          <a:xfrm>
            <a:off x="609480" y="1752480"/>
            <a:ext cx="228600" cy="106704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"/>
          <p:cNvSpPr/>
          <p:nvPr/>
        </p:nvSpPr>
        <p:spPr>
          <a:xfrm>
            <a:off x="457200" y="304920"/>
            <a:ext cx="57913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The Competition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31" name=""/>
          <p:cNvGraphicFramePr/>
          <p:nvPr/>
        </p:nvGraphicFramePr>
        <p:xfrm>
          <a:off x="685800" y="3048120"/>
          <a:ext cx="3429000" cy="10033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3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85800" y="3048120"/>
                    <a:ext cx="3429000" cy="1003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3" name=""/>
          <p:cNvGraphicFramePr/>
          <p:nvPr/>
        </p:nvGraphicFramePr>
        <p:xfrm>
          <a:off x="685800" y="1523880"/>
          <a:ext cx="3429000" cy="10098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34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85800" y="1523880"/>
                    <a:ext cx="3429000" cy="1009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5" name=""/>
          <p:cNvGraphicFramePr/>
          <p:nvPr/>
        </p:nvGraphicFramePr>
        <p:xfrm>
          <a:off x="685800" y="4572000"/>
          <a:ext cx="3429000" cy="9525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536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685800" y="4572000"/>
                    <a:ext cx="3429000" cy="952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37" name=""/>
          <p:cNvSpPr/>
          <p:nvPr/>
        </p:nvSpPr>
        <p:spPr>
          <a:xfrm>
            <a:off x="5564520" y="1676520"/>
            <a:ext cx="16405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6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---   Yes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8" name=""/>
          <p:cNvSpPr/>
          <p:nvPr/>
        </p:nvSpPr>
        <p:spPr>
          <a:xfrm>
            <a:off x="5564520" y="3200400"/>
            <a:ext cx="15390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6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---   No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9" name=""/>
          <p:cNvSpPr/>
          <p:nvPr/>
        </p:nvSpPr>
        <p:spPr>
          <a:xfrm>
            <a:off x="5564520" y="4648320"/>
            <a:ext cx="15390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6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---   No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0" name=""/>
          <p:cNvGraphicFramePr/>
          <p:nvPr/>
        </p:nvGraphicFramePr>
        <p:xfrm>
          <a:off x="990720" y="1447920"/>
          <a:ext cx="7010280" cy="43434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4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90720" y="1447920"/>
                    <a:ext cx="7010280" cy="4343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42" name=""/>
          <p:cNvSpPr/>
          <p:nvPr/>
        </p:nvSpPr>
        <p:spPr>
          <a:xfrm>
            <a:off x="838080" y="304920"/>
            <a:ext cx="51818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Nucleus Coal Trading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"/>
          <p:cNvSpPr/>
          <p:nvPr/>
        </p:nvSpPr>
        <p:spPr>
          <a:xfrm>
            <a:off x="748080" y="196920"/>
            <a:ext cx="56415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Allegro Coal Enhancements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4" name=""/>
          <p:cNvSpPr/>
          <p:nvPr/>
        </p:nvSpPr>
        <p:spPr>
          <a:xfrm>
            <a:off x="533520" y="1219320"/>
            <a:ext cx="837540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buClr>
                <a:srgbClr val="ffffff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  Capture specs for coal quality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9900"/>
                </a:solidFill>
                <a:effectLst/>
                <a:uFillTx/>
                <a:latin typeface="Times New Roman"/>
              </a:rPr>
              <a:t>     - Moisture content    - Sulfur, mercury/chloride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9900"/>
                </a:solidFill>
                <a:effectLst/>
                <a:uFillTx/>
                <a:latin typeface="Times New Roman"/>
              </a:rPr>
              <a:t>     - Ash, size, volatile matter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5" name=""/>
          <p:cNvSpPr/>
          <p:nvPr/>
        </p:nvSpPr>
        <p:spPr>
          <a:xfrm>
            <a:off x="533520" y="2514600"/>
            <a:ext cx="817380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buClr>
                <a:srgbClr val="ffffcc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  Capture lab analysis results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     </a:t>
            </a:r>
            <a:r>
              <a:rPr b="1" i="1" lang="en-US" sz="2400" strike="noStrike" u="none">
                <a:solidFill>
                  <a:srgbClr val="ff9933"/>
                </a:solidFill>
                <a:effectLst/>
                <a:uFillTx/>
                <a:latin typeface="Times New Roman"/>
              </a:rPr>
              <a:t>- Input as actuals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9933"/>
                </a:solidFill>
                <a:effectLst/>
                <a:uFillTx/>
                <a:latin typeface="Times New Roman"/>
              </a:rPr>
              <a:t>     - Calculate price adjustments on contract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6" name=""/>
          <p:cNvSpPr/>
          <p:nvPr/>
        </p:nvSpPr>
        <p:spPr>
          <a:xfrm>
            <a:off x="533520" y="4800600"/>
            <a:ext cx="81468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buClr>
                <a:srgbClr val="ffffff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  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Enhance scheduling for coal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</a:t>
            </a:r>
            <a:r>
              <a:rPr b="1" i="1" lang="en-US" sz="2400" strike="noStrike" u="none">
                <a:solidFill>
                  <a:srgbClr val="ff9900"/>
                </a:solidFill>
                <a:effectLst/>
                <a:uFillTx/>
                <a:latin typeface="Times New Roman"/>
              </a:rPr>
              <a:t>-  Train and railcar tracking, Railroad EBBs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7" name=""/>
          <p:cNvSpPr/>
          <p:nvPr/>
        </p:nvSpPr>
        <p:spPr>
          <a:xfrm>
            <a:off x="533520" y="3809880"/>
            <a:ext cx="76896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buClr>
                <a:srgbClr val="ffffff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  Capture coal processing/blending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9900"/>
                </a:solidFill>
                <a:effectLst/>
                <a:uFillTx/>
                <a:latin typeface="Times New Roman"/>
              </a:rPr>
              <a:t>    - Variable quality inputs forming a single blended output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"/>
          <p:cNvSpPr/>
          <p:nvPr/>
        </p:nvSpPr>
        <p:spPr>
          <a:xfrm>
            <a:off x="977040" y="196920"/>
            <a:ext cx="56278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US Energy Overview (1995)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9" name="" descr=""/>
          <p:cNvPicPr/>
          <p:nvPr/>
        </p:nvPicPr>
        <p:blipFill>
          <a:blip r:embed="rId1"/>
          <a:stretch/>
        </p:blipFill>
        <p:spPr>
          <a:xfrm>
            <a:off x="1219320" y="1251000"/>
            <a:ext cx="6629400" cy="4573440"/>
          </a:xfrm>
          <a:prstGeom prst="rect">
            <a:avLst/>
          </a:prstGeom>
          <a:noFill/>
          <a:ln w="0">
            <a:noFill/>
          </a:ln>
        </p:spPr>
      </p:pic>
    </p:spTree>
  </p:cSld>
  <p:transition>
    <p:wipe dir="r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"/>
          <p:cNvSpPr/>
          <p:nvPr/>
        </p:nvSpPr>
        <p:spPr>
          <a:xfrm>
            <a:off x="612360" y="228600"/>
            <a:ext cx="80269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Delivered Cost of Fuel to Power Utilities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2" name="" descr=""/>
          <p:cNvPicPr/>
          <p:nvPr/>
        </p:nvPicPr>
        <p:blipFill>
          <a:blip r:embed="rId1"/>
          <a:stretch/>
        </p:blipFill>
        <p:spPr>
          <a:xfrm>
            <a:off x="1371600" y="1295280"/>
            <a:ext cx="6629400" cy="46087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wipe dir="r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"/>
          <p:cNvSpPr/>
          <p:nvPr/>
        </p:nvSpPr>
        <p:spPr>
          <a:xfrm>
            <a:off x="977040" y="196920"/>
            <a:ext cx="53481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dddddd"/>
                </a:solidFill>
                <a:effectLst/>
                <a:uFillTx/>
                <a:latin typeface="Times New Roman"/>
              </a:rPr>
              <a:t>US Electricity Generation 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5" name="" descr=""/>
          <p:cNvPicPr/>
          <p:nvPr/>
        </p:nvPicPr>
        <p:blipFill>
          <a:blip r:embed="rId1"/>
          <a:stretch/>
        </p:blipFill>
        <p:spPr>
          <a:xfrm>
            <a:off x="1143000" y="1185840"/>
            <a:ext cx="6629400" cy="46465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wipe dir="r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"/>
          <p:cNvSpPr/>
          <p:nvPr/>
        </p:nvSpPr>
        <p:spPr>
          <a:xfrm>
            <a:off x="823680" y="14889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457200" y="1447920"/>
            <a:ext cx="4343400" cy="54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914400" y="1828800"/>
            <a:ext cx="7467480" cy="3124080"/>
          </a:xfrm>
          <a:prstGeom prst="rect">
            <a:avLst/>
          </a:prstGeom>
          <a:solidFill>
            <a:srgbClr val="ccff6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5400" strike="noStrike" u="none">
                <a:solidFill>
                  <a:srgbClr val="cc3300"/>
                </a:solidFill>
                <a:effectLst/>
                <a:uFillTx/>
                <a:latin typeface="Times New Roman"/>
              </a:rPr>
              <a:t>Types of Coal</a:t>
            </a:r>
            <a:endParaRPr b="0" lang="en-US" sz="5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11442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1999-11-08T21:51:12Z</dcterms:created>
  <dc:creator>EAK, Marketing</dc:creator>
  <dc:description/>
  <dc:language>en-US</dc:language>
  <cp:lastModifiedBy>dgh</cp:lastModifiedBy>
  <dcterms:modified xsi:type="dcterms:W3CDTF">2000-06-02T18:35:02Z</dcterms:modified>
  <cp:revision>131</cp:revision>
  <dc:subject/>
  <dc:title>Introduction/Title Slide</dc:title>
</cp:coreProperties>
</file>