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_rels/presentation.xml.rels" ContentType="application/vnd.openxmlformats-package.relationships+xml"/>
  <Override PartName="/ppt/media/image13.wmf" ContentType="image/x-wmf"/>
  <Override PartName="/ppt/media/image8.jpeg" ContentType="image/jpeg"/>
  <Override PartName="/ppt/media/image11.png" ContentType="image/png"/>
  <Override PartName="/ppt/media/image7.wmf" ContentType="image/x-wmf"/>
  <Override PartName="/ppt/media/image12.wmf" ContentType="image/x-wmf"/>
  <Override PartName="/ppt/media/image17.png" ContentType="image/png"/>
  <Override PartName="/ppt/media/image16.jpeg" ContentType="image/jpeg"/>
  <Override PartName="/ppt/media/image14.wmf" ContentType="image/x-wmf"/>
  <Override PartName="/ppt/media/image5.jpeg" ContentType="image/jpeg"/>
  <Override PartName="/ppt/media/image10.jpeg" ContentType="image/jpeg"/>
  <Override PartName="/ppt/media/image18.jpeg" ContentType="image/jpeg"/>
  <Override PartName="/ppt/media/image2.wmf" ContentType="image/x-wmf"/>
  <Override PartName="/ppt/media/image9.jpeg" ContentType="image/jpeg"/>
  <Override PartName="/ppt/media/image15.png" ContentType="image/png"/>
  <Override PartName="/ppt/media/image3.jpeg" ContentType="image/jpeg"/>
  <Override PartName="/ppt/media/image4.png" ContentType="image/png"/>
  <Override PartName="/ppt/media/image1.png" ContentType="image/png"/>
  <Override PartName="/ppt/media/image6.jpeg" ContentType="image/jpeg"/>
  <Override PartName="/ppt/embeddings/oleObject1.bin" ContentType="application/vnd.openxmlformats-officedocument.oleObject"/>
  <Override PartName="/ppt/embeddings/oleObject2.bin" ContentType="application/vnd.openxmlformats-officedocument.oleObject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981080" y="759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2133720" y="167652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12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A021C3B-C125-429E-834E-D77E682333B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981080" y="759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2133720" y="167652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12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D224877-2209-4341-97BB-A2A5FD7CB55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981080" y="759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2F3F249-096F-4F7D-9609-6925736EFA7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838080" y="1219320"/>
            <a:ext cx="8305920" cy="0"/>
          </a:xfrm>
          <a:prstGeom prst="line">
            <a:avLst/>
          </a:prstGeom>
          <a:ln w="5724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981080" y="759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1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2133720" y="167652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11200">
              <a:spcBef>
                <a:spcPts val="1250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625320">
              <a:spcBef>
                <a:spcPts val="1250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739800" indent="1028520">
              <a:spcBef>
                <a:spcPts val="1250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111400" indent="-228600">
              <a:spcBef>
                <a:spcPts val="1250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111400" indent="-228600">
              <a:spcBef>
                <a:spcPts val="1250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111400" indent="-228600">
              <a:spcBef>
                <a:spcPts val="1250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36DFE3B-AF0F-4C06-9CC1-FB4B4DD879B9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" name=""/>
          <p:cNvGrpSpPr/>
          <p:nvPr/>
        </p:nvGrpSpPr>
        <p:grpSpPr>
          <a:xfrm>
            <a:off x="8613720" y="6327720"/>
            <a:ext cx="530280" cy="530280"/>
            <a:chOff x="8613720" y="6327720"/>
            <a:chExt cx="530280" cy="530280"/>
          </a:xfrm>
        </p:grpSpPr>
        <p:sp>
          <p:nvSpPr>
            <p:cNvPr id="7" name=""/>
            <p:cNvSpPr/>
            <p:nvPr/>
          </p:nvSpPr>
          <p:spPr>
            <a:xfrm>
              <a:off x="8833680" y="6522840"/>
              <a:ext cx="310320" cy="335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" name=""/>
            <p:cNvSpPr/>
            <p:nvPr/>
          </p:nvSpPr>
          <p:spPr>
            <a:xfrm>
              <a:off x="8664840" y="6576480"/>
              <a:ext cx="116640" cy="11412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" name=""/>
            <p:cNvSpPr/>
            <p:nvPr/>
          </p:nvSpPr>
          <p:spPr>
            <a:xfrm>
              <a:off x="8726400" y="6635880"/>
              <a:ext cx="100080" cy="11304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" name=""/>
            <p:cNvSpPr/>
            <p:nvPr/>
          </p:nvSpPr>
          <p:spPr>
            <a:xfrm>
              <a:off x="8835120" y="6425280"/>
              <a:ext cx="211680" cy="2685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" name=""/>
            <p:cNvSpPr/>
            <p:nvPr/>
          </p:nvSpPr>
          <p:spPr>
            <a:xfrm>
              <a:off x="8683200" y="6327720"/>
              <a:ext cx="270000" cy="2671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" name=""/>
            <p:cNvSpPr/>
            <p:nvPr/>
          </p:nvSpPr>
          <p:spPr>
            <a:xfrm>
              <a:off x="8613720" y="6525000"/>
              <a:ext cx="108720" cy="10692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" name=""/>
            <p:cNvSpPr/>
            <p:nvPr/>
          </p:nvSpPr>
          <p:spPr>
            <a:xfrm>
              <a:off x="8789040" y="6698880"/>
              <a:ext cx="89640" cy="9144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4" name=""/>
          <p:cNvSpPr/>
          <p:nvPr/>
        </p:nvSpPr>
        <p:spPr>
          <a:xfrm>
            <a:off x="0" y="0"/>
            <a:ext cx="1905120" cy="6858000"/>
          </a:xfrm>
          <a:prstGeom prst="rect">
            <a:avLst/>
          </a:prstGeom>
          <a:gradFill rotWithShape="0">
            <a:gsLst>
              <a:gs pos="0">
                <a:srgbClr val="17175e"/>
              </a:gs>
              <a:gs pos="50000">
                <a:srgbClr val="3333cc"/>
              </a:gs>
              <a:gs pos="100000">
                <a:srgbClr val="17175e"/>
              </a:gs>
            </a:gsLst>
            <a:lin ang="108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10.jpeg"/><Relationship Id="rId3" Type="http://schemas.openxmlformats.org/officeDocument/2006/relationships/image" Target="../media/image4.png"/><Relationship Id="rId4" Type="http://schemas.openxmlformats.org/officeDocument/2006/relationships/image" Target="../media/image18.jpeg"/><Relationship Id="rId5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17.png"/><Relationship Id="rId3" Type="http://schemas.openxmlformats.org/officeDocument/2006/relationships/image" Target="../media/image5.jpeg"/><Relationship Id="rId4" Type="http://schemas.openxmlformats.org/officeDocument/2006/relationships/image" Target="../media/image18.jpeg"/><Relationship Id="rId5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.wmf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wmf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2.wmf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wmf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3.jpeg"/><Relationship Id="rId7" Type="http://schemas.openxmlformats.org/officeDocument/2006/relationships/image" Target="../media/image4.png"/><Relationship Id="rId8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ight%20Back" descr=""/>
          <p:cNvPicPr/>
          <p:nvPr/>
        </p:nvPicPr>
        <p:blipFill>
          <a:blip r:embed="rId1"/>
          <a:stretch/>
        </p:blipFill>
        <p:spPr>
          <a:xfrm>
            <a:off x="76320" y="0"/>
            <a:ext cx="9296280" cy="684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61760" y="761760"/>
            <a:ext cx="8001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Coal, Emissions, and Vessel Trading Group</a:t>
            </a:r>
            <a:br>
              <a:rPr sz="4400"/>
            </a:br>
            <a:endParaRPr b="1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"/>
          <p:cNvSpPr/>
          <p:nvPr/>
        </p:nvSpPr>
        <p:spPr>
          <a:xfrm>
            <a:off x="1676520" y="4800600"/>
            <a:ext cx="5867280" cy="174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2000 - Year in Review</a:t>
            </a:r>
            <a:br>
              <a:rPr sz="3600"/>
            </a:b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2001 - Where We’re Going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February, 2001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" name=""/>
          <p:cNvGrpSpPr/>
          <p:nvPr/>
        </p:nvGrpSpPr>
        <p:grpSpPr>
          <a:xfrm>
            <a:off x="3352680" y="2057400"/>
            <a:ext cx="2449440" cy="2449080"/>
            <a:chOff x="3352680" y="2057400"/>
            <a:chExt cx="2449440" cy="2449080"/>
          </a:xfrm>
        </p:grpSpPr>
        <p:sp>
          <p:nvSpPr>
            <p:cNvPr id="24" name=""/>
            <p:cNvSpPr/>
            <p:nvPr/>
          </p:nvSpPr>
          <p:spPr>
            <a:xfrm>
              <a:off x="4368960" y="2958120"/>
              <a:ext cx="1433160" cy="15483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" name=""/>
            <p:cNvSpPr/>
            <p:nvPr/>
          </p:nvSpPr>
          <p:spPr>
            <a:xfrm>
              <a:off x="3588840" y="3206160"/>
              <a:ext cx="538920" cy="52668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3872880" y="3480120"/>
              <a:ext cx="462960" cy="52164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4376160" y="2508480"/>
              <a:ext cx="978480" cy="124020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" name=""/>
            <p:cNvSpPr/>
            <p:nvPr/>
          </p:nvSpPr>
          <p:spPr>
            <a:xfrm>
              <a:off x="3674880" y="2057400"/>
              <a:ext cx="1247040" cy="123480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" name=""/>
            <p:cNvSpPr/>
            <p:nvPr/>
          </p:nvSpPr>
          <p:spPr>
            <a:xfrm>
              <a:off x="3352680" y="2968200"/>
              <a:ext cx="502920" cy="4942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" name=""/>
            <p:cNvSpPr/>
            <p:nvPr/>
          </p:nvSpPr>
          <p:spPr>
            <a:xfrm>
              <a:off x="4162320" y="3771000"/>
              <a:ext cx="415080" cy="42228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981080" y="759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2001 Goals - International</a:t>
            </a:r>
            <a:endParaRPr b="1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2209680" y="1828440"/>
            <a:ext cx="7010640" cy="4724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Trade more tons than any other player in the international market (OTC / EOL / Mid-market)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Extend network of  “stockpile” deals into Europe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-Spain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-ARA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-Mediterranean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Expand Pacific business out of Sydney office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-focus on sales into Japan, Korea, Taiwan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-leverage CLP position with mines in China and Indonesia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-originate long position out of Newcastle, Australia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Leverage Project Springbok to obtain long position out of South Africa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Continue to identify and control constraint points - Rail, Port, Barge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Establish SECA as the most liquid OTC contract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4" name="Handful%20of%20coal" descr=""/>
          <p:cNvPicPr/>
          <p:nvPr/>
        </p:nvPicPr>
        <p:blipFill>
          <a:blip r:embed="rId1"/>
          <a:stretch/>
        </p:blipFill>
        <p:spPr>
          <a:xfrm>
            <a:off x="73080" y="5240160"/>
            <a:ext cx="1755720" cy="1389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15" name="trading%20floor" descr=""/>
          <p:cNvPicPr/>
          <p:nvPr/>
        </p:nvPicPr>
        <p:blipFill>
          <a:blip r:embed="rId2"/>
          <a:stretch/>
        </p:blipFill>
        <p:spPr>
          <a:xfrm>
            <a:off x="76320" y="3564000"/>
            <a:ext cx="1755720" cy="1388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16" name="miners" descr=""/>
          <p:cNvPicPr/>
          <p:nvPr/>
        </p:nvPicPr>
        <p:blipFill>
          <a:blip r:embed="rId3"/>
          <a:srcRect l="2821" t="2946" r="2821" b="2946"/>
          <a:stretch/>
        </p:blipFill>
        <p:spPr>
          <a:xfrm>
            <a:off x="76320" y="1887480"/>
            <a:ext cx="1755720" cy="1389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17" name="coal%20pile%202" descr=""/>
          <p:cNvPicPr/>
          <p:nvPr/>
        </p:nvPicPr>
        <p:blipFill>
          <a:blip r:embed="rId4"/>
          <a:stretch/>
        </p:blipFill>
        <p:spPr>
          <a:xfrm>
            <a:off x="73080" y="228600"/>
            <a:ext cx="1755720" cy="1389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118" name=""/>
          <p:cNvSpPr/>
          <p:nvPr/>
        </p:nvSpPr>
        <p:spPr>
          <a:xfrm rot="2700000">
            <a:off x="2057400" y="1969920"/>
            <a:ext cx="92160" cy="9216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360" rIns="4536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 rot="2700000">
            <a:off x="2057400" y="2666880"/>
            <a:ext cx="92160" cy="9216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360" rIns="4536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 rot="2700000">
            <a:off x="2073240" y="3886200"/>
            <a:ext cx="92160" cy="9216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360" rIns="4536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 rot="2700000">
            <a:off x="2073240" y="5165640"/>
            <a:ext cx="92160" cy="9216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360" rIns="4536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 rot="2700000">
            <a:off x="2073600" y="5562360"/>
            <a:ext cx="91800" cy="9216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360" rIns="4536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3505320" y="1219320"/>
            <a:ext cx="4190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Stuart Staley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 rot="2700000">
            <a:off x="2057400" y="5943600"/>
            <a:ext cx="92160" cy="9216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360" rIns="4536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981080" y="759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2001 Goals - Emissions</a:t>
            </a:r>
            <a:endParaRPr b="1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2666880" y="2286000"/>
            <a:ext cx="601992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 mid-market liquidity in SO</a:t>
            </a:r>
            <a:r>
              <a:rPr b="0" lang="en-US" sz="2400" strike="noStrike" u="none" baseline="-25000">
                <a:solidFill>
                  <a:srgbClr val="000000"/>
                </a:solidFill>
                <a:effectLst/>
                <a:uFillTx/>
                <a:latin typeface="Times New Roman"/>
              </a:rPr>
              <a:t>2  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/ NO</a:t>
            </a:r>
            <a:r>
              <a:rPr b="0" lang="en-US" sz="2400" strike="noStrike" u="none" baseline="-25000">
                <a:solidFill>
                  <a:srgbClr val="000000"/>
                </a:solidFill>
                <a:effectLst/>
                <a:uFillTx/>
                <a:latin typeface="Times New Roman"/>
              </a:rPr>
              <a:t>X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Trade more products - NO</a:t>
            </a:r>
            <a:r>
              <a:rPr b="0" lang="en-US" sz="2400" strike="noStrike" u="none" baseline="-25000">
                <a:solidFill>
                  <a:srgbClr val="000000"/>
                </a:solidFill>
                <a:effectLst/>
                <a:uFillTx/>
                <a:latin typeface="Times New Roman"/>
              </a:rPr>
              <a:t>X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, ERC, mercury, and carbon (when available)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Integrate emission technology with trading group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Global integration - UK NO</a:t>
            </a:r>
            <a:r>
              <a:rPr b="0" lang="en-US" sz="2400" strike="noStrike" u="none" baseline="-25000">
                <a:solidFill>
                  <a:srgbClr val="000000"/>
                </a:solidFill>
                <a:effectLst/>
                <a:uFillTx/>
                <a:latin typeface="Times New Roman"/>
              </a:rPr>
              <a:t>X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program, carbon, etc.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3124080" y="1447920"/>
            <a:ext cx="5029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Kevin McGowan and John Massey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28" name="Handful%20of%20coal" descr=""/>
          <p:cNvPicPr/>
          <p:nvPr/>
        </p:nvPicPr>
        <p:blipFill>
          <a:blip r:embed="rId1"/>
          <a:stretch/>
        </p:blipFill>
        <p:spPr>
          <a:xfrm>
            <a:off x="73080" y="5240160"/>
            <a:ext cx="1755720" cy="1389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29" name="trading%20floor" descr=""/>
          <p:cNvPicPr/>
          <p:nvPr/>
        </p:nvPicPr>
        <p:blipFill>
          <a:blip r:embed="rId2"/>
          <a:stretch/>
        </p:blipFill>
        <p:spPr>
          <a:xfrm>
            <a:off x="76320" y="3564000"/>
            <a:ext cx="1755720" cy="1388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30" name="miners" descr=""/>
          <p:cNvPicPr/>
          <p:nvPr/>
        </p:nvPicPr>
        <p:blipFill>
          <a:blip r:embed="rId3"/>
          <a:srcRect l="2821" t="2946" r="2821" b="2946"/>
          <a:stretch/>
        </p:blipFill>
        <p:spPr>
          <a:xfrm>
            <a:off x="76320" y="1887480"/>
            <a:ext cx="1755720" cy="1389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31" name="coal%20pile%202" descr=""/>
          <p:cNvPicPr/>
          <p:nvPr/>
        </p:nvPicPr>
        <p:blipFill>
          <a:blip r:embed="rId4"/>
          <a:stretch/>
        </p:blipFill>
        <p:spPr>
          <a:xfrm>
            <a:off x="73080" y="228600"/>
            <a:ext cx="1755720" cy="1389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132" name=""/>
          <p:cNvSpPr/>
          <p:nvPr/>
        </p:nvSpPr>
        <p:spPr>
          <a:xfrm rot="2700000">
            <a:off x="2466720" y="2443320"/>
            <a:ext cx="136440" cy="13644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 rot="2700000">
            <a:off x="2466720" y="3052800"/>
            <a:ext cx="136440" cy="13644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 rot="2700000">
            <a:off x="2466360" y="3933720"/>
            <a:ext cx="136800" cy="13644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 rot="2700000">
            <a:off x="2466360" y="4848120"/>
            <a:ext cx="136800" cy="13644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981080" y="759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2001 Goals - Vessel Freight</a:t>
            </a:r>
            <a:endParaRPr b="1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2514600" y="2057400"/>
            <a:ext cx="63244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Build EOL and OTC liquidity - banks, funds, owners, operators, end users, and producers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Dominate long dated market - build origination capabilities, focus on options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Leverage shipping requirements of other Enron groups: coal, grain, liquids, paper, and steel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Leverage Enron’s credit advantage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Move LNG Shipping P&amp;L responsibility under coal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2971800" y="1447920"/>
            <a:ext cx="5334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Pierre Aury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39" name="Handful%20of%20coal" descr=""/>
          <p:cNvPicPr/>
          <p:nvPr/>
        </p:nvPicPr>
        <p:blipFill>
          <a:blip r:embed="rId1"/>
          <a:stretch/>
        </p:blipFill>
        <p:spPr>
          <a:xfrm>
            <a:off x="73080" y="3809880"/>
            <a:ext cx="1755720" cy="1389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40" name="trading%20floor" descr=""/>
          <p:cNvPicPr/>
          <p:nvPr/>
        </p:nvPicPr>
        <p:blipFill>
          <a:blip r:embed="rId2"/>
          <a:stretch/>
        </p:blipFill>
        <p:spPr>
          <a:xfrm>
            <a:off x="73080" y="287280"/>
            <a:ext cx="1755720" cy="1389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41" name="continuous%20miner" descr=""/>
          <p:cNvPicPr/>
          <p:nvPr/>
        </p:nvPicPr>
        <p:blipFill>
          <a:blip r:embed="rId3"/>
          <a:stretch/>
        </p:blipFill>
        <p:spPr>
          <a:xfrm>
            <a:off x="73080" y="2039760"/>
            <a:ext cx="1755720" cy="1389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42" name="miners%20in%20tunnel" descr=""/>
          <p:cNvPicPr/>
          <p:nvPr/>
        </p:nvPicPr>
        <p:blipFill>
          <a:blip r:embed="rId4"/>
          <a:stretch/>
        </p:blipFill>
        <p:spPr>
          <a:xfrm>
            <a:off x="73080" y="5334120"/>
            <a:ext cx="1755720" cy="138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3" name=""/>
          <p:cNvSpPr/>
          <p:nvPr/>
        </p:nvSpPr>
        <p:spPr>
          <a:xfrm rot="2700000">
            <a:off x="2285280" y="2209680"/>
            <a:ext cx="152640" cy="1522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 rot="2700000">
            <a:off x="2285280" y="3124080"/>
            <a:ext cx="152640" cy="1522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 rot="2700000">
            <a:off x="2285280" y="4038480"/>
            <a:ext cx="152640" cy="1522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 rot="2700000">
            <a:off x="2285280" y="4952880"/>
            <a:ext cx="152640" cy="1522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 rot="2700000">
            <a:off x="2285640" y="5562720"/>
            <a:ext cx="152280" cy="1522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981080" y="759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Dream Team</a:t>
            </a:r>
            <a:endParaRPr b="1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>
            <a:off x="2895480" y="1371600"/>
            <a:ext cx="1376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Synfuel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5181480" y="1371600"/>
            <a:ext cx="4191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Stockpile Deals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2454120" y="2057400"/>
            <a:ext cx="3733920" cy="364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Credit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Sites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O&amp;M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Coal Feedstock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Synfuel Off-take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Monetizers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Market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Transportation - Barge/Rail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5730840" y="2057400"/>
            <a:ext cx="3489480" cy="425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Credit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Station stockpile - optionality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Rail - trade capacity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Port - stockpile optionality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Vessels / Barges (US flag &amp; international flag)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Coal - (domestic &amp; offshore)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Currency - USD book in London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Emission Credits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53" name="Handful%20of%20coal" descr=""/>
          <p:cNvPicPr/>
          <p:nvPr/>
        </p:nvPicPr>
        <p:blipFill>
          <a:blip r:embed="rId1"/>
          <a:stretch/>
        </p:blipFill>
        <p:spPr>
          <a:xfrm>
            <a:off x="73080" y="304920"/>
            <a:ext cx="1755720" cy="1388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54" name="coal%20pile%202" descr=""/>
          <p:cNvPicPr/>
          <p:nvPr/>
        </p:nvPicPr>
        <p:blipFill>
          <a:blip r:embed="rId2"/>
          <a:stretch/>
        </p:blipFill>
        <p:spPr>
          <a:xfrm>
            <a:off x="73080" y="1981080"/>
            <a:ext cx="1755720" cy="1389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55" name="MINING" descr=""/>
          <p:cNvPicPr/>
          <p:nvPr/>
        </p:nvPicPr>
        <p:blipFill>
          <a:blip r:embed="rId3"/>
          <a:stretch/>
        </p:blipFill>
        <p:spPr>
          <a:xfrm>
            <a:off x="76320" y="5334120"/>
            <a:ext cx="1755720" cy="1388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56" name="miners%20in%20tunnel" descr=""/>
          <p:cNvPicPr/>
          <p:nvPr/>
        </p:nvPicPr>
        <p:blipFill>
          <a:blip r:embed="rId4"/>
          <a:stretch/>
        </p:blipFill>
        <p:spPr>
          <a:xfrm>
            <a:off x="73080" y="3639960"/>
            <a:ext cx="1755720" cy="1389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7" name=""/>
          <p:cNvSpPr/>
          <p:nvPr/>
        </p:nvSpPr>
        <p:spPr>
          <a:xfrm rot="2700000">
            <a:off x="2374920" y="2227320"/>
            <a:ext cx="92160" cy="9216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360" rIns="4536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"/>
          <p:cNvSpPr/>
          <p:nvPr/>
        </p:nvSpPr>
        <p:spPr>
          <a:xfrm rot="2700000">
            <a:off x="2374920" y="2684520"/>
            <a:ext cx="92160" cy="9216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360" rIns="4536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/>
          <p:nvPr/>
        </p:nvSpPr>
        <p:spPr>
          <a:xfrm rot="2700000">
            <a:off x="2361600" y="3142080"/>
            <a:ext cx="92160" cy="918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 rot="2700000">
            <a:off x="2361960" y="3585960"/>
            <a:ext cx="91800" cy="918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 rot="2700000">
            <a:off x="2361600" y="4056480"/>
            <a:ext cx="92160" cy="918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 rot="2700000">
            <a:off x="2361600" y="4513680"/>
            <a:ext cx="92160" cy="918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 rot="2700000">
            <a:off x="2361600" y="4970880"/>
            <a:ext cx="92160" cy="918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 rot="2700000">
            <a:off x="2361600" y="5428080"/>
            <a:ext cx="92160" cy="918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 rot="2700000">
            <a:off x="5650920" y="2227680"/>
            <a:ext cx="92160" cy="918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 rot="2700000">
            <a:off x="5650920" y="2684880"/>
            <a:ext cx="92160" cy="918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 rot="2700000">
            <a:off x="5638680" y="3141720"/>
            <a:ext cx="92160" cy="9216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360" rIns="4536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 rot="2700000">
            <a:off x="5639040" y="3585960"/>
            <a:ext cx="91800" cy="9216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360" rIns="4536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 rot="2700000">
            <a:off x="5638680" y="4056120"/>
            <a:ext cx="92160" cy="9216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360" rIns="4536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 rot="2700000">
            <a:off x="5638680" y="4800600"/>
            <a:ext cx="92160" cy="9216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360" rIns="4536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 rot="2700000">
            <a:off x="5639040" y="5275080"/>
            <a:ext cx="91800" cy="9216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360" rIns="4536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 rot="2700000">
            <a:off x="5639040" y="6019560"/>
            <a:ext cx="91800" cy="9216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360" rIns="4536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981080" y="759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Summary</a:t>
            </a:r>
            <a:endParaRPr b="1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2514240" y="1676520"/>
            <a:ext cx="70102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16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Become acknowledged market leaders - global coal, vessel trading, and emissions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16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Trade to make money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16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Big origination deals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16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Dream Season - $75 MM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16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.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5" name="continuous%20miner%20II" descr=""/>
          <p:cNvPicPr/>
          <p:nvPr/>
        </p:nvPicPr>
        <p:blipFill>
          <a:blip r:embed="rId1"/>
          <a:stretch/>
        </p:blipFill>
        <p:spPr>
          <a:xfrm>
            <a:off x="76320" y="1981080"/>
            <a:ext cx="1752480" cy="1389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76" name="continuous%20miner" descr=""/>
          <p:cNvPicPr/>
          <p:nvPr/>
        </p:nvPicPr>
        <p:blipFill>
          <a:blip r:embed="rId2"/>
          <a:stretch/>
        </p:blipFill>
        <p:spPr>
          <a:xfrm>
            <a:off x="76320" y="3657600"/>
            <a:ext cx="1755720" cy="1389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77" name="MINING" descr=""/>
          <p:cNvPicPr/>
          <p:nvPr/>
        </p:nvPicPr>
        <p:blipFill>
          <a:blip r:embed="rId3"/>
          <a:stretch/>
        </p:blipFill>
        <p:spPr>
          <a:xfrm>
            <a:off x="76320" y="5334120"/>
            <a:ext cx="1755720" cy="1388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78" name="Handful%20of%20coal" descr=""/>
          <p:cNvPicPr/>
          <p:nvPr/>
        </p:nvPicPr>
        <p:blipFill>
          <a:blip r:embed="rId4"/>
          <a:stretch/>
        </p:blipFill>
        <p:spPr>
          <a:xfrm>
            <a:off x="73080" y="304920"/>
            <a:ext cx="1755720" cy="1388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179" name=""/>
          <p:cNvSpPr/>
          <p:nvPr/>
        </p:nvSpPr>
        <p:spPr>
          <a:xfrm rot="2700000">
            <a:off x="2285640" y="1828800"/>
            <a:ext cx="152280" cy="1522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/>
          <p:nvPr/>
        </p:nvSpPr>
        <p:spPr>
          <a:xfrm rot="2700000">
            <a:off x="2285640" y="2819520"/>
            <a:ext cx="152280" cy="1522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1" name=""/>
          <p:cNvSpPr/>
          <p:nvPr/>
        </p:nvSpPr>
        <p:spPr>
          <a:xfrm rot="2700000">
            <a:off x="2285640" y="3429000"/>
            <a:ext cx="152280" cy="1522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"/>
          <p:cNvSpPr/>
          <p:nvPr/>
        </p:nvSpPr>
        <p:spPr>
          <a:xfrm rot="2700000">
            <a:off x="2285280" y="4038480"/>
            <a:ext cx="152640" cy="1522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981080" y="759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Coal Group MTM Income</a:t>
            </a:r>
            <a:endParaRPr b="1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2" name=""/>
          <p:cNvGraphicFramePr/>
          <p:nvPr/>
        </p:nvGraphicFramePr>
        <p:xfrm>
          <a:off x="1676520" y="1722600"/>
          <a:ext cx="7750080" cy="46321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676520" y="1722600"/>
                    <a:ext cx="7750080" cy="4632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34" name="continuous%20miner%20II" descr=""/>
          <p:cNvPicPr/>
          <p:nvPr/>
        </p:nvPicPr>
        <p:blipFill>
          <a:blip r:embed="rId3"/>
          <a:stretch/>
        </p:blipFill>
        <p:spPr>
          <a:xfrm>
            <a:off x="76320" y="1981080"/>
            <a:ext cx="1752480" cy="1389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35" name="continuous%20miner" descr=""/>
          <p:cNvPicPr/>
          <p:nvPr/>
        </p:nvPicPr>
        <p:blipFill>
          <a:blip r:embed="rId4"/>
          <a:stretch/>
        </p:blipFill>
        <p:spPr>
          <a:xfrm>
            <a:off x="76320" y="3657600"/>
            <a:ext cx="1755720" cy="1389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36" name="MINING" descr=""/>
          <p:cNvPicPr/>
          <p:nvPr/>
        </p:nvPicPr>
        <p:blipFill>
          <a:blip r:embed="rId5"/>
          <a:stretch/>
        </p:blipFill>
        <p:spPr>
          <a:xfrm>
            <a:off x="76320" y="5334120"/>
            <a:ext cx="1755720" cy="1388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37" name="Handful%20of%20coal" descr=""/>
          <p:cNvPicPr/>
          <p:nvPr/>
        </p:nvPicPr>
        <p:blipFill>
          <a:blip r:embed="rId6"/>
          <a:stretch/>
        </p:blipFill>
        <p:spPr>
          <a:xfrm>
            <a:off x="73080" y="304920"/>
            <a:ext cx="1755720" cy="1388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38" name=""/>
          <p:cNvSpPr/>
          <p:nvPr/>
        </p:nvSpPr>
        <p:spPr>
          <a:xfrm>
            <a:off x="3352680" y="6248520"/>
            <a:ext cx="17528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*Budget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981080" y="759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Coal Group Domestic Tons Traded</a:t>
            </a:r>
            <a:endParaRPr b="1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0" name=""/>
          <p:cNvGraphicFramePr/>
          <p:nvPr/>
        </p:nvGraphicFramePr>
        <p:xfrm>
          <a:off x="990720" y="1447920"/>
          <a:ext cx="8584920" cy="51260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90720" y="1447920"/>
                    <a:ext cx="8584920" cy="5126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42" name="COALPILE" descr=""/>
          <p:cNvPicPr/>
          <p:nvPr/>
        </p:nvPicPr>
        <p:blipFill>
          <a:blip r:embed="rId3"/>
          <a:stretch/>
        </p:blipFill>
        <p:spPr>
          <a:xfrm>
            <a:off x="76320" y="5181480"/>
            <a:ext cx="1755720" cy="13874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43" name="sunset%20plant" descr=""/>
          <p:cNvPicPr/>
          <p:nvPr/>
        </p:nvPicPr>
        <p:blipFill>
          <a:blip r:embed="rId4"/>
          <a:stretch/>
        </p:blipFill>
        <p:spPr>
          <a:xfrm>
            <a:off x="76320" y="3564000"/>
            <a:ext cx="1755720" cy="138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" name="trading%20floor" descr=""/>
          <p:cNvPicPr/>
          <p:nvPr/>
        </p:nvPicPr>
        <p:blipFill>
          <a:blip r:embed="rId5"/>
          <a:stretch/>
        </p:blipFill>
        <p:spPr>
          <a:xfrm>
            <a:off x="76320" y="1905120"/>
            <a:ext cx="1755720" cy="1388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45" name="miners" descr=""/>
          <p:cNvPicPr/>
          <p:nvPr/>
        </p:nvPicPr>
        <p:blipFill>
          <a:blip r:embed="rId6"/>
          <a:srcRect l="2821" t="2946" r="2821" b="2946"/>
          <a:stretch/>
        </p:blipFill>
        <p:spPr>
          <a:xfrm>
            <a:off x="76320" y="228600"/>
            <a:ext cx="1755720" cy="1389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" name=""/>
          <p:cNvSpPr/>
          <p:nvPr/>
        </p:nvSpPr>
        <p:spPr>
          <a:xfrm>
            <a:off x="3048120" y="6400800"/>
            <a:ext cx="10666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*Projected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981080" y="75960"/>
            <a:ext cx="69343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International Coal Tons Traded</a:t>
            </a:r>
            <a:endParaRPr b="1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8" name=""/>
          <p:cNvGraphicFramePr/>
          <p:nvPr/>
        </p:nvGraphicFramePr>
        <p:xfrm>
          <a:off x="990720" y="1371600"/>
          <a:ext cx="8584920" cy="51260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90720" y="1371600"/>
                    <a:ext cx="8584920" cy="5126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50" name="COALPILE" descr=""/>
          <p:cNvPicPr/>
          <p:nvPr/>
        </p:nvPicPr>
        <p:blipFill>
          <a:blip r:embed="rId3"/>
          <a:stretch/>
        </p:blipFill>
        <p:spPr>
          <a:xfrm>
            <a:off x="76320" y="5181480"/>
            <a:ext cx="1755720" cy="13874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51" name="sunset%20plant" descr=""/>
          <p:cNvPicPr/>
          <p:nvPr/>
        </p:nvPicPr>
        <p:blipFill>
          <a:blip r:embed="rId4"/>
          <a:stretch/>
        </p:blipFill>
        <p:spPr>
          <a:xfrm>
            <a:off x="76320" y="3564000"/>
            <a:ext cx="1755720" cy="138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" name="trading%20floor" descr=""/>
          <p:cNvPicPr/>
          <p:nvPr/>
        </p:nvPicPr>
        <p:blipFill>
          <a:blip r:embed="rId5"/>
          <a:stretch/>
        </p:blipFill>
        <p:spPr>
          <a:xfrm>
            <a:off x="76320" y="1905120"/>
            <a:ext cx="1755720" cy="1388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53" name="miners" descr=""/>
          <p:cNvPicPr/>
          <p:nvPr/>
        </p:nvPicPr>
        <p:blipFill>
          <a:blip r:embed="rId6"/>
          <a:srcRect l="2821" t="2946" r="2821" b="2946"/>
          <a:stretch/>
        </p:blipFill>
        <p:spPr>
          <a:xfrm>
            <a:off x="76320" y="228600"/>
            <a:ext cx="1755720" cy="1389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" name=""/>
          <p:cNvSpPr/>
          <p:nvPr/>
        </p:nvSpPr>
        <p:spPr>
          <a:xfrm>
            <a:off x="3048120" y="6400800"/>
            <a:ext cx="10666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*Projected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"/>
          <p:cNvGraphicFramePr/>
          <p:nvPr/>
        </p:nvGraphicFramePr>
        <p:xfrm>
          <a:off x="990720" y="1371600"/>
          <a:ext cx="8584920" cy="51260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90720" y="1371600"/>
                    <a:ext cx="8584920" cy="5126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981080" y="75960"/>
            <a:ext cx="69343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International Vessel Tons Traded</a:t>
            </a:r>
            <a:endParaRPr b="1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8" name="COALPILE" descr=""/>
          <p:cNvPicPr/>
          <p:nvPr/>
        </p:nvPicPr>
        <p:blipFill>
          <a:blip r:embed="rId3"/>
          <a:stretch/>
        </p:blipFill>
        <p:spPr>
          <a:xfrm>
            <a:off x="76320" y="5181480"/>
            <a:ext cx="1755720" cy="13874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59" name="sunset%20plant" descr=""/>
          <p:cNvPicPr/>
          <p:nvPr/>
        </p:nvPicPr>
        <p:blipFill>
          <a:blip r:embed="rId4"/>
          <a:stretch/>
        </p:blipFill>
        <p:spPr>
          <a:xfrm>
            <a:off x="76320" y="3564000"/>
            <a:ext cx="1755720" cy="138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" name="trading%20floor" descr=""/>
          <p:cNvPicPr/>
          <p:nvPr/>
        </p:nvPicPr>
        <p:blipFill>
          <a:blip r:embed="rId5"/>
          <a:stretch/>
        </p:blipFill>
        <p:spPr>
          <a:xfrm>
            <a:off x="76320" y="1905120"/>
            <a:ext cx="1755720" cy="1388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61" name="miners" descr=""/>
          <p:cNvPicPr/>
          <p:nvPr/>
        </p:nvPicPr>
        <p:blipFill>
          <a:blip r:embed="rId6"/>
          <a:srcRect l="2821" t="2946" r="2821" b="2946"/>
          <a:stretch/>
        </p:blipFill>
        <p:spPr>
          <a:xfrm>
            <a:off x="76320" y="228600"/>
            <a:ext cx="1755720" cy="1389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2" name=""/>
          <p:cNvSpPr/>
          <p:nvPr/>
        </p:nvSpPr>
        <p:spPr>
          <a:xfrm>
            <a:off x="3048120" y="6400800"/>
            <a:ext cx="10666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*Projected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981080" y="759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Coal Group Tons Shipped</a:t>
            </a:r>
            <a:endParaRPr b="1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64" name=""/>
          <p:cNvGraphicFramePr/>
          <p:nvPr/>
        </p:nvGraphicFramePr>
        <p:xfrm>
          <a:off x="1066680" y="1387440"/>
          <a:ext cx="8763120" cy="5241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66680" y="1387440"/>
                    <a:ext cx="8763120" cy="5241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" name=""/>
          <p:cNvGraphicFramePr/>
          <p:nvPr/>
        </p:nvGraphicFramePr>
        <p:xfrm>
          <a:off x="73080" y="228600"/>
          <a:ext cx="1755720" cy="1389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73080" y="228600"/>
                    <a:ext cx="1755720" cy="1389240"/>
                  </a:xfrm>
                  <a:prstGeom prst="rect">
                    <a:avLst/>
                  </a:prstGeom>
                  <a:noFill/>
                  <a:ln w="9360">
                    <a:solidFill>
                      <a:srgbClr val="000000"/>
                    </a:solidFill>
                    <a:miter/>
                  </a:ln>
                </p:spPr>
              </p:pic>
            </p:oleObj>
          </a:graphicData>
        </a:graphic>
      </p:graphicFrame>
      <p:pic>
        <p:nvPicPr>
          <p:cNvPr id="68" name="plant" descr=""/>
          <p:cNvPicPr/>
          <p:nvPr/>
        </p:nvPicPr>
        <p:blipFill>
          <a:blip r:embed="rId5">
            <a:lum contrast="66000"/>
          </a:blip>
          <a:stretch/>
        </p:blipFill>
        <p:spPr>
          <a:xfrm>
            <a:off x="73080" y="1828800"/>
            <a:ext cx="1755720" cy="1389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69" name="continuous%20miner%20II" descr=""/>
          <p:cNvPicPr/>
          <p:nvPr/>
        </p:nvPicPr>
        <p:blipFill>
          <a:blip r:embed="rId6"/>
          <a:stretch/>
        </p:blipFill>
        <p:spPr>
          <a:xfrm>
            <a:off x="76320" y="3505320"/>
            <a:ext cx="1752480" cy="1388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70" name="continuous%20miner" descr=""/>
          <p:cNvPicPr/>
          <p:nvPr/>
        </p:nvPicPr>
        <p:blipFill>
          <a:blip r:embed="rId7"/>
          <a:stretch/>
        </p:blipFill>
        <p:spPr>
          <a:xfrm>
            <a:off x="73080" y="5181480"/>
            <a:ext cx="1755720" cy="1389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71" name=""/>
          <p:cNvSpPr/>
          <p:nvPr/>
        </p:nvSpPr>
        <p:spPr>
          <a:xfrm>
            <a:off x="3048120" y="6400800"/>
            <a:ext cx="10666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*Projected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981080" y="759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Major Areas of Activity</a:t>
            </a:r>
            <a:endParaRPr b="1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114440" y="2514600"/>
            <a:ext cx="29718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90520" indent="-290520">
              <a:spcBef>
                <a:spcPts val="18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EOL and OTC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290520">
              <a:spcBef>
                <a:spcPts val="18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Mid-Market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290520">
              <a:spcBef>
                <a:spcPts val="18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Origination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290520">
              <a:spcBef>
                <a:spcPts val="18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2666880" y="1371600"/>
            <a:ext cx="59436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Coal, Emissions, and Vessel </a:t>
            </a:r>
            <a:r>
              <a:rPr b="1" lang="en-US" sz="30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Trading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5" name="continuous%20miner%20II" descr=""/>
          <p:cNvPicPr/>
          <p:nvPr/>
        </p:nvPicPr>
        <p:blipFill>
          <a:blip r:embed="rId1"/>
          <a:stretch/>
        </p:blipFill>
        <p:spPr>
          <a:xfrm>
            <a:off x="76320" y="1981080"/>
            <a:ext cx="1752480" cy="1389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76" name="continuous%20miner" descr=""/>
          <p:cNvPicPr/>
          <p:nvPr/>
        </p:nvPicPr>
        <p:blipFill>
          <a:blip r:embed="rId2"/>
          <a:stretch/>
        </p:blipFill>
        <p:spPr>
          <a:xfrm>
            <a:off x="76320" y="3657600"/>
            <a:ext cx="1755720" cy="1389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77" name="MINING" descr=""/>
          <p:cNvPicPr/>
          <p:nvPr/>
        </p:nvPicPr>
        <p:blipFill>
          <a:blip r:embed="rId3"/>
          <a:stretch/>
        </p:blipFill>
        <p:spPr>
          <a:xfrm>
            <a:off x="76320" y="5334120"/>
            <a:ext cx="1755720" cy="1388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78" name="Handful%20of%20coal" descr=""/>
          <p:cNvPicPr/>
          <p:nvPr/>
        </p:nvPicPr>
        <p:blipFill>
          <a:blip r:embed="rId4"/>
          <a:stretch/>
        </p:blipFill>
        <p:spPr>
          <a:xfrm>
            <a:off x="73080" y="304920"/>
            <a:ext cx="1755720" cy="1388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79" name=""/>
          <p:cNvSpPr/>
          <p:nvPr/>
        </p:nvSpPr>
        <p:spPr>
          <a:xfrm rot="2700000">
            <a:off x="3806640" y="2744640"/>
            <a:ext cx="155880" cy="15552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 rot="2700000">
            <a:off x="3807000" y="3425760"/>
            <a:ext cx="155520" cy="15552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 rot="2700000">
            <a:off x="3807000" y="4111560"/>
            <a:ext cx="155520" cy="15552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981080" y="759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2001 Goals - Origination</a:t>
            </a:r>
            <a:endParaRPr b="1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2514240" y="1752480"/>
            <a:ext cx="65530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Gain control of physical production in US-PRB, Australia, and RSA (equity, debt, distressed debt, and pre-pays)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Utilize capital to expand short position with buyers (contract buyouts &amp; infrastructure upgrades)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Continue to expand synfuel - AIG, Pace, and others (2-3 deals)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Restructure existing portfolio - American Coal, Cline, BMR, and Jupiter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PRB origination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Emission Technology - NoxTech &amp; Mitsui Babcock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USA “Stockpile” Deals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3581280" y="1295280"/>
            <a:ext cx="4191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Mike Beyer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5" name="continuous%20miner%20II" descr=""/>
          <p:cNvPicPr/>
          <p:nvPr/>
        </p:nvPicPr>
        <p:blipFill>
          <a:blip r:embed="rId1"/>
          <a:stretch/>
        </p:blipFill>
        <p:spPr>
          <a:xfrm>
            <a:off x="76320" y="1981080"/>
            <a:ext cx="1752480" cy="1389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86" name="continuous%20miner" descr=""/>
          <p:cNvPicPr/>
          <p:nvPr/>
        </p:nvPicPr>
        <p:blipFill>
          <a:blip r:embed="rId2"/>
          <a:stretch/>
        </p:blipFill>
        <p:spPr>
          <a:xfrm>
            <a:off x="76320" y="3657600"/>
            <a:ext cx="1755720" cy="1389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87" name="MINING" descr=""/>
          <p:cNvPicPr/>
          <p:nvPr/>
        </p:nvPicPr>
        <p:blipFill>
          <a:blip r:embed="rId3"/>
          <a:stretch/>
        </p:blipFill>
        <p:spPr>
          <a:xfrm>
            <a:off x="76320" y="5334120"/>
            <a:ext cx="1755720" cy="1388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88" name="Handful%20of%20coal" descr=""/>
          <p:cNvPicPr/>
          <p:nvPr/>
        </p:nvPicPr>
        <p:blipFill>
          <a:blip r:embed="rId4"/>
          <a:stretch/>
        </p:blipFill>
        <p:spPr>
          <a:xfrm>
            <a:off x="73080" y="304920"/>
            <a:ext cx="1755720" cy="1388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89" name=""/>
          <p:cNvSpPr/>
          <p:nvPr/>
        </p:nvSpPr>
        <p:spPr>
          <a:xfrm rot="2700000">
            <a:off x="2285640" y="1905120"/>
            <a:ext cx="152280" cy="1522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 rot="2700000">
            <a:off x="2285640" y="2590920"/>
            <a:ext cx="152280" cy="1522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 rot="2700000">
            <a:off x="2285640" y="3276720"/>
            <a:ext cx="152280" cy="1522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 rot="2700000">
            <a:off x="2285280" y="4038480"/>
            <a:ext cx="152640" cy="1522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 rot="2700000">
            <a:off x="2285280" y="4724280"/>
            <a:ext cx="152640" cy="1522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 rot="2700000">
            <a:off x="2285280" y="5181480"/>
            <a:ext cx="152640" cy="1522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/>
          </p:nvPr>
        </p:nvSpPr>
        <p:spPr>
          <a:xfrm>
            <a:off x="2209680" y="1752480"/>
            <a:ext cx="693432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19999"/>
          </a:bodyPr>
          <a:p>
            <a:pPr indent="0">
              <a:spcBef>
                <a:spcPts val="68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Trade to make money - not just sell equity coal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68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Individual books push responsibility to individual traders - add more traders to the desk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68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Mid-marketers concentrate on smaller number of customers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68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Counterparties - constant pitches of  “book inspired”</a:t>
            </a:r>
            <a:r>
              <a:rPr b="0" lang="en-US" sz="2200" strike="noStrike" u="none">
                <a:solidFill>
                  <a:srgbClr val="ff0000"/>
                </a:solidFill>
                <a:effectLst/>
                <a:uFillTx/>
                <a:latin typeface="Times New Roman"/>
              </a:rPr>
              <a:t> 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deals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68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Logistics as a profit center - rail/barge “day ahead” decisions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68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Trade synfuel spread vs. NYMEX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68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Continue to dominate volumes - EOL / OTC / Mid-market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68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Long term purchase/supply contracts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68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Big PRB deal through debt or marketing agreement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68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Sempra synfuel restructuring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68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title"/>
          </p:nvPr>
        </p:nvSpPr>
        <p:spPr>
          <a:xfrm>
            <a:off x="1981080" y="759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2001 Goals - Domestic Trading</a:t>
            </a:r>
            <a:endParaRPr b="1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7" name="continuous%20miner%20II" descr=""/>
          <p:cNvPicPr/>
          <p:nvPr/>
        </p:nvPicPr>
        <p:blipFill>
          <a:blip r:embed="rId1"/>
          <a:stretch/>
        </p:blipFill>
        <p:spPr>
          <a:xfrm>
            <a:off x="76320" y="1981080"/>
            <a:ext cx="1752480" cy="1389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98" name="continuous%20miner" descr=""/>
          <p:cNvPicPr/>
          <p:nvPr/>
        </p:nvPicPr>
        <p:blipFill>
          <a:blip r:embed="rId2"/>
          <a:stretch/>
        </p:blipFill>
        <p:spPr>
          <a:xfrm>
            <a:off x="76320" y="3657600"/>
            <a:ext cx="1755720" cy="1389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99" name="MINING" descr=""/>
          <p:cNvPicPr/>
          <p:nvPr/>
        </p:nvPicPr>
        <p:blipFill>
          <a:blip r:embed="rId3"/>
          <a:stretch/>
        </p:blipFill>
        <p:spPr>
          <a:xfrm>
            <a:off x="76320" y="5334120"/>
            <a:ext cx="1755720" cy="1388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0" name="Handful%20of%20coal" descr=""/>
          <p:cNvPicPr/>
          <p:nvPr/>
        </p:nvPicPr>
        <p:blipFill>
          <a:blip r:embed="rId4"/>
          <a:stretch/>
        </p:blipFill>
        <p:spPr>
          <a:xfrm>
            <a:off x="73080" y="304920"/>
            <a:ext cx="1755720" cy="1388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101" name=""/>
          <p:cNvSpPr/>
          <p:nvPr/>
        </p:nvSpPr>
        <p:spPr>
          <a:xfrm rot="2700000">
            <a:off x="2057400" y="1904760"/>
            <a:ext cx="109440" cy="10944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 rot="2700000">
            <a:off x="2057400" y="2328480"/>
            <a:ext cx="109440" cy="10944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 rot="2700000">
            <a:off x="2057400" y="3090600"/>
            <a:ext cx="109440" cy="10944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 rot="2700000">
            <a:off x="2073240" y="3504960"/>
            <a:ext cx="109440" cy="10944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 rot="2700000">
            <a:off x="2073240" y="3928680"/>
            <a:ext cx="109440" cy="10944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 rot="2700000">
            <a:off x="2073240" y="4690800"/>
            <a:ext cx="109440" cy="10944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 rot="2700000">
            <a:off x="2073240" y="5105160"/>
            <a:ext cx="109440" cy="10944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 rot="2700000">
            <a:off x="2073240" y="5528880"/>
            <a:ext cx="109440" cy="10944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 rot="2700000">
            <a:off x="2073240" y="5943240"/>
            <a:ext cx="109440" cy="10944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 rot="2700000">
            <a:off x="2072880" y="6367320"/>
            <a:ext cx="109800" cy="10944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90000" bIns="90000" anchor="ctr" anchorCtr="1" vert="eaVert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3505320" y="1219320"/>
            <a:ext cx="4190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Kevin McGowan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3134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2001-01-31T13:03:05Z</dcterms:created>
  <dc:creator>jpielop</dc:creator>
  <dc:description/>
  <dc:language>en-US</dc:language>
  <cp:lastModifiedBy>Mike McConnell</cp:lastModifiedBy>
  <cp:lastPrinted>2001-02-08T12:04:31Z</cp:lastPrinted>
  <dcterms:modified xsi:type="dcterms:W3CDTF">2001-02-14T16:48:33Z</dcterms:modified>
  <cp:revision>17</cp:revision>
  <dc:subject/>
  <dc:title>2001 Goals - Domestic</dc:title>
</cp:coreProperties>
</file>