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media/image3.png" ContentType="image/png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08CEC1-6D33-47C3-BA36-78C039AAED6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7F7DAF-1951-4265-BA54-488BEFA9CDA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EFDACF6-BF0F-432C-8CCA-83EA900224D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 txBox="1"/>
          <p:nvPr/>
        </p:nvSpPr>
        <p:spPr>
          <a:xfrm>
            <a:off x="1219320" y="2905200"/>
            <a:ext cx="6400800" cy="10476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/>
                </a:gradFill>
                <a:uFillTx/>
                <a:latin typeface="Times New Roman"/>
              </a:rPr>
              <a:t>Web Delivery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8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279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0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281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282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283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284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285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286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5" name=""/>
          <p:cNvGrpSpPr/>
          <p:nvPr/>
        </p:nvGrpSpPr>
        <p:grpSpPr>
          <a:xfrm>
            <a:off x="71280" y="1509840"/>
            <a:ext cx="9031320" cy="318960"/>
            <a:chOff x="71280" y="1509840"/>
            <a:chExt cx="9031320" cy="318960"/>
          </a:xfrm>
        </p:grpSpPr>
        <p:sp>
          <p:nvSpPr>
            <p:cNvPr id="296" name=""/>
            <p:cNvSpPr/>
            <p:nvPr/>
          </p:nvSpPr>
          <p:spPr>
            <a:xfrm>
              <a:off x="71280" y="1527480"/>
              <a:ext cx="9031320" cy="25020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2610000" y="1509840"/>
              <a:ext cx="2519640" cy="31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Quotes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8" name=""/>
          <p:cNvSpPr/>
          <p:nvPr/>
        </p:nvSpPr>
        <p:spPr>
          <a:xfrm>
            <a:off x="61920" y="1771560"/>
            <a:ext cx="1068480" cy="340992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9360" y="20890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Country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0" y="22716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0" y="24526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0" y="263376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Phys/Fin/Capacity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306360" y="18144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9360" y="28144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Deal 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5" name=""/>
          <p:cNvGrpSpPr/>
          <p:nvPr/>
        </p:nvGrpSpPr>
        <p:grpSpPr>
          <a:xfrm>
            <a:off x="65160" y="5126040"/>
            <a:ext cx="9031320" cy="284040"/>
            <a:chOff x="65160" y="5126040"/>
            <a:chExt cx="9031320" cy="284040"/>
          </a:xfrm>
        </p:grpSpPr>
        <p:sp>
          <p:nvSpPr>
            <p:cNvPr id="306" name=""/>
            <p:cNvSpPr/>
            <p:nvPr/>
          </p:nvSpPr>
          <p:spPr>
            <a:xfrm>
              <a:off x="65160" y="5141880"/>
              <a:ext cx="9031320" cy="22212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3589200" y="5126040"/>
              <a:ext cx="2519640" cy="28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Transactions this Session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8" name=""/>
          <p:cNvSpPr/>
          <p:nvPr/>
        </p:nvSpPr>
        <p:spPr>
          <a:xfrm>
            <a:off x="1104840" y="212076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221520" y="21207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>
            <a:hlinkClick r:id="" action="ppaction://hlinkshowjump?jump=nextslide"/>
          </p:cNvPr>
          <p:cNvSpPr/>
          <p:nvPr/>
        </p:nvSpPr>
        <p:spPr>
          <a:xfrm>
            <a:off x="6904080" y="21114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7902720" y="21207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7394400" y="21114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2.065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1119240" y="2311560"/>
            <a:ext cx="25700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Month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6221520" y="2311560"/>
            <a:ext cx="9176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6904080" y="230184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7902720" y="2311560"/>
            <a:ext cx="91728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7421400" y="230184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1104840" y="2500200"/>
            <a:ext cx="289584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Firm, Next 3 months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6221520" y="25113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6904080" y="25020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2.18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902720" y="25113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421400" y="25020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2.25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647040" y="1952640"/>
            <a:ext cx="547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7597800" y="1952640"/>
            <a:ext cx="685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376280" y="193356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3481560" y="193356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 Qty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4114800" y="193356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Tick Size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4981680" y="194328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Hours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3672000" y="21193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4253040" y="21146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4819680" y="21240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3681360" y="2314440"/>
            <a:ext cx="72252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4262400" y="2309760"/>
            <a:ext cx="72252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4829040" y="231948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3676680" y="25099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4257720" y="25052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4824360" y="25146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219320" y="548640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3819600" y="548640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2286000" y="548640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Buy/Sell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612936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687240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3352680" y="571500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2557440" y="570060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1357200" y="570060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6272280" y="568152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7124760" y="56865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3348000" y="5881680"/>
            <a:ext cx="3027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2552760" y="586728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352520" y="586728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6267600" y="584820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7120080" y="585324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3429000" y="1828800"/>
            <a:ext cx="2666880" cy="1066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2590920" y="2743200"/>
            <a:ext cx="4267080" cy="22860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 you click on the bid or the offer you get the box in from which you can submit a transaction.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 flipH="1">
            <a:off x="5105160" y="2209680"/>
            <a:ext cx="198108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357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358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359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360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361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362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363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364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3" name=""/>
          <p:cNvGrpSpPr/>
          <p:nvPr/>
        </p:nvGrpSpPr>
        <p:grpSpPr>
          <a:xfrm>
            <a:off x="71280" y="1509840"/>
            <a:ext cx="9031320" cy="318960"/>
            <a:chOff x="71280" y="1509840"/>
            <a:chExt cx="9031320" cy="318960"/>
          </a:xfrm>
        </p:grpSpPr>
        <p:sp>
          <p:nvSpPr>
            <p:cNvPr id="374" name=""/>
            <p:cNvSpPr/>
            <p:nvPr/>
          </p:nvSpPr>
          <p:spPr>
            <a:xfrm>
              <a:off x="71280" y="1527480"/>
              <a:ext cx="9031320" cy="25020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2610000" y="1509840"/>
              <a:ext cx="2519640" cy="31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Quotes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6" name=""/>
          <p:cNvSpPr/>
          <p:nvPr/>
        </p:nvSpPr>
        <p:spPr>
          <a:xfrm>
            <a:off x="61920" y="1771560"/>
            <a:ext cx="1068480" cy="340992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9360" y="20890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Country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0" y="22716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0" y="24526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0" y="263376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Phys/Fin/Capacity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306360" y="18144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9360" y="28144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Deal 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3" name=""/>
          <p:cNvGrpSpPr/>
          <p:nvPr/>
        </p:nvGrpSpPr>
        <p:grpSpPr>
          <a:xfrm>
            <a:off x="65160" y="5126040"/>
            <a:ext cx="9031320" cy="284040"/>
            <a:chOff x="65160" y="5126040"/>
            <a:chExt cx="9031320" cy="284040"/>
          </a:xfrm>
        </p:grpSpPr>
        <p:sp>
          <p:nvSpPr>
            <p:cNvPr id="384" name=""/>
            <p:cNvSpPr/>
            <p:nvPr/>
          </p:nvSpPr>
          <p:spPr>
            <a:xfrm>
              <a:off x="65160" y="5141880"/>
              <a:ext cx="9031320" cy="22212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3589200" y="5126040"/>
              <a:ext cx="2519640" cy="28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Transactions this Session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6" name=""/>
          <p:cNvSpPr/>
          <p:nvPr/>
        </p:nvSpPr>
        <p:spPr>
          <a:xfrm>
            <a:off x="1104840" y="212076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6221520" y="21207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6904080" y="21114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7902720" y="21207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7394400" y="21114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2.065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1119240" y="2311560"/>
            <a:ext cx="25700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Month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221520" y="2311560"/>
            <a:ext cx="9176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6904080" y="230184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7902720" y="2311560"/>
            <a:ext cx="91728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7421400" y="230184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1104840" y="2500200"/>
            <a:ext cx="289584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Firm, Next 3 months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221520" y="25113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904080" y="25020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2.18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7902720" y="25113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7421400" y="25020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2.25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6647040" y="1952640"/>
            <a:ext cx="547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7597800" y="1952640"/>
            <a:ext cx="685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1376280" y="193356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3481560" y="193356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 Qty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114800" y="193356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Tick Size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981680" y="194328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Hours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3672000" y="21193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4253040" y="21146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4819680" y="21240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3681360" y="2314440"/>
            <a:ext cx="72252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4262400" y="2309760"/>
            <a:ext cx="72252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4829040" y="231948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3676680" y="25099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4257720" y="25052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4824360" y="25146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1219320" y="548640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3819600" y="548640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2286000" y="548640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Buy/Sell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612936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687240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3352680" y="571500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2557440" y="570060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1357200" y="570060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6272280" y="568152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7124760" y="56865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3348000" y="5881680"/>
            <a:ext cx="3027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2552760" y="586728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1352520" y="586728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6267600" y="584820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7120080" y="585324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3429000" y="1828800"/>
            <a:ext cx="2666880" cy="1066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2" name=""/>
          <p:cNvGrpSpPr/>
          <p:nvPr/>
        </p:nvGrpSpPr>
        <p:grpSpPr>
          <a:xfrm>
            <a:off x="4800600" y="1295280"/>
            <a:ext cx="3809880" cy="2895120"/>
            <a:chOff x="4800600" y="1295280"/>
            <a:chExt cx="3809880" cy="2895120"/>
          </a:xfrm>
        </p:grpSpPr>
        <p:grpSp>
          <p:nvGrpSpPr>
            <p:cNvPr id="433" name=""/>
            <p:cNvGrpSpPr/>
            <p:nvPr/>
          </p:nvGrpSpPr>
          <p:grpSpPr>
            <a:xfrm>
              <a:off x="4800600" y="1295280"/>
              <a:ext cx="3809880" cy="2895120"/>
              <a:chOff x="4800600" y="1295280"/>
              <a:chExt cx="3809880" cy="2895120"/>
            </a:xfrm>
          </p:grpSpPr>
          <p:grpSp>
            <p:nvGrpSpPr>
              <p:cNvPr id="434" name=""/>
              <p:cNvGrpSpPr/>
              <p:nvPr/>
            </p:nvGrpSpPr>
            <p:grpSpPr>
              <a:xfrm>
                <a:off x="4800600" y="1295280"/>
                <a:ext cx="3809880" cy="2895120"/>
                <a:chOff x="4800600" y="1295280"/>
                <a:chExt cx="3809880" cy="2895120"/>
              </a:xfrm>
            </p:grpSpPr>
            <p:sp>
              <p:nvSpPr>
                <p:cNvPr id="435" name=""/>
                <p:cNvSpPr/>
                <p:nvPr/>
              </p:nvSpPr>
              <p:spPr>
                <a:xfrm>
                  <a:off x="4800600" y="1295280"/>
                  <a:ext cx="3809880" cy="2895120"/>
                </a:xfrm>
                <a:prstGeom prst="rect">
                  <a:avLst/>
                </a:prstGeom>
                <a:solidFill>
                  <a:srgbClr val="f9f7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6" name=""/>
                <p:cNvSpPr/>
                <p:nvPr/>
              </p:nvSpPr>
              <p:spPr>
                <a:xfrm>
                  <a:off x="4813200" y="1312200"/>
                  <a:ext cx="3794400" cy="3099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cc"/>
                    </a:gs>
                    <a:gs pos="50000">
                      <a:srgbClr val="ffffff"/>
                    </a:gs>
                    <a:gs pos="100000">
                      <a:srgbClr val="3333cc"/>
                    </a:gs>
                  </a:gsLst>
                  <a:lin ang="54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pPr algn="ctr"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trike="noStrike" u="none">
                      <a:solidFill>
                        <a:srgbClr val="3333cc"/>
                      </a:solidFill>
                      <a:effectLst/>
                      <a:uFillTx/>
                      <a:latin typeface="Times New Roman"/>
                    </a:rPr>
                    <a:t>Please Confirm</a:t>
                  </a:r>
                  <a:endPara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437" name=""/>
              <p:cNvSpPr/>
              <p:nvPr/>
            </p:nvSpPr>
            <p:spPr>
              <a:xfrm>
                <a:off x="4800600" y="3880440"/>
                <a:ext cx="3794040" cy="309960"/>
              </a:xfrm>
              <a:prstGeom prst="rect">
                <a:avLst/>
              </a:prstGeom>
              <a:gradFill rotWithShape="0">
                <a:gsLst>
                  <a:gs pos="0">
                    <a:srgbClr val="3333cc"/>
                  </a:gs>
                  <a:gs pos="50000">
                    <a:srgbClr val="ffffff"/>
                  </a:gs>
                  <a:gs pos="100000">
                    <a:srgbClr val="3333cc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38" name=""/>
            <p:cNvGrpSpPr/>
            <p:nvPr/>
          </p:nvGrpSpPr>
          <p:grpSpPr>
            <a:xfrm>
              <a:off x="5291280" y="1600200"/>
              <a:ext cx="3155760" cy="2157120"/>
              <a:chOff x="5291280" y="1600200"/>
              <a:chExt cx="3155760" cy="2157120"/>
            </a:xfrm>
          </p:grpSpPr>
          <p:sp>
            <p:nvSpPr>
              <p:cNvPr id="439" name=""/>
              <p:cNvSpPr/>
              <p:nvPr/>
            </p:nvSpPr>
            <p:spPr>
              <a:xfrm>
                <a:off x="5291280" y="1600200"/>
                <a:ext cx="213336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You are selling</a:t>
                </a: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0" name=""/>
              <p:cNvSpPr/>
              <p:nvPr/>
            </p:nvSpPr>
            <p:spPr>
              <a:xfrm>
                <a:off x="6962760" y="1690560"/>
                <a:ext cx="1143000" cy="228600"/>
              </a:xfrm>
              <a:prstGeom prst="rect">
                <a:avLst/>
              </a:prstGeom>
              <a:solidFill>
                <a:srgbClr val="ffff99"/>
              </a:solidFill>
              <a:ln w="0">
                <a:noFill/>
              </a:ln>
              <a:effectLst>
                <a:outerShdw dist="153753" dir="2700000" blurRad="0" rotWithShape="0">
                  <a:srgbClr val="98985b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3333cc"/>
                    </a:solidFill>
                    <a:effectLst/>
                    <a:uFillTx/>
                    <a:latin typeface="Times New Roman"/>
                  </a:rPr>
                  <a:t>20000/day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1" name=""/>
              <p:cNvSpPr/>
              <p:nvPr/>
            </p:nvSpPr>
            <p:spPr>
              <a:xfrm>
                <a:off x="5311800" y="2306520"/>
                <a:ext cx="226044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for 2.05</a:t>
                </a: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42" name=""/>
              <p:cNvGrpSpPr/>
              <p:nvPr/>
            </p:nvGrpSpPr>
            <p:grpSpPr>
              <a:xfrm>
                <a:off x="5410080" y="3408480"/>
                <a:ext cx="2438640" cy="348840"/>
                <a:chOff x="5410080" y="3408480"/>
                <a:chExt cx="2438640" cy="348840"/>
              </a:xfrm>
            </p:grpSpPr>
            <p:grpSp>
              <p:nvGrpSpPr>
                <p:cNvPr id="443" name=""/>
                <p:cNvGrpSpPr/>
                <p:nvPr/>
              </p:nvGrpSpPr>
              <p:grpSpPr>
                <a:xfrm>
                  <a:off x="6858000" y="3408480"/>
                  <a:ext cx="990720" cy="337680"/>
                  <a:chOff x="6858000" y="3408480"/>
                  <a:chExt cx="990720" cy="337680"/>
                </a:xfrm>
              </p:grpSpPr>
              <p:sp>
                <p:nvSpPr>
                  <p:cNvPr id="444" name=""/>
                  <p:cNvSpPr/>
                  <p:nvPr/>
                </p:nvSpPr>
                <p:spPr>
                  <a:xfrm>
                    <a:off x="6870600" y="3433680"/>
                    <a:ext cx="914400" cy="304920"/>
                  </a:xfrm>
                  <a:prstGeom prst="rect">
                    <a:avLst/>
                  </a:prstGeom>
                  <a:solidFill>
                    <a:srgbClr val="dddddd"/>
                  </a:solidFill>
                  <a:ln w="0">
                    <a:noFill/>
                  </a:ln>
                  <a:effectLst>
                    <a:outerShdw dist="17819" dir="2700000" blurRad="0" rotWithShape="0">
                      <a:srgbClr val="848484"/>
                    </a:outerShdw>
                  </a:effectLst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5" name=""/>
                  <p:cNvSpPr/>
                  <p:nvPr/>
                </p:nvSpPr>
                <p:spPr>
                  <a:xfrm>
                    <a:off x="6858000" y="3408480"/>
                    <a:ext cx="990720" cy="33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spAutoFit/>
                  </a:bodyPr>
                  <a:p>
                    <a:pPr algn="ctr"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ff3300"/>
                        </a:solidFill>
                        <a:effectLst/>
                        <a:uFillTx/>
                        <a:latin typeface="Times New Roman"/>
                      </a:rPr>
                      <a:t>I decline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46" name=""/>
                <p:cNvGrpSpPr/>
                <p:nvPr/>
              </p:nvGrpSpPr>
              <p:grpSpPr>
                <a:xfrm>
                  <a:off x="5410080" y="3419640"/>
                  <a:ext cx="927360" cy="337680"/>
                  <a:chOff x="5410080" y="3419640"/>
                  <a:chExt cx="927360" cy="337680"/>
                </a:xfrm>
              </p:grpSpPr>
              <p:sp>
                <p:nvSpPr>
                  <p:cNvPr id="447" name=""/>
                  <p:cNvSpPr/>
                  <p:nvPr/>
                </p:nvSpPr>
                <p:spPr>
                  <a:xfrm>
                    <a:off x="5423040" y="3433680"/>
                    <a:ext cx="914400" cy="304920"/>
                  </a:xfrm>
                  <a:prstGeom prst="rect">
                    <a:avLst/>
                  </a:prstGeom>
                  <a:solidFill>
                    <a:srgbClr val="dddddd"/>
                  </a:solidFill>
                  <a:ln w="0">
                    <a:noFill/>
                  </a:ln>
                  <a:effectLst>
                    <a:outerShdw dist="17819" dir="2700000" blurRad="0" rotWithShape="0">
                      <a:srgbClr val="848484"/>
                    </a:outerShdw>
                  </a:effectLst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8" name=""/>
                  <p:cNvSpPr/>
                  <p:nvPr/>
                </p:nvSpPr>
                <p:spPr>
                  <a:xfrm>
                    <a:off x="5410080" y="3419640"/>
                    <a:ext cx="914400" cy="33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spAutoFit/>
                  </a:bodyPr>
                  <a:p>
                    <a:pPr algn="ctr"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ff3300"/>
                        </a:solidFill>
                        <a:effectLst/>
                        <a:uFillTx/>
                        <a:latin typeface="Times New Roman"/>
                      </a:rPr>
                      <a:t>I accept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sp>
            <p:nvSpPr>
              <p:cNvPr id="449" name=""/>
              <p:cNvSpPr/>
              <p:nvPr/>
            </p:nvSpPr>
            <p:spPr>
              <a:xfrm>
                <a:off x="5419800" y="2057400"/>
                <a:ext cx="3027240" cy="274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TRCO/Z6 IT, Next Day Dlvy, in USD/MMBtu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50" name=""/>
              <p:cNvGrpSpPr/>
              <p:nvPr/>
            </p:nvGrpSpPr>
            <p:grpSpPr>
              <a:xfrm>
                <a:off x="5595840" y="2690640"/>
                <a:ext cx="1809720" cy="470520"/>
                <a:chOff x="5595840" y="2690640"/>
                <a:chExt cx="1809720" cy="470520"/>
              </a:xfrm>
            </p:grpSpPr>
            <p:grpSp>
              <p:nvGrpSpPr>
                <p:cNvPr id="451" name=""/>
                <p:cNvGrpSpPr/>
                <p:nvPr/>
              </p:nvGrpSpPr>
              <p:grpSpPr>
                <a:xfrm>
                  <a:off x="5595840" y="2690640"/>
                  <a:ext cx="1809720" cy="246600"/>
                  <a:chOff x="5595840" y="2690640"/>
                  <a:chExt cx="1809720" cy="246600"/>
                </a:xfrm>
              </p:grpSpPr>
              <p:grpSp>
                <p:nvGrpSpPr>
                  <p:cNvPr id="452" name=""/>
                  <p:cNvGrpSpPr/>
                  <p:nvPr/>
                </p:nvGrpSpPr>
                <p:grpSpPr>
                  <a:xfrm>
                    <a:off x="5595840" y="2690640"/>
                    <a:ext cx="1809720" cy="246600"/>
                    <a:chOff x="5595840" y="2690640"/>
                    <a:chExt cx="1809720" cy="246600"/>
                  </a:xfrm>
                </p:grpSpPr>
                <p:sp>
                  <p:nvSpPr>
                    <p:cNvPr id="453" name=""/>
                    <p:cNvSpPr/>
                    <p:nvPr/>
                  </p:nvSpPr>
                  <p:spPr>
                    <a:xfrm>
                      <a:off x="5595840" y="2762280"/>
                      <a:ext cx="128520" cy="12852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lIns="90000" rIns="90000" tIns="44280" bIns="4428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4" name=""/>
                    <p:cNvSpPr/>
                    <p:nvPr/>
                  </p:nvSpPr>
                  <p:spPr>
                    <a:xfrm>
                      <a:off x="5653080" y="2690640"/>
                      <a:ext cx="1752480" cy="2466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spAutoFit/>
                    </a:bodyPr>
                    <a:p>
                      <a:pPr>
                        <a:spcBef>
                          <a:spcPts val="62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Fill Or Kill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  <p:sp>
                <p:nvSpPr>
                  <p:cNvPr id="455" name=""/>
                  <p:cNvSpPr/>
                  <p:nvPr/>
                </p:nvSpPr>
                <p:spPr>
                  <a:xfrm>
                    <a:off x="5629320" y="2781360"/>
                    <a:ext cx="73080" cy="7308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5400" bIns="5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56" name=""/>
                <p:cNvGrpSpPr/>
                <p:nvPr/>
              </p:nvGrpSpPr>
              <p:grpSpPr>
                <a:xfrm>
                  <a:off x="5600880" y="2914560"/>
                  <a:ext cx="1800000" cy="246600"/>
                  <a:chOff x="5600880" y="2914560"/>
                  <a:chExt cx="1800000" cy="246600"/>
                </a:xfrm>
              </p:grpSpPr>
              <p:sp>
                <p:nvSpPr>
                  <p:cNvPr id="457" name=""/>
                  <p:cNvSpPr/>
                  <p:nvPr/>
                </p:nvSpPr>
                <p:spPr>
                  <a:xfrm>
                    <a:off x="5600880" y="2967120"/>
                    <a:ext cx="128520" cy="12852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4280" bIns="442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8" name=""/>
                  <p:cNvSpPr/>
                  <p:nvPr/>
                </p:nvSpPr>
                <p:spPr>
                  <a:xfrm>
                    <a:off x="5648400" y="2914560"/>
                    <a:ext cx="1752480" cy="24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spAutoFit/>
                  </a:bodyPr>
                  <a:p>
                    <a:pPr>
                      <a:spcBef>
                        <a:spcPts val="624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Accept Partial Volume</a:t>
                    </a:r>
                    <a:endParaRPr b="0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sp>
        <p:nvSpPr>
          <p:cNvPr id="459" name=""/>
          <p:cNvSpPr/>
          <p:nvPr/>
        </p:nvSpPr>
        <p:spPr>
          <a:xfrm>
            <a:off x="4567320" y="434340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0" name=""/>
          <p:cNvGrpSpPr/>
          <p:nvPr/>
        </p:nvGrpSpPr>
        <p:grpSpPr>
          <a:xfrm>
            <a:off x="1362240" y="3809880"/>
            <a:ext cx="7781760" cy="2498760"/>
            <a:chOff x="1362240" y="3809880"/>
            <a:chExt cx="7781760" cy="2498760"/>
          </a:xfrm>
        </p:grpSpPr>
        <p:grpSp>
          <p:nvGrpSpPr>
            <p:cNvPr id="461" name=""/>
            <p:cNvGrpSpPr/>
            <p:nvPr/>
          </p:nvGrpSpPr>
          <p:grpSpPr>
            <a:xfrm>
              <a:off x="1362240" y="6000840"/>
              <a:ext cx="6684840" cy="307800"/>
              <a:chOff x="1362240" y="6000840"/>
              <a:chExt cx="6684840" cy="307800"/>
            </a:xfrm>
          </p:grpSpPr>
          <p:sp>
            <p:nvSpPr>
              <p:cNvPr id="462" name=""/>
              <p:cNvSpPr/>
              <p:nvPr/>
            </p:nvSpPr>
            <p:spPr>
              <a:xfrm>
                <a:off x="1371600" y="6045120"/>
                <a:ext cx="6095880" cy="152640"/>
              </a:xfrm>
              <a:prstGeom prst="rect">
                <a:avLst/>
              </a:prstGeom>
              <a:solidFill>
                <a:srgbClr val="ffff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63" name=""/>
              <p:cNvGrpSpPr/>
              <p:nvPr/>
            </p:nvGrpSpPr>
            <p:grpSpPr>
              <a:xfrm>
                <a:off x="1362240" y="6000840"/>
                <a:ext cx="6684840" cy="307800"/>
                <a:chOff x="1362240" y="6000840"/>
                <a:chExt cx="6684840" cy="307800"/>
              </a:xfrm>
            </p:grpSpPr>
            <p:sp>
              <p:nvSpPr>
                <p:cNvPr id="464" name=""/>
                <p:cNvSpPr/>
                <p:nvPr/>
              </p:nvSpPr>
              <p:spPr>
                <a:xfrm>
                  <a:off x="3357720" y="6033960"/>
                  <a:ext cx="3027240" cy="2746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pPr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8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rPr>
                    <a:t>TRCO/Z6 IT, Next Day Dlvy, in USD/MMBtu</a:t>
                  </a:r>
                  <a:endPara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5" name=""/>
                <p:cNvSpPr/>
                <p:nvPr/>
              </p:nvSpPr>
              <p:spPr>
                <a:xfrm>
                  <a:off x="2562120" y="6019920"/>
                  <a:ext cx="722520" cy="2602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pPr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8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rPr>
                    <a:t>Sell</a:t>
                  </a:r>
                  <a:endPara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6" name=""/>
                <p:cNvSpPr/>
                <p:nvPr/>
              </p:nvSpPr>
              <p:spPr>
                <a:xfrm>
                  <a:off x="1362240" y="6019920"/>
                  <a:ext cx="1385640" cy="2458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pPr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8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rPr>
                    <a:t>5/2/99 8:15 AM CST</a:t>
                  </a:r>
                  <a:endPara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7" name=""/>
                <p:cNvSpPr/>
                <p:nvPr/>
              </p:nvSpPr>
              <p:spPr>
                <a:xfrm>
                  <a:off x="6276960" y="6000840"/>
                  <a:ext cx="917640" cy="2746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pPr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8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rPr>
                    <a:t>10000/day</a:t>
                  </a:r>
                  <a:endPara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8" name=""/>
                <p:cNvSpPr/>
                <p:nvPr/>
              </p:nvSpPr>
              <p:spPr>
                <a:xfrm>
                  <a:off x="7129440" y="6005520"/>
                  <a:ext cx="917640" cy="2746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pPr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8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rPr>
                    <a:t>2.05</a:t>
                  </a:r>
                  <a:endPara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469" name=""/>
            <p:cNvSpPr/>
            <p:nvPr/>
          </p:nvSpPr>
          <p:spPr>
            <a:xfrm flipH="1">
              <a:off x="4876920" y="3809880"/>
              <a:ext cx="838080" cy="22860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6858000" y="4343400"/>
              <a:ext cx="2286000" cy="1143000"/>
            </a:xfrm>
            <a:prstGeom prst="wedgeRoundRectCallout">
              <a:avLst>
                <a:gd name="adj1" fmla="val -110694"/>
                <a:gd name="adj2" fmla="val 105694"/>
                <a:gd name="adj3" fmla="val 16667"/>
              </a:avLst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Transaction data returned, Highlight recent changes.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71" name=""/>
          <p:cNvGrpSpPr/>
          <p:nvPr/>
        </p:nvGrpSpPr>
        <p:grpSpPr>
          <a:xfrm>
            <a:off x="228600" y="3657600"/>
            <a:ext cx="5486040" cy="2894760"/>
            <a:chOff x="228600" y="3657600"/>
            <a:chExt cx="5486040" cy="2894760"/>
          </a:xfrm>
        </p:grpSpPr>
        <p:sp>
          <p:nvSpPr>
            <p:cNvPr id="472" name=""/>
            <p:cNvSpPr/>
            <p:nvPr/>
          </p:nvSpPr>
          <p:spPr>
            <a:xfrm flipH="1">
              <a:off x="4114440" y="3809880"/>
              <a:ext cx="1600200" cy="838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73" name=""/>
            <p:cNvGrpSpPr/>
            <p:nvPr/>
          </p:nvGrpSpPr>
          <p:grpSpPr>
            <a:xfrm>
              <a:off x="228600" y="3657600"/>
              <a:ext cx="3809880" cy="2894760"/>
              <a:chOff x="228600" y="3657600"/>
              <a:chExt cx="3809880" cy="2894760"/>
            </a:xfrm>
          </p:grpSpPr>
          <p:grpSp>
            <p:nvGrpSpPr>
              <p:cNvPr id="474" name=""/>
              <p:cNvGrpSpPr/>
              <p:nvPr/>
            </p:nvGrpSpPr>
            <p:grpSpPr>
              <a:xfrm>
                <a:off x="228600" y="3657600"/>
                <a:ext cx="3809880" cy="2894760"/>
                <a:chOff x="228600" y="3657600"/>
                <a:chExt cx="3809880" cy="2894760"/>
              </a:xfrm>
            </p:grpSpPr>
            <p:grpSp>
              <p:nvGrpSpPr>
                <p:cNvPr id="475" name=""/>
                <p:cNvGrpSpPr/>
                <p:nvPr/>
              </p:nvGrpSpPr>
              <p:grpSpPr>
                <a:xfrm>
                  <a:off x="228600" y="3657600"/>
                  <a:ext cx="3809880" cy="2894760"/>
                  <a:chOff x="228600" y="3657600"/>
                  <a:chExt cx="3809880" cy="2894760"/>
                </a:xfrm>
              </p:grpSpPr>
              <p:sp>
                <p:nvSpPr>
                  <p:cNvPr id="476" name=""/>
                  <p:cNvSpPr/>
                  <p:nvPr/>
                </p:nvSpPr>
                <p:spPr>
                  <a:xfrm>
                    <a:off x="228600" y="3657600"/>
                    <a:ext cx="3809880" cy="2894760"/>
                  </a:xfrm>
                  <a:prstGeom prst="rect">
                    <a:avLst/>
                  </a:prstGeom>
                  <a:solidFill>
                    <a:srgbClr val="f9f7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7" name=""/>
                  <p:cNvSpPr/>
                  <p:nvPr/>
                </p:nvSpPr>
                <p:spPr>
                  <a:xfrm>
                    <a:off x="241200" y="3674520"/>
                    <a:ext cx="3794400" cy="309960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3333cc"/>
                      </a:gs>
                      <a:gs pos="50000">
                        <a:srgbClr val="ffffff"/>
                      </a:gs>
                      <a:gs pos="100000">
                        <a:srgbClr val="3333cc"/>
                      </a:gs>
                    </a:gsLst>
                    <a:lin ang="5400000"/>
                  </a:gra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pPr algn="ctr"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400" strike="noStrike" u="none">
                        <a:solidFill>
                          <a:srgbClr val="3333cc"/>
                        </a:solidFill>
                        <a:effectLst/>
                        <a:uFillTx/>
                        <a:latin typeface="Times New Roman"/>
                      </a:rPr>
                      <a:t>Transaction Failed</a:t>
                    </a:r>
                    <a:endParaRPr b="0" lang="en-US" sz="1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478" name=""/>
                <p:cNvSpPr/>
                <p:nvPr/>
              </p:nvSpPr>
              <p:spPr>
                <a:xfrm>
                  <a:off x="228600" y="6242400"/>
                  <a:ext cx="3794040" cy="3099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cc"/>
                    </a:gs>
                    <a:gs pos="50000">
                      <a:srgbClr val="ffffff"/>
                    </a:gs>
                    <a:gs pos="100000">
                      <a:srgbClr val="3333cc"/>
                    </a:gs>
                  </a:gsLst>
                  <a:lin ang="54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pPr algn="ctr"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479" name=""/>
              <p:cNvSpPr/>
              <p:nvPr/>
            </p:nvSpPr>
            <p:spPr>
              <a:xfrm>
                <a:off x="609480" y="4025880"/>
                <a:ext cx="2971800" cy="2201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spcBef>
                    <a:spcPts val="1500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Reason Transaction Failed will show here.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The reason could be that our database has not yet registered that this client has seen the GTC governing this transaction.  If this is the case, this box will include a link to the page containing the GTC.  If the user clicks this link, we will then register that it has been read by this client.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"/>
          <p:cNvSpPr/>
          <p:nvPr/>
        </p:nvSpPr>
        <p:spPr>
          <a:xfrm>
            <a:off x="5257800" y="419040"/>
            <a:ext cx="3886200" cy="640080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1" name=""/>
          <p:cNvGrpSpPr/>
          <p:nvPr/>
        </p:nvGrpSpPr>
        <p:grpSpPr>
          <a:xfrm>
            <a:off x="152280" y="114480"/>
            <a:ext cx="3809880" cy="2894760"/>
            <a:chOff x="152280" y="114480"/>
            <a:chExt cx="3809880" cy="2894760"/>
          </a:xfrm>
        </p:grpSpPr>
        <p:grpSp>
          <p:nvGrpSpPr>
            <p:cNvPr id="482" name=""/>
            <p:cNvGrpSpPr/>
            <p:nvPr/>
          </p:nvGrpSpPr>
          <p:grpSpPr>
            <a:xfrm>
              <a:off x="152280" y="114480"/>
              <a:ext cx="3809880" cy="2894760"/>
              <a:chOff x="152280" y="114480"/>
              <a:chExt cx="3809880" cy="2894760"/>
            </a:xfrm>
          </p:grpSpPr>
          <p:grpSp>
            <p:nvGrpSpPr>
              <p:cNvPr id="483" name=""/>
              <p:cNvGrpSpPr/>
              <p:nvPr/>
            </p:nvGrpSpPr>
            <p:grpSpPr>
              <a:xfrm>
                <a:off x="152280" y="114480"/>
                <a:ext cx="3809880" cy="2894760"/>
                <a:chOff x="152280" y="114480"/>
                <a:chExt cx="3809880" cy="2894760"/>
              </a:xfrm>
            </p:grpSpPr>
            <p:sp>
              <p:nvSpPr>
                <p:cNvPr id="484" name=""/>
                <p:cNvSpPr/>
                <p:nvPr/>
              </p:nvSpPr>
              <p:spPr>
                <a:xfrm>
                  <a:off x="152280" y="114480"/>
                  <a:ext cx="3809880" cy="2894760"/>
                </a:xfrm>
                <a:prstGeom prst="rect">
                  <a:avLst/>
                </a:prstGeom>
                <a:solidFill>
                  <a:srgbClr val="f9f7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5" name=""/>
                <p:cNvSpPr/>
                <p:nvPr/>
              </p:nvSpPr>
              <p:spPr>
                <a:xfrm>
                  <a:off x="164880" y="131400"/>
                  <a:ext cx="3794400" cy="3099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cc"/>
                    </a:gs>
                    <a:gs pos="50000">
                      <a:srgbClr val="ffffff"/>
                    </a:gs>
                    <a:gs pos="100000">
                      <a:srgbClr val="3333cc"/>
                    </a:gs>
                  </a:gsLst>
                  <a:lin ang="54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pPr algn="ctr"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trike="noStrike" u="none">
                      <a:solidFill>
                        <a:srgbClr val="3333cc"/>
                      </a:solidFill>
                      <a:effectLst/>
                      <a:uFillTx/>
                      <a:latin typeface="Times New Roman"/>
                    </a:rPr>
                    <a:t>Please Confirm</a:t>
                  </a:r>
                  <a:endPara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486" name=""/>
              <p:cNvSpPr/>
              <p:nvPr/>
            </p:nvSpPr>
            <p:spPr>
              <a:xfrm>
                <a:off x="152280" y="2699280"/>
                <a:ext cx="3794040" cy="309960"/>
              </a:xfrm>
              <a:prstGeom prst="rect">
                <a:avLst/>
              </a:prstGeom>
              <a:gradFill rotWithShape="0">
                <a:gsLst>
                  <a:gs pos="0">
                    <a:srgbClr val="3333cc"/>
                  </a:gs>
                  <a:gs pos="50000">
                    <a:srgbClr val="ffffff"/>
                  </a:gs>
                  <a:gs pos="100000">
                    <a:srgbClr val="3333cc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87" name=""/>
            <p:cNvGrpSpPr/>
            <p:nvPr/>
          </p:nvGrpSpPr>
          <p:grpSpPr>
            <a:xfrm>
              <a:off x="642960" y="419040"/>
              <a:ext cx="3155760" cy="2156400"/>
              <a:chOff x="642960" y="419040"/>
              <a:chExt cx="3155760" cy="2156400"/>
            </a:xfrm>
          </p:grpSpPr>
          <p:sp>
            <p:nvSpPr>
              <p:cNvPr id="488" name=""/>
              <p:cNvSpPr/>
              <p:nvPr/>
            </p:nvSpPr>
            <p:spPr>
              <a:xfrm>
                <a:off x="642960" y="419040"/>
                <a:ext cx="213336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You are selling</a:t>
                </a: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9" name=""/>
              <p:cNvSpPr/>
              <p:nvPr/>
            </p:nvSpPr>
            <p:spPr>
              <a:xfrm>
                <a:off x="2314440" y="509040"/>
                <a:ext cx="1143000" cy="228240"/>
              </a:xfrm>
              <a:prstGeom prst="rect">
                <a:avLst/>
              </a:prstGeom>
              <a:solidFill>
                <a:srgbClr val="ffff99"/>
              </a:solidFill>
              <a:ln w="0">
                <a:noFill/>
              </a:ln>
              <a:effectLst>
                <a:outerShdw dist="153753" dir="2700000" blurRad="0" rotWithShape="0">
                  <a:srgbClr val="98985b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3333cc"/>
                    </a:solidFill>
                    <a:effectLst/>
                    <a:uFillTx/>
                    <a:latin typeface="Times New Roman"/>
                  </a:rPr>
                  <a:t>20000/day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0" name=""/>
              <p:cNvSpPr/>
              <p:nvPr/>
            </p:nvSpPr>
            <p:spPr>
              <a:xfrm>
                <a:off x="663480" y="1125000"/>
                <a:ext cx="226044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for 2.05</a:t>
                </a: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91" name=""/>
              <p:cNvGrpSpPr/>
              <p:nvPr/>
            </p:nvGrpSpPr>
            <p:grpSpPr>
              <a:xfrm>
                <a:off x="761760" y="2226960"/>
                <a:ext cx="2438640" cy="348480"/>
                <a:chOff x="761760" y="2226960"/>
                <a:chExt cx="2438640" cy="348480"/>
              </a:xfrm>
            </p:grpSpPr>
            <p:grpSp>
              <p:nvGrpSpPr>
                <p:cNvPr id="492" name=""/>
                <p:cNvGrpSpPr/>
                <p:nvPr/>
              </p:nvGrpSpPr>
              <p:grpSpPr>
                <a:xfrm>
                  <a:off x="2209680" y="2226960"/>
                  <a:ext cx="990720" cy="337680"/>
                  <a:chOff x="2209680" y="2226960"/>
                  <a:chExt cx="990720" cy="337680"/>
                </a:xfrm>
              </p:grpSpPr>
              <p:sp>
                <p:nvSpPr>
                  <p:cNvPr id="493" name=""/>
                  <p:cNvSpPr/>
                  <p:nvPr/>
                </p:nvSpPr>
                <p:spPr>
                  <a:xfrm>
                    <a:off x="2222280" y="2251800"/>
                    <a:ext cx="914400" cy="304560"/>
                  </a:xfrm>
                  <a:prstGeom prst="rect">
                    <a:avLst/>
                  </a:prstGeom>
                  <a:solidFill>
                    <a:srgbClr val="dddddd"/>
                  </a:solidFill>
                  <a:ln w="0">
                    <a:noFill/>
                  </a:ln>
                  <a:effectLst>
                    <a:outerShdw dist="17819" dir="2700000" blurRad="0" rotWithShape="0">
                      <a:srgbClr val="848484"/>
                    </a:outerShdw>
                  </a:effectLst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4" name=""/>
                  <p:cNvSpPr/>
                  <p:nvPr/>
                </p:nvSpPr>
                <p:spPr>
                  <a:xfrm>
                    <a:off x="2209680" y="2226960"/>
                    <a:ext cx="990720" cy="33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spAutoFit/>
                  </a:bodyPr>
                  <a:p>
                    <a:pPr algn="ctr"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ff3300"/>
                        </a:solidFill>
                        <a:effectLst/>
                        <a:uFillTx/>
                        <a:latin typeface="Times New Roman"/>
                      </a:rPr>
                      <a:t>I decline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95" name=""/>
                <p:cNvGrpSpPr/>
                <p:nvPr/>
              </p:nvGrpSpPr>
              <p:grpSpPr>
                <a:xfrm>
                  <a:off x="761760" y="2237760"/>
                  <a:ext cx="927360" cy="337680"/>
                  <a:chOff x="761760" y="2237760"/>
                  <a:chExt cx="927360" cy="337680"/>
                </a:xfrm>
              </p:grpSpPr>
              <p:sp>
                <p:nvSpPr>
                  <p:cNvPr id="496" name=""/>
                  <p:cNvSpPr/>
                  <p:nvPr/>
                </p:nvSpPr>
                <p:spPr>
                  <a:xfrm>
                    <a:off x="774720" y="2251440"/>
                    <a:ext cx="914400" cy="304560"/>
                  </a:xfrm>
                  <a:prstGeom prst="rect">
                    <a:avLst/>
                  </a:prstGeom>
                  <a:solidFill>
                    <a:srgbClr val="dddddd"/>
                  </a:solidFill>
                  <a:ln w="0">
                    <a:noFill/>
                  </a:ln>
                  <a:effectLst>
                    <a:outerShdw dist="17819" dir="2700000" blurRad="0" rotWithShape="0">
                      <a:srgbClr val="848484"/>
                    </a:outerShdw>
                  </a:effectLst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7" name=""/>
                  <p:cNvSpPr/>
                  <p:nvPr/>
                </p:nvSpPr>
                <p:spPr>
                  <a:xfrm>
                    <a:off x="761760" y="2237760"/>
                    <a:ext cx="914400" cy="33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spAutoFit/>
                  </a:bodyPr>
                  <a:p>
                    <a:pPr algn="ctr">
                      <a:spcBef>
                        <a:spcPts val="1001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600" strike="noStrike" u="none">
                        <a:solidFill>
                          <a:srgbClr val="ff3300"/>
                        </a:solidFill>
                        <a:effectLst/>
                        <a:uFillTx/>
                        <a:latin typeface="Times New Roman"/>
                      </a:rPr>
                      <a:t>I accept</a:t>
                    </a:r>
                    <a:endPara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sp>
            <p:nvSpPr>
              <p:cNvPr id="498" name=""/>
              <p:cNvSpPr/>
              <p:nvPr/>
            </p:nvSpPr>
            <p:spPr>
              <a:xfrm>
                <a:off x="771480" y="875880"/>
                <a:ext cx="3027240" cy="274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TRCO/Z6 IT, Next Day Dlvy, in USD/MMBtu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99" name=""/>
              <p:cNvGrpSpPr/>
              <p:nvPr/>
            </p:nvGrpSpPr>
            <p:grpSpPr>
              <a:xfrm>
                <a:off x="947520" y="1509120"/>
                <a:ext cx="1809720" cy="470160"/>
                <a:chOff x="947520" y="1509120"/>
                <a:chExt cx="1809720" cy="470160"/>
              </a:xfrm>
            </p:grpSpPr>
            <p:grpSp>
              <p:nvGrpSpPr>
                <p:cNvPr id="500" name=""/>
                <p:cNvGrpSpPr/>
                <p:nvPr/>
              </p:nvGrpSpPr>
              <p:grpSpPr>
                <a:xfrm>
                  <a:off x="947520" y="1509120"/>
                  <a:ext cx="1809720" cy="246600"/>
                  <a:chOff x="947520" y="1509120"/>
                  <a:chExt cx="1809720" cy="246600"/>
                </a:xfrm>
              </p:grpSpPr>
              <p:grpSp>
                <p:nvGrpSpPr>
                  <p:cNvPr id="501" name=""/>
                  <p:cNvGrpSpPr/>
                  <p:nvPr/>
                </p:nvGrpSpPr>
                <p:grpSpPr>
                  <a:xfrm>
                    <a:off x="947520" y="1509120"/>
                    <a:ext cx="1809720" cy="246600"/>
                    <a:chOff x="947520" y="1509120"/>
                    <a:chExt cx="1809720" cy="246600"/>
                  </a:xfrm>
                </p:grpSpPr>
                <p:sp>
                  <p:nvSpPr>
                    <p:cNvPr id="502" name=""/>
                    <p:cNvSpPr/>
                    <p:nvPr/>
                  </p:nvSpPr>
                  <p:spPr>
                    <a:xfrm>
                      <a:off x="947520" y="1580400"/>
                      <a:ext cx="128520" cy="12816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lIns="90000" rIns="90000" tIns="43920" bIns="4392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03" name=""/>
                    <p:cNvSpPr/>
                    <p:nvPr/>
                  </p:nvSpPr>
                  <p:spPr>
                    <a:xfrm>
                      <a:off x="1004760" y="1509120"/>
                      <a:ext cx="1752480" cy="2466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spAutoFit/>
                    </a:bodyPr>
                    <a:p>
                      <a:pPr>
                        <a:spcBef>
                          <a:spcPts val="62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Fill Or Kill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  <p:sp>
                <p:nvSpPr>
                  <p:cNvPr id="504" name=""/>
                  <p:cNvSpPr/>
                  <p:nvPr/>
                </p:nvSpPr>
                <p:spPr>
                  <a:xfrm>
                    <a:off x="981000" y="1599480"/>
                    <a:ext cx="73080" cy="7272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5040" bIns="50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505" name=""/>
                <p:cNvGrpSpPr/>
                <p:nvPr/>
              </p:nvGrpSpPr>
              <p:grpSpPr>
                <a:xfrm>
                  <a:off x="952560" y="1732680"/>
                  <a:ext cx="1800000" cy="246600"/>
                  <a:chOff x="952560" y="1732680"/>
                  <a:chExt cx="1800000" cy="246600"/>
                </a:xfrm>
              </p:grpSpPr>
              <p:sp>
                <p:nvSpPr>
                  <p:cNvPr id="506" name=""/>
                  <p:cNvSpPr/>
                  <p:nvPr/>
                </p:nvSpPr>
                <p:spPr>
                  <a:xfrm>
                    <a:off x="952560" y="1784880"/>
                    <a:ext cx="128520" cy="12816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3920" bIns="439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7" name=""/>
                  <p:cNvSpPr/>
                  <p:nvPr/>
                </p:nvSpPr>
                <p:spPr>
                  <a:xfrm>
                    <a:off x="1000080" y="1732680"/>
                    <a:ext cx="1752480" cy="24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spAutoFit/>
                  </a:bodyPr>
                  <a:p>
                    <a:pPr>
                      <a:spcBef>
                        <a:spcPts val="624"/>
                      </a:spcBef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rPr>
                      <a:t>Accept Partial Volume</a:t>
                    </a:r>
                    <a:endParaRPr b="0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grpSp>
        <p:nvGrpSpPr>
          <p:cNvPr id="508" name=""/>
          <p:cNvGrpSpPr/>
          <p:nvPr/>
        </p:nvGrpSpPr>
        <p:grpSpPr>
          <a:xfrm>
            <a:off x="1143000" y="3060720"/>
            <a:ext cx="1143000" cy="1587600"/>
            <a:chOff x="1143000" y="3060720"/>
            <a:chExt cx="1143000" cy="1587600"/>
          </a:xfrm>
        </p:grpSpPr>
        <p:sp>
          <p:nvSpPr>
            <p:cNvPr id="509" name=""/>
            <p:cNvSpPr/>
            <p:nvPr/>
          </p:nvSpPr>
          <p:spPr>
            <a:xfrm>
              <a:off x="1143000" y="3942720"/>
              <a:ext cx="1143000" cy="705600"/>
            </a:xfrm>
            <a:prstGeom prst="ellipse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Server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1523880" y="3060720"/>
              <a:ext cx="0" cy="882000"/>
            </a:xfrm>
            <a:prstGeom prst="line">
              <a:avLst/>
            </a:prstGeom>
            <a:ln w="19080">
              <a:solidFill>
                <a:srgbClr val="ff33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1" name=""/>
          <p:cNvGrpSpPr/>
          <p:nvPr/>
        </p:nvGrpSpPr>
        <p:grpSpPr>
          <a:xfrm>
            <a:off x="1219320" y="4648320"/>
            <a:ext cx="1143000" cy="1869840"/>
            <a:chOff x="1219320" y="4648320"/>
            <a:chExt cx="1143000" cy="1869840"/>
          </a:xfrm>
        </p:grpSpPr>
        <p:sp>
          <p:nvSpPr>
            <p:cNvPr id="512" name=""/>
            <p:cNvSpPr/>
            <p:nvPr/>
          </p:nvSpPr>
          <p:spPr>
            <a:xfrm>
              <a:off x="1536840" y="4648320"/>
              <a:ext cx="0" cy="1055880"/>
            </a:xfrm>
            <a:prstGeom prst="line">
              <a:avLst/>
            </a:prstGeom>
            <a:ln w="19080">
              <a:solidFill>
                <a:srgbClr val="ff33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13" name=""/>
            <p:cNvGrpSpPr/>
            <p:nvPr/>
          </p:nvGrpSpPr>
          <p:grpSpPr>
            <a:xfrm>
              <a:off x="1219320" y="5621760"/>
              <a:ext cx="1143000" cy="896400"/>
              <a:chOff x="1219320" y="5621760"/>
              <a:chExt cx="1143000" cy="896400"/>
            </a:xfrm>
          </p:grpSpPr>
          <p:sp>
            <p:nvSpPr>
              <p:cNvPr id="514" name=""/>
              <p:cNvSpPr/>
              <p:nvPr/>
            </p:nvSpPr>
            <p:spPr>
              <a:xfrm>
                <a:off x="1231920" y="5621760"/>
                <a:ext cx="990720" cy="210960"/>
              </a:xfrm>
              <a:prstGeom prst="ellipse">
                <a:avLst/>
              </a:prstGeom>
              <a:solidFill>
                <a:srgbClr val="00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5" name=""/>
              <p:cNvSpPr/>
              <p:nvPr/>
            </p:nvSpPr>
            <p:spPr>
              <a:xfrm>
                <a:off x="1219320" y="6149880"/>
                <a:ext cx="114300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1125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Database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16" name=""/>
          <p:cNvSpPr/>
          <p:nvPr/>
        </p:nvSpPr>
        <p:spPr>
          <a:xfrm>
            <a:off x="5956200" y="1104840"/>
            <a:ext cx="1600200" cy="1073160"/>
          </a:xfrm>
          <a:prstGeom prst="diamond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Accurate Price?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8166240" y="1168560"/>
            <a:ext cx="838080" cy="9903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trade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8" name=""/>
          <p:cNvGrpSpPr/>
          <p:nvPr/>
        </p:nvGrpSpPr>
        <p:grpSpPr>
          <a:xfrm>
            <a:off x="7543800" y="1346040"/>
            <a:ext cx="647280" cy="307440"/>
            <a:chOff x="7543800" y="1346040"/>
            <a:chExt cx="647280" cy="307440"/>
          </a:xfrm>
        </p:grpSpPr>
        <p:sp>
          <p:nvSpPr>
            <p:cNvPr id="519" name=""/>
            <p:cNvSpPr/>
            <p:nvPr/>
          </p:nvSpPr>
          <p:spPr>
            <a:xfrm>
              <a:off x="7543800" y="1650960"/>
              <a:ext cx="60948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7581600" y="1346040"/>
              <a:ext cx="609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1" name=""/>
          <p:cNvGrpSpPr/>
          <p:nvPr/>
        </p:nvGrpSpPr>
        <p:grpSpPr>
          <a:xfrm>
            <a:off x="6692760" y="2184480"/>
            <a:ext cx="609480" cy="444600"/>
            <a:chOff x="6692760" y="2184480"/>
            <a:chExt cx="609480" cy="444600"/>
          </a:xfrm>
        </p:grpSpPr>
        <p:sp>
          <p:nvSpPr>
            <p:cNvPr id="522" name=""/>
            <p:cNvSpPr/>
            <p:nvPr/>
          </p:nvSpPr>
          <p:spPr>
            <a:xfrm>
              <a:off x="6756120" y="2184480"/>
              <a:ext cx="0" cy="444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6692760" y="2260800"/>
              <a:ext cx="609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4" name=""/>
          <p:cNvSpPr/>
          <p:nvPr/>
        </p:nvSpPr>
        <p:spPr>
          <a:xfrm>
            <a:off x="6019920" y="2666880"/>
            <a:ext cx="1447560" cy="7621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Lock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25" name=""/>
          <p:cNvGrpSpPr/>
          <p:nvPr/>
        </p:nvGrpSpPr>
        <p:grpSpPr>
          <a:xfrm>
            <a:off x="6019920" y="3429000"/>
            <a:ext cx="1447560" cy="1143000"/>
            <a:chOff x="6019920" y="3429000"/>
            <a:chExt cx="1447560" cy="1143000"/>
          </a:xfrm>
        </p:grpSpPr>
        <p:sp>
          <p:nvSpPr>
            <p:cNvPr id="526" name=""/>
            <p:cNvSpPr/>
            <p:nvPr/>
          </p:nvSpPr>
          <p:spPr>
            <a:xfrm>
              <a:off x="6019920" y="3809880"/>
              <a:ext cx="1447560" cy="76212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Add Transaction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6705360" y="3429000"/>
              <a:ext cx="0" cy="380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8" name=""/>
          <p:cNvGrpSpPr/>
          <p:nvPr/>
        </p:nvGrpSpPr>
        <p:grpSpPr>
          <a:xfrm>
            <a:off x="6019920" y="4584600"/>
            <a:ext cx="1447560" cy="1143000"/>
            <a:chOff x="6019920" y="4584600"/>
            <a:chExt cx="1447560" cy="1143000"/>
          </a:xfrm>
        </p:grpSpPr>
        <p:sp>
          <p:nvSpPr>
            <p:cNvPr id="529" name=""/>
            <p:cNvSpPr/>
            <p:nvPr/>
          </p:nvSpPr>
          <p:spPr>
            <a:xfrm>
              <a:off x="6019920" y="4965480"/>
              <a:ext cx="1447560" cy="76212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Update volume or Push Price Stack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6705360" y="4584600"/>
              <a:ext cx="0" cy="380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31" name=""/>
          <p:cNvGrpSpPr/>
          <p:nvPr/>
        </p:nvGrpSpPr>
        <p:grpSpPr>
          <a:xfrm>
            <a:off x="6019920" y="5753160"/>
            <a:ext cx="1447560" cy="990720"/>
            <a:chOff x="6019920" y="5753160"/>
            <a:chExt cx="1447560" cy="990720"/>
          </a:xfrm>
        </p:grpSpPr>
        <p:sp>
          <p:nvSpPr>
            <p:cNvPr id="532" name=""/>
            <p:cNvSpPr/>
            <p:nvPr/>
          </p:nvSpPr>
          <p:spPr>
            <a:xfrm>
              <a:off x="6019920" y="5981760"/>
              <a:ext cx="1447560" cy="76212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Commit Transaction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6705360" y="5753160"/>
              <a:ext cx="0" cy="228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4" name=""/>
          <p:cNvSpPr/>
          <p:nvPr/>
        </p:nvSpPr>
        <p:spPr>
          <a:xfrm flipV="1">
            <a:off x="1905120" y="4647960"/>
            <a:ext cx="0" cy="1028520"/>
          </a:xfrm>
          <a:prstGeom prst="line">
            <a:avLst/>
          </a:prstGeom>
          <a:ln w="1908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5" name=""/>
          <p:cNvGrpSpPr/>
          <p:nvPr/>
        </p:nvGrpSpPr>
        <p:grpSpPr>
          <a:xfrm>
            <a:off x="1943280" y="3047760"/>
            <a:ext cx="1371600" cy="888840"/>
            <a:chOff x="1943280" y="3047760"/>
            <a:chExt cx="1371600" cy="888840"/>
          </a:xfrm>
        </p:grpSpPr>
        <p:sp>
          <p:nvSpPr>
            <p:cNvPr id="536" name=""/>
            <p:cNvSpPr/>
            <p:nvPr/>
          </p:nvSpPr>
          <p:spPr>
            <a:xfrm flipV="1">
              <a:off x="1943280" y="3047760"/>
              <a:ext cx="0" cy="888840"/>
            </a:xfrm>
            <a:prstGeom prst="line">
              <a:avLst/>
            </a:prstGeom>
            <a:ln w="19080">
              <a:solidFill>
                <a:srgbClr val="ff33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1943280" y="3166560"/>
              <a:ext cx="1371600" cy="734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Acknowledge and update transactions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8" name=""/>
          <p:cNvSpPr/>
          <p:nvPr/>
        </p:nvSpPr>
        <p:spPr>
          <a:xfrm rot="19800000">
            <a:off x="2010960" y="4627080"/>
            <a:ext cx="3352680" cy="533520"/>
          </a:xfrm>
          <a:prstGeom prst="rightArrow">
            <a:avLst>
              <a:gd name="adj1" fmla="val 50000"/>
              <a:gd name="adj2" fmla="val 157102"/>
            </a:avLst>
          </a:prstGeom>
          <a:gradFill rotWithShape="0">
            <a:gsLst>
              <a:gs pos="0">
                <a:srgbClr val="005e46"/>
              </a:gs>
              <a:gs pos="100000">
                <a:srgbClr val="00cc9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 rot="10800000">
            <a:off x="2260080" y="6146640"/>
            <a:ext cx="2971800" cy="533520"/>
          </a:xfrm>
          <a:prstGeom prst="rightArrow">
            <a:avLst>
              <a:gd name="adj1" fmla="val 50000"/>
              <a:gd name="adj2" fmla="val 139254"/>
            </a:avLst>
          </a:prstGeom>
          <a:gradFill rotWithShape="0">
            <a:gsLst>
              <a:gs pos="0">
                <a:srgbClr val="005e46"/>
              </a:gs>
              <a:gs pos="100000">
                <a:srgbClr val="00cc9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3429000" y="4876920"/>
            <a:ext cx="1905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Database Transaction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1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542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543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544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545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546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547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548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549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58" name=""/>
          <p:cNvGrpSpPr/>
          <p:nvPr/>
        </p:nvGrpSpPr>
        <p:grpSpPr>
          <a:xfrm>
            <a:off x="71280" y="1509840"/>
            <a:ext cx="9031320" cy="318960"/>
            <a:chOff x="71280" y="1509840"/>
            <a:chExt cx="9031320" cy="318960"/>
          </a:xfrm>
        </p:grpSpPr>
        <p:sp>
          <p:nvSpPr>
            <p:cNvPr id="559" name=""/>
            <p:cNvSpPr/>
            <p:nvPr/>
          </p:nvSpPr>
          <p:spPr>
            <a:xfrm>
              <a:off x="71280" y="1527480"/>
              <a:ext cx="9031320" cy="25020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2610000" y="1509840"/>
              <a:ext cx="2519640" cy="31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Custom Quotes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61" name=""/>
          <p:cNvGrpSpPr/>
          <p:nvPr/>
        </p:nvGrpSpPr>
        <p:grpSpPr>
          <a:xfrm>
            <a:off x="65160" y="5126040"/>
            <a:ext cx="9031320" cy="284040"/>
            <a:chOff x="65160" y="5126040"/>
            <a:chExt cx="9031320" cy="284040"/>
          </a:xfrm>
        </p:grpSpPr>
        <p:sp>
          <p:nvSpPr>
            <p:cNvPr id="562" name=""/>
            <p:cNvSpPr/>
            <p:nvPr/>
          </p:nvSpPr>
          <p:spPr>
            <a:xfrm>
              <a:off x="65160" y="5141880"/>
              <a:ext cx="9031320" cy="22212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3589200" y="5126040"/>
              <a:ext cx="2519640" cy="28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Transactions this Session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64" name=""/>
          <p:cNvSpPr/>
          <p:nvPr/>
        </p:nvSpPr>
        <p:spPr>
          <a:xfrm>
            <a:off x="633240" y="212076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6221520" y="21207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>
            <a:hlinkClick r:id="" action="ppaction://hlinkshowjump?jump=nextslide"/>
          </p:cNvPr>
          <p:cNvSpPr/>
          <p:nvPr/>
        </p:nvSpPr>
        <p:spPr>
          <a:xfrm>
            <a:off x="6904080" y="21114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7902720" y="21207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7394400" y="21114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2.065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647640" y="2311560"/>
            <a:ext cx="257040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Month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6221520" y="2311560"/>
            <a:ext cx="9176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6904080" y="230184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7902720" y="2311560"/>
            <a:ext cx="91728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7421400" y="230184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6647040" y="1952640"/>
            <a:ext cx="547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7597800" y="1952640"/>
            <a:ext cx="685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905040" y="193356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3481560" y="193356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 Qty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4114800" y="193356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Tick Size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4981680" y="194328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Hours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3672000" y="21193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4253040" y="21146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4819680" y="21240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3681360" y="2314440"/>
            <a:ext cx="72252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4262400" y="2309760"/>
            <a:ext cx="72252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4829040" y="231948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1219320" y="548640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3819600" y="548640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2286000" y="548640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Buy/Sell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612936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687240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3352680" y="571500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2557440" y="570060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1357200" y="570060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6272280" y="568152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7124760" y="56865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3348000" y="5881680"/>
            <a:ext cx="3027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2552760" y="586728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>
            <a:off x="1352520" y="586728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>
            <a:off x="6267600" y="584820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7120080" y="585324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3429000" y="1828800"/>
            <a:ext cx="2666880" cy="1066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2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603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604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605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606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607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608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609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610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61920" y="1743120"/>
            <a:ext cx="1068480" cy="48862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>
            <a:off x="9360" y="20890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Country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>
            <a:off x="0" y="22716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0" y="24526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0" y="263376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Phys/Fin/Capacity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306360" y="18144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9360" y="28144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Deal 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6" name=""/>
          <p:cNvGrpSpPr/>
          <p:nvPr/>
        </p:nvGrpSpPr>
        <p:grpSpPr>
          <a:xfrm>
            <a:off x="65160" y="1511280"/>
            <a:ext cx="9031320" cy="284040"/>
            <a:chOff x="65160" y="1511280"/>
            <a:chExt cx="9031320" cy="284040"/>
          </a:xfrm>
        </p:grpSpPr>
        <p:sp>
          <p:nvSpPr>
            <p:cNvPr id="627" name=""/>
            <p:cNvSpPr/>
            <p:nvPr/>
          </p:nvSpPr>
          <p:spPr>
            <a:xfrm>
              <a:off x="65160" y="1527120"/>
              <a:ext cx="9031320" cy="22212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3589200" y="1511280"/>
              <a:ext cx="2519640" cy="28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Transactions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9" name=""/>
          <p:cNvSpPr/>
          <p:nvPr/>
        </p:nvSpPr>
        <p:spPr>
          <a:xfrm>
            <a:off x="1219320" y="187164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3819600" y="187164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2286000" y="187164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Buy/Sell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6129360" y="187164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6872400" y="187164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3352680" y="210024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2557440" y="208584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1357200" y="208584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6272280" y="20667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7124760" y="207180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3348000" y="2252520"/>
            <a:ext cx="3027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2552760" y="223848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1352520" y="2238480"/>
            <a:ext cx="13860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6267600" y="221940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7120080" y="222408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19080" y="308124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380880" y="3081240"/>
            <a:ext cx="457200" cy="304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428760" y="3095640"/>
            <a:ext cx="3142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3200400" y="3429000"/>
            <a:ext cx="3276720" cy="1219320"/>
          </a:xfrm>
          <a:prstGeom prst="wedgeRoundRectCallout">
            <a:avLst>
              <a:gd name="adj1" fmla="val -91037"/>
              <a:gd name="adj2" fmla="val -125000"/>
              <a:gd name="adj3" fmla="val 1666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Transactions shown with timestamp given by user profile.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8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649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650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651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652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653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654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655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656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65" name=""/>
          <p:cNvGrpSpPr/>
          <p:nvPr/>
        </p:nvGrpSpPr>
        <p:grpSpPr>
          <a:xfrm>
            <a:off x="71280" y="1509840"/>
            <a:ext cx="9031320" cy="318960"/>
            <a:chOff x="71280" y="1509840"/>
            <a:chExt cx="9031320" cy="318960"/>
          </a:xfrm>
        </p:grpSpPr>
        <p:sp>
          <p:nvSpPr>
            <p:cNvPr id="666" name=""/>
            <p:cNvSpPr/>
            <p:nvPr/>
          </p:nvSpPr>
          <p:spPr>
            <a:xfrm>
              <a:off x="71280" y="1527480"/>
              <a:ext cx="9031320" cy="25020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2610000" y="1509840"/>
              <a:ext cx="2519640" cy="31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Administration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8" name=""/>
          <p:cNvSpPr/>
          <p:nvPr/>
        </p:nvSpPr>
        <p:spPr>
          <a:xfrm>
            <a:off x="571680" y="2057400"/>
            <a:ext cx="350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6400800" y="2031840"/>
            <a:ext cx="1981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457200" y="2819520"/>
            <a:ext cx="1523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IT Natural Gas Forwards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1994040" y="281952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3365640" y="281952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month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457200" y="259092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1981080" y="2590920"/>
            <a:ext cx="648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2527200" y="2603520"/>
            <a:ext cx="647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3086280" y="2590920"/>
            <a:ext cx="1168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 Limits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2552760" y="281952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457200" y="2997360"/>
            <a:ext cx="1523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Firm Natural Gas Forwards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1994040" y="299736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3365640" y="299736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months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2552760" y="299736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457200" y="3200400"/>
            <a:ext cx="1523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Firm Electricity  Forwards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1994040" y="320040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3365640" y="320040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months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>
            <a:off x="2552760" y="320040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469800" y="3403440"/>
            <a:ext cx="1524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Natural Gas Financial Swaps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>
            <a:off x="2006640" y="340344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>
            <a:off x="3378240" y="340344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 months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>
            <a:off x="2565360" y="340344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>
            <a:off x="469800" y="3594240"/>
            <a:ext cx="1663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Natural Gas Financial Options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2006640" y="359424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3378240" y="359424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 months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5791320" y="274320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Joe Smith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5791320" y="290844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Mike Davis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>
            <a:hlinkClick r:id="" action="ppaction://hlinkshowjump?jump=nextslide"/>
          </p:cNvPr>
          <p:cNvSpPr/>
          <p:nvPr/>
        </p:nvSpPr>
        <p:spPr>
          <a:xfrm>
            <a:off x="5791320" y="307332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Tom Johnson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5791320" y="256536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Admin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97" name=""/>
          <p:cNvGrpSpPr/>
          <p:nvPr/>
        </p:nvGrpSpPr>
        <p:grpSpPr>
          <a:xfrm>
            <a:off x="7543800" y="2743200"/>
            <a:ext cx="926640" cy="337680"/>
            <a:chOff x="7543800" y="2743200"/>
            <a:chExt cx="926640" cy="337680"/>
          </a:xfrm>
        </p:grpSpPr>
        <p:sp>
          <p:nvSpPr>
            <p:cNvPr id="698" name=""/>
            <p:cNvSpPr/>
            <p:nvPr/>
          </p:nvSpPr>
          <p:spPr>
            <a:xfrm>
              <a:off x="7556400" y="2757240"/>
              <a:ext cx="914040" cy="30492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  <a:effectLst>
              <a:outerShdw dist="17819" dir="2700000" blurRad="0" rotWithShape="0">
                <a:srgbClr val="848484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7543800" y="2743200"/>
              <a:ext cx="9140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3300"/>
                  </a:solidFill>
                  <a:effectLst/>
                  <a:uFillTx/>
                  <a:latin typeface="Times New Roman"/>
                </a:rPr>
                <a:t>Add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00" name=""/>
          <p:cNvSpPr/>
          <p:nvPr/>
        </p:nvSpPr>
        <p:spPr>
          <a:xfrm>
            <a:off x="457200" y="3886200"/>
            <a:ext cx="1981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Zone:                   </a:t>
            </a: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CPT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457200" y="419112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Language Preference: </a:t>
            </a: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English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6413400" y="289548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CPT        English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3" name=""/>
          <p:cNvSpPr/>
          <p:nvPr/>
        </p:nvSpPr>
        <p:spPr>
          <a:xfrm>
            <a:off x="6413400" y="255276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CPT        English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"/>
          <p:cNvSpPr/>
          <p:nvPr/>
        </p:nvSpPr>
        <p:spPr>
          <a:xfrm>
            <a:off x="6413400" y="273060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CPT        English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5" name=""/>
          <p:cNvSpPr/>
          <p:nvPr/>
        </p:nvSpPr>
        <p:spPr>
          <a:xfrm>
            <a:off x="6413400" y="307332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CPT        English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707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8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709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710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711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712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713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714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8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0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1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2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3" name=""/>
          <p:cNvGrpSpPr/>
          <p:nvPr/>
        </p:nvGrpSpPr>
        <p:grpSpPr>
          <a:xfrm>
            <a:off x="71280" y="1509840"/>
            <a:ext cx="9031320" cy="318960"/>
            <a:chOff x="71280" y="1509840"/>
            <a:chExt cx="9031320" cy="318960"/>
          </a:xfrm>
        </p:grpSpPr>
        <p:sp>
          <p:nvSpPr>
            <p:cNvPr id="724" name=""/>
            <p:cNvSpPr/>
            <p:nvPr/>
          </p:nvSpPr>
          <p:spPr>
            <a:xfrm>
              <a:off x="71280" y="1527480"/>
              <a:ext cx="9031320" cy="25020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2610000" y="1509840"/>
              <a:ext cx="2519640" cy="31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Administration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26" name=""/>
          <p:cNvSpPr/>
          <p:nvPr/>
        </p:nvSpPr>
        <p:spPr>
          <a:xfrm>
            <a:off x="571680" y="2057400"/>
            <a:ext cx="350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>
            <a:off x="6400800" y="2031840"/>
            <a:ext cx="1981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>
            <a:off x="457200" y="2819520"/>
            <a:ext cx="1523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IT Natural Gas Forwards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9" name=""/>
          <p:cNvSpPr/>
          <p:nvPr/>
        </p:nvSpPr>
        <p:spPr>
          <a:xfrm>
            <a:off x="1994040" y="281952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0" name=""/>
          <p:cNvSpPr/>
          <p:nvPr/>
        </p:nvSpPr>
        <p:spPr>
          <a:xfrm>
            <a:off x="3365640" y="281952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month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1" name=""/>
          <p:cNvSpPr/>
          <p:nvPr/>
        </p:nvSpPr>
        <p:spPr>
          <a:xfrm>
            <a:off x="457200" y="259092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2" name=""/>
          <p:cNvSpPr/>
          <p:nvPr/>
        </p:nvSpPr>
        <p:spPr>
          <a:xfrm>
            <a:off x="1981080" y="2590920"/>
            <a:ext cx="648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3" name=""/>
          <p:cNvSpPr/>
          <p:nvPr/>
        </p:nvSpPr>
        <p:spPr>
          <a:xfrm>
            <a:off x="2527200" y="2603520"/>
            <a:ext cx="647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4" name=""/>
          <p:cNvSpPr/>
          <p:nvPr/>
        </p:nvSpPr>
        <p:spPr>
          <a:xfrm>
            <a:off x="3086280" y="2590920"/>
            <a:ext cx="1168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 Limits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5" name=""/>
          <p:cNvSpPr/>
          <p:nvPr/>
        </p:nvSpPr>
        <p:spPr>
          <a:xfrm>
            <a:off x="2552760" y="281952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6" name=""/>
          <p:cNvSpPr/>
          <p:nvPr/>
        </p:nvSpPr>
        <p:spPr>
          <a:xfrm>
            <a:off x="457200" y="2997360"/>
            <a:ext cx="1523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Firm Natural Gas Forwards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7" name=""/>
          <p:cNvSpPr/>
          <p:nvPr/>
        </p:nvSpPr>
        <p:spPr>
          <a:xfrm>
            <a:off x="1994040" y="299736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8" name=""/>
          <p:cNvSpPr/>
          <p:nvPr/>
        </p:nvSpPr>
        <p:spPr>
          <a:xfrm>
            <a:off x="3365640" y="299736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months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9" name=""/>
          <p:cNvSpPr/>
          <p:nvPr/>
        </p:nvSpPr>
        <p:spPr>
          <a:xfrm>
            <a:off x="2552760" y="299736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0" name=""/>
          <p:cNvSpPr/>
          <p:nvPr/>
        </p:nvSpPr>
        <p:spPr>
          <a:xfrm>
            <a:off x="457200" y="3200400"/>
            <a:ext cx="1523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Firm Electricity  Forwards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1" name=""/>
          <p:cNvSpPr/>
          <p:nvPr/>
        </p:nvSpPr>
        <p:spPr>
          <a:xfrm>
            <a:off x="1994040" y="320040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2" name=""/>
          <p:cNvSpPr/>
          <p:nvPr/>
        </p:nvSpPr>
        <p:spPr>
          <a:xfrm>
            <a:off x="3365640" y="320040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months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3" name=""/>
          <p:cNvSpPr/>
          <p:nvPr/>
        </p:nvSpPr>
        <p:spPr>
          <a:xfrm>
            <a:off x="2552760" y="320040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4" name=""/>
          <p:cNvSpPr/>
          <p:nvPr/>
        </p:nvSpPr>
        <p:spPr>
          <a:xfrm>
            <a:off x="469800" y="3403440"/>
            <a:ext cx="1524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Natural Gas Financial Swaps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5" name=""/>
          <p:cNvSpPr/>
          <p:nvPr/>
        </p:nvSpPr>
        <p:spPr>
          <a:xfrm>
            <a:off x="2006640" y="340344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6" name=""/>
          <p:cNvSpPr/>
          <p:nvPr/>
        </p:nvSpPr>
        <p:spPr>
          <a:xfrm>
            <a:off x="3378240" y="340344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 months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7" name=""/>
          <p:cNvSpPr/>
          <p:nvPr/>
        </p:nvSpPr>
        <p:spPr>
          <a:xfrm>
            <a:off x="2565360" y="340344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8" name=""/>
          <p:cNvSpPr/>
          <p:nvPr/>
        </p:nvSpPr>
        <p:spPr>
          <a:xfrm>
            <a:off x="469800" y="3594240"/>
            <a:ext cx="1663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Natural Gas Financial Options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9" name=""/>
          <p:cNvSpPr/>
          <p:nvPr/>
        </p:nvSpPr>
        <p:spPr>
          <a:xfrm>
            <a:off x="2006640" y="3594240"/>
            <a:ext cx="596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0" name=""/>
          <p:cNvSpPr/>
          <p:nvPr/>
        </p:nvSpPr>
        <p:spPr>
          <a:xfrm>
            <a:off x="3378240" y="359424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 months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1" name=""/>
          <p:cNvSpPr/>
          <p:nvPr/>
        </p:nvSpPr>
        <p:spPr>
          <a:xfrm>
            <a:off x="5867280" y="274320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Joe Smith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2" name=""/>
          <p:cNvSpPr/>
          <p:nvPr/>
        </p:nvSpPr>
        <p:spPr>
          <a:xfrm>
            <a:off x="5867280" y="290844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Mike Davis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3" name=""/>
          <p:cNvSpPr/>
          <p:nvPr/>
        </p:nvSpPr>
        <p:spPr>
          <a:xfrm>
            <a:off x="5867280" y="307332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Tom Johnson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>
            <a:off x="5867280" y="256536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Admin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>
            <a:off x="4572000" y="3429000"/>
            <a:ext cx="4267080" cy="22860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</a:t>
            </a: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update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change this users name or password or change this users preferred language or time zone, or click </a:t>
            </a: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delete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remove this user (cannot delete the admin user).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56" name=""/>
          <p:cNvGrpSpPr/>
          <p:nvPr/>
        </p:nvGrpSpPr>
        <p:grpSpPr>
          <a:xfrm>
            <a:off x="8064360" y="2743200"/>
            <a:ext cx="927360" cy="337680"/>
            <a:chOff x="8064360" y="2743200"/>
            <a:chExt cx="927360" cy="337680"/>
          </a:xfrm>
        </p:grpSpPr>
        <p:sp>
          <p:nvSpPr>
            <p:cNvPr id="757" name=""/>
            <p:cNvSpPr/>
            <p:nvPr/>
          </p:nvSpPr>
          <p:spPr>
            <a:xfrm>
              <a:off x="8077320" y="2757240"/>
              <a:ext cx="914400" cy="30492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  <a:effectLst>
              <a:outerShdw dist="17819" dir="2700000" blurRad="0" rotWithShape="0">
                <a:srgbClr val="848484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8064360" y="2743200"/>
              <a:ext cx="9144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3300"/>
                  </a:solidFill>
                  <a:effectLst/>
                  <a:uFillTx/>
                  <a:latin typeface="Times New Roman"/>
                </a:rPr>
                <a:t>Add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59" name=""/>
          <p:cNvSpPr/>
          <p:nvPr/>
        </p:nvSpPr>
        <p:spPr>
          <a:xfrm>
            <a:off x="6591240" y="289548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CPT        English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0" name=""/>
          <p:cNvSpPr/>
          <p:nvPr/>
        </p:nvSpPr>
        <p:spPr>
          <a:xfrm>
            <a:off x="6591240" y="255276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CPT        English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1" name=""/>
          <p:cNvSpPr/>
          <p:nvPr/>
        </p:nvSpPr>
        <p:spPr>
          <a:xfrm>
            <a:off x="6591240" y="273060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CPT        English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2" name=""/>
          <p:cNvSpPr/>
          <p:nvPr/>
        </p:nvSpPr>
        <p:spPr>
          <a:xfrm>
            <a:off x="6591240" y="307332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CPT        English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3" name=""/>
          <p:cNvSpPr/>
          <p:nvPr/>
        </p:nvSpPr>
        <p:spPr>
          <a:xfrm>
            <a:off x="457200" y="3886200"/>
            <a:ext cx="1981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Zone:                   </a:t>
            </a: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CPT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4" name=""/>
          <p:cNvSpPr/>
          <p:nvPr/>
        </p:nvSpPr>
        <p:spPr>
          <a:xfrm>
            <a:off x="457200" y="419112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Language Preference: </a:t>
            </a: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English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8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9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10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11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2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13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14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15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124080" y="1752480"/>
            <a:ext cx="2438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HOME PAGE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693880" y="2666880"/>
            <a:ext cx="373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DATA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844720" y="3429000"/>
            <a:ext cx="373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HOURS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819520" y="4038480"/>
            <a:ext cx="373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Language Selection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29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30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31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32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33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34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35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36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590920" y="1752480"/>
            <a:ext cx="6553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CONTACTS PAGE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523880" y="2514600"/>
            <a:ext cx="6400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ROLE      CONTACT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PHONE      EMAIL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200400" y="2971800"/>
            <a:ext cx="2895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of contacts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447920" y="4114800"/>
            <a:ext cx="6400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click a contact to email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50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51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52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53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54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55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56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57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981080" y="1752480"/>
            <a:ext cx="655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 PAGE: , Static, Polled every 10 minutes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219320" y="2286000"/>
            <a:ext cx="6400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Shows all headlines in last 72 hours.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971800" y="3429000"/>
            <a:ext cx="2895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of headlines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447920" y="4114800"/>
            <a:ext cx="6400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click on a headline and takes user to URL with the news item.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066680" y="2819520"/>
            <a:ext cx="7162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DATETIME           HEADLINE                      BY-LINE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371600" y="5029200"/>
            <a:ext cx="64008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Supporting tools:  1.  User ability to create news item (should update news headline page).  2.  Process which ages the page.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85680" y="3371760"/>
            <a:ext cx="1219320" cy="1295640"/>
          </a:xfrm>
          <a:prstGeom prst="wedgeRoundRectCallout">
            <a:avLst>
              <a:gd name="adj1" fmla="val 71745"/>
              <a:gd name="adj2" fmla="val -56861"/>
              <a:gd name="adj3" fmla="val 1666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DateTime in User Profile TimeZone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74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76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77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78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79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80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81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590920" y="1752480"/>
            <a:ext cx="594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LINKS PAGE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219320" y="2286000"/>
            <a:ext cx="6400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Shows list of links to other interesting energy sites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971800" y="3429000"/>
            <a:ext cx="2895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of links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447920" y="4114800"/>
            <a:ext cx="6400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click on a link to go to that URL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066680" y="2819520"/>
            <a:ext cx="7162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LINK           DESCRIPTION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96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97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98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99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00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101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102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103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590920" y="1752480"/>
            <a:ext cx="594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LOGIN PAGE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914400" y="2241720"/>
            <a:ext cx="64008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User can go here to login to the protected areas of the site.  Clicking on any of the protected areas will also force a login.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15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16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117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118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19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120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121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122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1" name=""/>
          <p:cNvGrpSpPr/>
          <p:nvPr/>
        </p:nvGrpSpPr>
        <p:grpSpPr>
          <a:xfrm>
            <a:off x="71280" y="1509840"/>
            <a:ext cx="9031320" cy="318960"/>
            <a:chOff x="71280" y="1509840"/>
            <a:chExt cx="9031320" cy="318960"/>
          </a:xfrm>
        </p:grpSpPr>
        <p:sp>
          <p:nvSpPr>
            <p:cNvPr id="132" name=""/>
            <p:cNvSpPr/>
            <p:nvPr/>
          </p:nvSpPr>
          <p:spPr>
            <a:xfrm>
              <a:off x="71280" y="1527480"/>
              <a:ext cx="9031320" cy="25020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2610000" y="1509840"/>
              <a:ext cx="2519640" cy="31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Quotes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4" name=""/>
          <p:cNvSpPr/>
          <p:nvPr/>
        </p:nvSpPr>
        <p:spPr>
          <a:xfrm>
            <a:off x="61920" y="1771560"/>
            <a:ext cx="1068480" cy="340992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9360" y="20890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Country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0" y="22716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0" y="24526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0" y="263376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Phys/Fin/Capacity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06360" y="18144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9360" y="28144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Deal 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1" name=""/>
          <p:cNvGrpSpPr/>
          <p:nvPr/>
        </p:nvGrpSpPr>
        <p:grpSpPr>
          <a:xfrm>
            <a:off x="65160" y="5126040"/>
            <a:ext cx="9031320" cy="284040"/>
            <a:chOff x="65160" y="5126040"/>
            <a:chExt cx="9031320" cy="284040"/>
          </a:xfrm>
        </p:grpSpPr>
        <p:sp>
          <p:nvSpPr>
            <p:cNvPr id="142" name=""/>
            <p:cNvSpPr/>
            <p:nvPr/>
          </p:nvSpPr>
          <p:spPr>
            <a:xfrm>
              <a:off x="65160" y="5141880"/>
              <a:ext cx="9031320" cy="22212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3589200" y="5126040"/>
              <a:ext cx="2519640" cy="28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Transactions this Session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4" name="">
            <a:hlinkClick r:id="" action="ppaction://hlinkshowjump?jump=nextslide"/>
          </p:cNvPr>
          <p:cNvSpPr/>
          <p:nvPr/>
        </p:nvSpPr>
        <p:spPr>
          <a:xfrm>
            <a:off x="1104840" y="212076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221520" y="21207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904080" y="21114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902720" y="21207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394400" y="21114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2.065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119240" y="2311560"/>
            <a:ext cx="25700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Month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6221520" y="2311560"/>
            <a:ext cx="9176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6904080" y="230184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902720" y="2311560"/>
            <a:ext cx="91728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421400" y="230184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104840" y="2500200"/>
            <a:ext cx="289584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Firm, Next 3 months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221520" y="25113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904080" y="25020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2.18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902720" y="25113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421400" y="25020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2.25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647040" y="1952640"/>
            <a:ext cx="547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7597800" y="1952640"/>
            <a:ext cx="685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376280" y="193356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481560" y="193356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 Qty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114800" y="193356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Tick Size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981680" y="194328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Hours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672000" y="21193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253040" y="21146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819680" y="21240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681360" y="2314440"/>
            <a:ext cx="72252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262400" y="2309760"/>
            <a:ext cx="72252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829040" y="231948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676680" y="25099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257720" y="25052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824360" y="25146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219320" y="548640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3819600" y="548640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2286000" y="548640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Buy/Sell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12936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87240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352680" y="571500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557440" y="570060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1357200" y="570060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272280" y="568152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7124760" y="56865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348000" y="5881680"/>
            <a:ext cx="3027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552760" y="586728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1352520" y="586728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267600" y="584820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120080" y="585324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200400" y="3429000"/>
            <a:ext cx="3276720" cy="1219320"/>
          </a:xfrm>
          <a:prstGeom prst="wedgeRoundRectCallout">
            <a:avLst>
              <a:gd name="adj1" fmla="val -83865"/>
              <a:gd name="adj2" fmla="val 136587"/>
              <a:gd name="adj3" fmla="val 1666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session transactions shown with timestamp given by user profile.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429000" y="1828800"/>
            <a:ext cx="2666880" cy="1066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1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92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93" name="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194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195" name=""/>
                <p:cNvSpPr/>
                <p:nvPr/>
              </p:nvSpPr>
              <p:spPr>
                <a:xfrm>
                  <a:off x="57240" y="1266840"/>
                  <a:ext cx="9031320" cy="53341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96" name=""/>
              <p:cNvSpPr/>
              <p:nvPr/>
            </p:nvSpPr>
            <p:spPr>
              <a:xfrm>
                <a:off x="52560" y="1266840"/>
                <a:ext cx="9030960" cy="25704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197" name=""/>
            <p:cNvGraphicFramePr/>
            <p:nvPr/>
          </p:nvGraphicFramePr>
          <p:xfrm>
            <a:off x="52560" y="1266840"/>
            <a:ext cx="480960" cy="25704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198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52560" y="1266840"/>
                      <a:ext cx="480960" cy="257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199" name=""/>
          <p:cNvSpPr/>
          <p:nvPr/>
        </p:nvSpPr>
        <p:spPr>
          <a:xfrm>
            <a:off x="6714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37160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195640" y="1281240"/>
            <a:ext cx="8935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89548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576600" y="1276200"/>
            <a:ext cx="8938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Login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276800" y="1276200"/>
            <a:ext cx="8935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043600" y="1276200"/>
            <a:ext cx="99540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129360" y="1281240"/>
            <a:ext cx="8938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7039080" y="1285920"/>
            <a:ext cx="99540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8" name=""/>
          <p:cNvGrpSpPr/>
          <p:nvPr/>
        </p:nvGrpSpPr>
        <p:grpSpPr>
          <a:xfrm>
            <a:off x="71280" y="1509840"/>
            <a:ext cx="9031320" cy="318960"/>
            <a:chOff x="71280" y="1509840"/>
            <a:chExt cx="9031320" cy="318960"/>
          </a:xfrm>
        </p:grpSpPr>
        <p:sp>
          <p:nvSpPr>
            <p:cNvPr id="209" name=""/>
            <p:cNvSpPr/>
            <p:nvPr/>
          </p:nvSpPr>
          <p:spPr>
            <a:xfrm>
              <a:off x="71280" y="1527480"/>
              <a:ext cx="9031320" cy="25020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2610000" y="1509840"/>
              <a:ext cx="2519640" cy="31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Quotes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1" name=""/>
          <p:cNvSpPr/>
          <p:nvPr/>
        </p:nvSpPr>
        <p:spPr>
          <a:xfrm>
            <a:off x="61920" y="1771560"/>
            <a:ext cx="1068480" cy="340992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9360" y="20890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Country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0" y="22716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0" y="24526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0" y="263376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Phys/Fin/Capacity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306360" y="181440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9360" y="2814480"/>
            <a:ext cx="731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Deal 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8" name=""/>
          <p:cNvGrpSpPr/>
          <p:nvPr/>
        </p:nvGrpSpPr>
        <p:grpSpPr>
          <a:xfrm>
            <a:off x="65160" y="5126040"/>
            <a:ext cx="9031320" cy="284040"/>
            <a:chOff x="65160" y="5126040"/>
            <a:chExt cx="9031320" cy="284040"/>
          </a:xfrm>
        </p:grpSpPr>
        <p:sp>
          <p:nvSpPr>
            <p:cNvPr id="219" name=""/>
            <p:cNvSpPr/>
            <p:nvPr/>
          </p:nvSpPr>
          <p:spPr>
            <a:xfrm>
              <a:off x="65160" y="5141880"/>
              <a:ext cx="9031320" cy="22212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cc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3589200" y="5126040"/>
              <a:ext cx="2519640" cy="28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Transactions this Session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1" name=""/>
          <p:cNvSpPr/>
          <p:nvPr/>
        </p:nvSpPr>
        <p:spPr>
          <a:xfrm>
            <a:off x="1104840" y="212076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6221520" y="21207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6904080" y="21114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902720" y="21207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394400" y="21114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2.065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1119240" y="2311560"/>
            <a:ext cx="25700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IT, Next Month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6221520" y="2311560"/>
            <a:ext cx="9176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904080" y="230184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7902720" y="2311560"/>
            <a:ext cx="91728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421400" y="230184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1104840" y="2500200"/>
            <a:ext cx="289584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TRCO/Z6 Firm, Next 3 months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221520" y="25113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6904080" y="2502000"/>
            <a:ext cx="630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2.18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7902720" y="251136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7421400" y="2502000"/>
            <a:ext cx="628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2.25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6647040" y="1952640"/>
            <a:ext cx="547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7597800" y="1952640"/>
            <a:ext cx="685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1376280" y="193356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3481560" y="193356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 Qty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114800" y="193356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Tick Size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981680" y="194328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Hours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3672000" y="21193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4253040" y="21146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4819680" y="21240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3681360" y="2314440"/>
            <a:ext cx="72252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4262400" y="2309760"/>
            <a:ext cx="72252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4829040" y="231948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676680" y="250992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4257720" y="2505240"/>
            <a:ext cx="7221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4824360" y="2514600"/>
            <a:ext cx="153828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7AM CST to 11AM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1219320" y="5486400"/>
            <a:ext cx="101916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3819600" y="5486400"/>
            <a:ext cx="1309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2286000" y="5486400"/>
            <a:ext cx="905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Buy/Sell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612936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6872400" y="5486400"/>
            <a:ext cx="9046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3352680" y="5715000"/>
            <a:ext cx="3027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2557440" y="570060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357200" y="570060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6272280" y="568152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7124760" y="5686560"/>
            <a:ext cx="917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3348000" y="5881680"/>
            <a:ext cx="3027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TRCO/Z6 IT, Next Day Dlvy, in USD/MMBtu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552760" y="5867280"/>
            <a:ext cx="72216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352520" y="5867280"/>
            <a:ext cx="1386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5/2/99 7:15 AM CST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6267600" y="584820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5000/day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7120080" y="5853240"/>
            <a:ext cx="91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429000" y="1828800"/>
            <a:ext cx="2666880" cy="1066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590920" y="2743200"/>
            <a:ext cx="4267080" cy="22860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 you click on the short description you get the long description.  This is the long description of the product just clicked.  Click </a:t>
            </a: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cancel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exit or from here access the </a:t>
            </a: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GTC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view the General Terms and Conditions for this product.  Click </a:t>
            </a: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custom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add this product to your custom quotes page.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>
            <a:hlinkClick r:id="" action="ppaction://hlinkshowjump?jump=nextslide"/>
          </p:cNvPr>
          <p:cNvSpPr/>
          <p:nvPr/>
        </p:nvSpPr>
        <p:spPr>
          <a:xfrm>
            <a:off x="4191120" y="3586320"/>
            <a:ext cx="609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 flipH="1" flipV="1">
            <a:off x="2057400" y="2209320"/>
            <a:ext cx="1447920" cy="838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0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271" name="" descr=""/>
            <p:cNvPicPr/>
            <p:nvPr/>
          </p:nvPicPr>
          <p:blipFill>
            <a:blip r:embed="rId1"/>
            <a:stretch/>
          </p:blipFill>
          <p:spPr>
            <a:xfrm>
              <a:off x="0" y="0"/>
              <a:ext cx="9144000" cy="6858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72" name=""/>
            <p:cNvSpPr/>
            <p:nvPr/>
          </p:nvSpPr>
          <p:spPr>
            <a:xfrm>
              <a:off x="57240" y="1266840"/>
              <a:ext cx="9031320" cy="53341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3" name=""/>
          <p:cNvSpPr/>
          <p:nvPr/>
        </p:nvSpPr>
        <p:spPr>
          <a:xfrm>
            <a:off x="52560" y="1266840"/>
            <a:ext cx="9030960" cy="25704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80808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3790800" y="1262160"/>
            <a:ext cx="343404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General Terms and Conditions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2666880" y="3429000"/>
            <a:ext cx="350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TEXT OF THE GTC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1862280" y="852480"/>
            <a:ext cx="2438280" cy="15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1828800" y="800280"/>
            <a:ext cx="4267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URL for the GTC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12300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1999-05-03T20:52:26Z</dcterms:created>
  <dc:creator>Jay Webb</dc:creator>
  <dc:description/>
  <dc:language>en-US</dc:language>
  <cp:lastModifiedBy>LKITCHEN</cp:lastModifiedBy>
  <cp:lastPrinted>1999-05-12T16:02:38Z</cp:lastPrinted>
  <dcterms:modified xsi:type="dcterms:W3CDTF">1999-07-08T11:49:08Z</dcterms:modified>
  <cp:revision>35</cp:revision>
  <dc:subject/>
  <dc:title>No Slide Title</dc:title>
</cp:coreProperties>
</file>