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47280" y="1353600"/>
            <a:ext cx="7581960" cy="484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223040" y="2365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527960" y="23652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595440" y="6357960"/>
            <a:ext cx="7640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r" pos="782496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Risk Markets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sldNum" idx="1"/>
          </p:nvPr>
        </p:nvSpPr>
        <p:spPr>
          <a:xfrm>
            <a:off x="875880" y="6208200"/>
            <a:ext cx="7388280" cy="381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CBB2B6E-D897-4184-B71B-7EAA9129DC30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41240" y="1281240"/>
            <a:ext cx="71200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76440" y="6394320"/>
            <a:ext cx="37018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757760" y="6397560"/>
            <a:ext cx="33861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E_COLOR_R" descr=""/>
          <p:cNvPicPr/>
          <p:nvPr/>
        </p:nvPicPr>
        <p:blipFill>
          <a:blip r:embed="rId2">
            <a:biLevel thresh="50000"/>
          </a:blip>
          <a:stretch/>
        </p:blipFill>
        <p:spPr>
          <a:xfrm>
            <a:off x="7966080" y="992160"/>
            <a:ext cx="695160" cy="6858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47280" y="1353600"/>
            <a:ext cx="7581960" cy="484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223040" y="2365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527960" y="23652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595440" y="6357960"/>
            <a:ext cx="7640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r" pos="782496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Risk Markets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875880" y="6208200"/>
            <a:ext cx="7388280" cy="381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3B93AA6-6539-417E-AAAC-C93B7CAF6FC0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41240" y="1281240"/>
            <a:ext cx="71200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76440" y="6394320"/>
            <a:ext cx="37018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757760" y="6397560"/>
            <a:ext cx="33861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E_COLOR_R" descr=""/>
          <p:cNvPicPr/>
          <p:nvPr/>
        </p:nvPicPr>
        <p:blipFill>
          <a:blip r:embed="rId2">
            <a:biLevel thresh="50000"/>
          </a:blip>
          <a:stretch/>
        </p:blipFill>
        <p:spPr>
          <a:xfrm>
            <a:off x="7966080" y="992160"/>
            <a:ext cx="695160" cy="6858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47280" y="1353600"/>
            <a:ext cx="7581960" cy="484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223040" y="2365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527960" y="23652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595440" y="6357960"/>
            <a:ext cx="7640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r" pos="782496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Risk Markets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sldNum" idx="3"/>
          </p:nvPr>
        </p:nvSpPr>
        <p:spPr>
          <a:xfrm>
            <a:off x="875880" y="6208200"/>
            <a:ext cx="7388280" cy="381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D16B988-6BDE-46C4-B74B-BF4B3A8245A1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41240" y="1281240"/>
            <a:ext cx="71200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76440" y="6394320"/>
            <a:ext cx="37018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757760" y="6397560"/>
            <a:ext cx="33861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E_COLOR_R" descr=""/>
          <p:cNvPicPr/>
          <p:nvPr/>
        </p:nvPicPr>
        <p:blipFill>
          <a:blip r:embed="rId2">
            <a:biLevel thresh="50000"/>
          </a:blip>
          <a:stretch/>
        </p:blipFill>
        <p:spPr>
          <a:xfrm>
            <a:off x="7966080" y="992160"/>
            <a:ext cx="695160" cy="6858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47280" y="1353600"/>
            <a:ext cx="7581960" cy="484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51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223040" y="2365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527960" y="23652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595440" y="6357960"/>
            <a:ext cx="7640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r" pos="782496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Risk Markets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sldNum" idx="4"/>
          </p:nvPr>
        </p:nvSpPr>
        <p:spPr>
          <a:xfrm>
            <a:off x="875880" y="6208200"/>
            <a:ext cx="7388280" cy="381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A86970E-F38C-4CEE-A9EC-0E8E4843B69F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41240" y="1281240"/>
            <a:ext cx="71200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76440" y="6394320"/>
            <a:ext cx="37018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757760" y="6397560"/>
            <a:ext cx="33861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0" name="E_COLOR_R" descr=""/>
          <p:cNvPicPr/>
          <p:nvPr/>
        </p:nvPicPr>
        <p:blipFill>
          <a:blip r:embed="rId2">
            <a:biLevel thresh="50000"/>
          </a:blip>
          <a:stretch/>
        </p:blipFill>
        <p:spPr>
          <a:xfrm>
            <a:off x="7966080" y="992160"/>
            <a:ext cx="695160" cy="6858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723960" y="1130400"/>
            <a:ext cx="7035840" cy="1473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7223040" y="2365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527960" y="23652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95440" y="6357960"/>
            <a:ext cx="787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r" pos="782496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Risk Markets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54200" y="2662200"/>
            <a:ext cx="699264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76440" y="6394320"/>
            <a:ext cx="77403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" name="E_COLOR_R" descr=""/>
          <p:cNvPicPr/>
          <p:nvPr/>
        </p:nvPicPr>
        <p:blipFill>
          <a:blip r:embed="rId2">
            <a:biLevel thresh="50000"/>
          </a:blip>
          <a:stretch/>
        </p:blipFill>
        <p:spPr>
          <a:xfrm>
            <a:off x="7839000" y="2238480"/>
            <a:ext cx="1000080" cy="987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</p:pic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300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300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300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723960" y="1130400"/>
            <a:ext cx="7035840" cy="1473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</a:t>
            </a: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Claims Trading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subTitle"/>
          </p:nvPr>
        </p:nvSpPr>
        <p:spPr>
          <a:xfrm>
            <a:off x="1308240" y="34290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 Report &amp; Business Plan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29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436DA13-6893-489E-830A-CF4E77274159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Role of Intermediary:</a:t>
            </a:r>
            <a:br>
              <a:rPr sz="3200"/>
            </a:br>
            <a:r>
              <a:rPr b="1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Solvent Claims Trading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/>
          </p:nvPr>
        </p:nvSpPr>
        <p:spPr>
          <a:xfrm>
            <a:off x="647280" y="1363320"/>
            <a:ext cx="3930840" cy="4838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Insured assigns claims to EGM for cash consideration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surrenders the claims to 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solvent insurers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Insured provides release of policy to 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intermediary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insurers don’t want to purchase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claims on other 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insurers,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but insured usually wants to settle as a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 between insured and insurers strained after long periods of acrimonious litigation, and both sides want to avoid setting direct precedents for other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80" name=""/>
          <p:cNvGrpSpPr/>
          <p:nvPr/>
        </p:nvGrpSpPr>
        <p:grpSpPr>
          <a:xfrm>
            <a:off x="4802040" y="1943280"/>
            <a:ext cx="3424320" cy="3827160"/>
            <a:chOff x="4802040" y="1943280"/>
            <a:chExt cx="3424320" cy="3827160"/>
          </a:xfrm>
        </p:grpSpPr>
        <p:grpSp>
          <p:nvGrpSpPr>
            <p:cNvPr id="181" name=""/>
            <p:cNvGrpSpPr/>
            <p:nvPr/>
          </p:nvGrpSpPr>
          <p:grpSpPr>
            <a:xfrm>
              <a:off x="4802040" y="3595680"/>
              <a:ext cx="1176480" cy="641520"/>
              <a:chOff x="4802040" y="3595680"/>
              <a:chExt cx="1176480" cy="641520"/>
            </a:xfrm>
          </p:grpSpPr>
          <p:sp>
            <p:nvSpPr>
              <p:cNvPr id="182" name=""/>
              <p:cNvSpPr/>
              <p:nvPr/>
            </p:nvSpPr>
            <p:spPr>
              <a:xfrm>
                <a:off x="4802040" y="3595680"/>
                <a:ext cx="1176480" cy="64152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800" rIns="91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>
                <a:off x="4880160" y="3763800"/>
                <a:ext cx="1027080" cy="306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34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EGM</a:t>
                </a:r>
                <a:r>
                  <a:rPr b="0" lang="en-GB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/GRS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84" name=""/>
            <p:cNvGrpSpPr/>
            <p:nvPr/>
          </p:nvGrpSpPr>
          <p:grpSpPr>
            <a:xfrm>
              <a:off x="6678720" y="5129280"/>
              <a:ext cx="1176120" cy="641160"/>
              <a:chOff x="6678720" y="5129280"/>
              <a:chExt cx="1176120" cy="641160"/>
            </a:xfrm>
          </p:grpSpPr>
          <p:sp>
            <p:nvSpPr>
              <p:cNvPr id="185" name=""/>
              <p:cNvSpPr/>
              <p:nvPr/>
            </p:nvSpPr>
            <p:spPr>
              <a:xfrm>
                <a:off x="6678720" y="5129280"/>
                <a:ext cx="1176120" cy="64116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800" rIns="91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" name=""/>
              <p:cNvSpPr/>
              <p:nvPr/>
            </p:nvSpPr>
            <p:spPr>
              <a:xfrm>
                <a:off x="6876000" y="5297400"/>
                <a:ext cx="779760" cy="306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34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Insured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87" name=""/>
            <p:cNvGrpSpPr/>
            <p:nvPr/>
          </p:nvGrpSpPr>
          <p:grpSpPr>
            <a:xfrm>
              <a:off x="6678720" y="2071800"/>
              <a:ext cx="1176120" cy="641160"/>
              <a:chOff x="6678720" y="2071800"/>
              <a:chExt cx="1176120" cy="641160"/>
            </a:xfrm>
          </p:grpSpPr>
          <p:sp>
            <p:nvSpPr>
              <p:cNvPr id="188" name=""/>
              <p:cNvSpPr/>
              <p:nvPr/>
            </p:nvSpPr>
            <p:spPr>
              <a:xfrm>
                <a:off x="6678720" y="2071800"/>
                <a:ext cx="1176120" cy="64116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800" rIns="91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" name=""/>
              <p:cNvSpPr/>
              <p:nvPr/>
            </p:nvSpPr>
            <p:spPr>
              <a:xfrm>
                <a:off x="6876000" y="2239920"/>
                <a:ext cx="740160" cy="306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34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GB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Insurer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0" name=""/>
            <p:cNvSpPr/>
            <p:nvPr/>
          </p:nvSpPr>
          <p:spPr>
            <a:xfrm flipH="1" flipV="1">
              <a:off x="5778000" y="4235400"/>
              <a:ext cx="901800" cy="9842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1800" rIns="9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5549760" y="4235400"/>
              <a:ext cx="1130400" cy="1231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1800" rIns="9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92" name=""/>
            <p:cNvGrpSpPr/>
            <p:nvPr/>
          </p:nvGrpSpPr>
          <p:grpSpPr>
            <a:xfrm>
              <a:off x="5230800" y="2071800"/>
              <a:ext cx="1176480" cy="641160"/>
              <a:chOff x="5230800" y="2071800"/>
              <a:chExt cx="1176480" cy="641160"/>
            </a:xfrm>
          </p:grpSpPr>
          <p:sp>
            <p:nvSpPr>
              <p:cNvPr id="193" name=""/>
              <p:cNvSpPr/>
              <p:nvPr/>
            </p:nvSpPr>
            <p:spPr>
              <a:xfrm>
                <a:off x="5230800" y="2071800"/>
                <a:ext cx="1176480" cy="64116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800" rIns="91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" name=""/>
              <p:cNvSpPr/>
              <p:nvPr/>
            </p:nvSpPr>
            <p:spPr>
              <a:xfrm>
                <a:off x="5428440" y="2239920"/>
                <a:ext cx="740160" cy="306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34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GB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Insurer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5" name=""/>
            <p:cNvSpPr/>
            <p:nvPr/>
          </p:nvSpPr>
          <p:spPr>
            <a:xfrm>
              <a:off x="4981680" y="1943280"/>
              <a:ext cx="3133800" cy="9144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 flipV="1">
              <a:off x="5791320" y="2852280"/>
              <a:ext cx="438120" cy="747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1800" rIns="9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 flipH="1">
              <a:off x="5581800" y="2857680"/>
              <a:ext cx="428400" cy="7426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1800" rIns="9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 flipV="1">
              <a:off x="7251840" y="2857680"/>
              <a:ext cx="0" cy="22730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1800" rIns="9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5019840" y="4741920"/>
              <a:ext cx="996840" cy="42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Assignment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 claims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5857920" y="4519440"/>
              <a:ext cx="1162080" cy="245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$$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4829040" y="3036960"/>
              <a:ext cx="997200" cy="397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Surrender of claims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5813280" y="3119400"/>
              <a:ext cx="997200" cy="245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$$ + X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7229520" y="3763800"/>
              <a:ext cx="996840" cy="582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Release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 insurance policy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CE41899-9FC3-4767-9564-7E2ABB229BAC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Example:  Phillips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5218200" y="1679400"/>
            <a:ext cx="1644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Insolvent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85880" y="3641760"/>
            <a:ext cx="2386080" cy="668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Phillips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390840" y="3651120"/>
            <a:ext cx="790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.5MM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019400" y="3171960"/>
            <a:ext cx="679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3.0MM*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3218040" y="4038480"/>
            <a:ext cx="1035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Assignment of insolvent claims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$1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0.0MM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912960" y="1909800"/>
            <a:ext cx="1836720" cy="772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Equitas / Solvent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Market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Gross settlement* =$</a:t>
            </a: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0MM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2203560" y="2884320"/>
            <a:ext cx="11714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Solvent share of gross settlement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 $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10.0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2503440" y="1933560"/>
            <a:ext cx="206208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Allocation of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insolvent claims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Gross = $1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NPV@8% = $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4.1MM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5738760" y="4524480"/>
            <a:ext cx="789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883120" y="3078000"/>
            <a:ext cx="667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1.0MM*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727520" y="2830680"/>
            <a:ext cx="11700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Surrender of assigned claims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805360" y="3882960"/>
            <a:ext cx="654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508720" y="3465360"/>
            <a:ext cx="12747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3.5MM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Phillips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Bankruptcy Default Swap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737320" y="4272120"/>
            <a:ext cx="790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727440" y="2911320"/>
            <a:ext cx="669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Release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6891480" y="5624640"/>
            <a:ext cx="993600" cy="596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5805360" y="5873760"/>
            <a:ext cx="655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5805360" y="5218200"/>
            <a:ext cx="655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716440" y="5626080"/>
            <a:ext cx="833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716440" y="4957920"/>
            <a:ext cx="833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5" name=""/>
          <p:cNvGrpSpPr/>
          <p:nvPr/>
        </p:nvGrpSpPr>
        <p:grpSpPr>
          <a:xfrm>
            <a:off x="4341960" y="1909800"/>
            <a:ext cx="3430080" cy="772920"/>
            <a:chOff x="4341960" y="1909800"/>
            <a:chExt cx="3430080" cy="772920"/>
          </a:xfrm>
        </p:grpSpPr>
        <p:sp>
          <p:nvSpPr>
            <p:cNvPr id="226" name=""/>
            <p:cNvSpPr/>
            <p:nvPr/>
          </p:nvSpPr>
          <p:spPr>
            <a:xfrm>
              <a:off x="4526280" y="2016000"/>
              <a:ext cx="1366560" cy="561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Bridgeway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</a:t>
              </a: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Andrew Weir</a:t>
              </a:r>
              <a:r>
                <a:rPr b="0" lang="en-GB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, </a:t>
              </a: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London &amp; 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Overseas</a:t>
              </a:r>
              <a:r>
                <a:rPr b="0" lang="en-GB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, </a:t>
              </a: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Orion</a:t>
              </a:r>
              <a:r>
                <a:rPr b="0" lang="en-GB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)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4341960" y="1909800"/>
              <a:ext cx="3430080" cy="77292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6187320" y="2016000"/>
              <a:ext cx="1366560" cy="561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(E</a:t>
              </a: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&amp; A</a:t>
              </a:r>
              <a:r>
                <a:rPr b="0" lang="en-GB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, </a:t>
              </a: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Sovereign</a:t>
              </a:r>
              <a:r>
                <a:rPr b="0" lang="en-GB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, </a:t>
              </a: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Slater 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Walker</a:t>
              </a:r>
              <a:r>
                <a:rPr b="0" lang="en-GB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, </a:t>
              </a: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Providence Capitol</a:t>
              </a:r>
              <a:r>
                <a:rPr b="0" lang="en-GB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)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9" name=""/>
          <p:cNvSpPr/>
          <p:nvPr/>
        </p:nvSpPr>
        <p:spPr>
          <a:xfrm>
            <a:off x="812880" y="1657440"/>
            <a:ext cx="7067520" cy="1162080"/>
          </a:xfrm>
          <a:prstGeom prst="rect">
            <a:avLst/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141720" y="1403280"/>
            <a:ext cx="2216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Phillips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Co-Underwriters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4322880" y="3648240"/>
            <a:ext cx="1014120" cy="2573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(Bermuda)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2752560" y="2276640"/>
            <a:ext cx="157824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6891480" y="4964040"/>
            <a:ext cx="993600" cy="596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6891480" y="4303800"/>
            <a:ext cx="993600" cy="596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891480" y="3643200"/>
            <a:ext cx="993600" cy="596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 flipH="1">
            <a:off x="5333760" y="3898800"/>
            <a:ext cx="15620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5353200" y="4070520"/>
            <a:ext cx="1536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 flipH="1">
            <a:off x="5333760" y="4451400"/>
            <a:ext cx="15620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5353200" y="4718160"/>
            <a:ext cx="1536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 flipH="1">
            <a:off x="5327280" y="5149800"/>
            <a:ext cx="15620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5346720" y="5416560"/>
            <a:ext cx="1536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 flipH="1">
            <a:off x="5327280" y="5797440"/>
            <a:ext cx="15620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5346720" y="6064200"/>
            <a:ext cx="1536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804960" y="5175360"/>
            <a:ext cx="2386080" cy="668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 flipV="1">
            <a:off x="2152800" y="4314600"/>
            <a:ext cx="0" cy="857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340000" y="4314960"/>
            <a:ext cx="0" cy="857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1413000" y="4608360"/>
            <a:ext cx="855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Claim for damages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2273400" y="4619520"/>
            <a:ext cx="12459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of claims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$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30.0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flipV="1">
            <a:off x="981000" y="2819160"/>
            <a:ext cx="0" cy="819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181160" y="2819520"/>
            <a:ext cx="0" cy="819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266760" y="3295800"/>
            <a:ext cx="790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Premium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009800" y="3295800"/>
            <a:ext cx="790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 flipV="1">
            <a:off x="2158920" y="2819160"/>
            <a:ext cx="0" cy="819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346480" y="2679840"/>
            <a:ext cx="0" cy="958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1460520" y="2957400"/>
            <a:ext cx="7905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Claim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$</a:t>
            </a: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30.0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flipH="1">
            <a:off x="3174480" y="38545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3174840" y="4044960"/>
            <a:ext cx="1149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 flipV="1">
            <a:off x="5248440" y="2580840"/>
            <a:ext cx="1253880" cy="10731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 flipV="1">
            <a:off x="5089680" y="2580840"/>
            <a:ext cx="1253880" cy="107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 flipV="1">
            <a:off x="4857840" y="2577600"/>
            <a:ext cx="0" cy="107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4680000" y="2577960"/>
            <a:ext cx="0" cy="107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 flipV="1">
            <a:off x="2997360" y="2533320"/>
            <a:ext cx="1339560" cy="1111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676440" y="6013440"/>
            <a:ext cx="2674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Estimation for illustrative purposes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E8B49BE-F604-4FE5-AF79-0DF02CFE8DF2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Market &amp; Deal Pipeline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PlaceHolder 2"/>
          <p:cNvSpPr>
            <a:spLocks noGrp="1"/>
          </p:cNvSpPr>
          <p:nvPr>
            <p:ph/>
          </p:nvPr>
        </p:nvSpPr>
        <p:spPr>
          <a:xfrm>
            <a:off x="636480" y="1353600"/>
            <a:ext cx="7391520" cy="484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Scheme surrender &amp; release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 Scheme companies in UK and 12 insolvent insurers in US, with many more in both countries expected in next few years due to asbestos claims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London Scheme companies have $5-10B in assets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Relationships established and deals being negotiated with three largest: KWELM, PRO and Bridgeway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Phillips Petroleum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$300-700k gross margin for GRS, $3.5MM purchase price agreed with outside counsel and being documented, waiting for management approval and negotiating sale to Schemes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Mitchell Energy:  $50-100k gross margin for GRS, $45k purchase price agreed and being documented, negotiating sale to Schemes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price negotiations:  Hercules ($200-300k), Kaiser Steel ($50-100k), Coastal ($100-200k)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Offers outstanding:  Owens Illinois ($1.5-3.0MM), Minnegasco ($75-100k), FP&amp;L (100-200k)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KWELM &amp; PRO Schemes have provided list of all claims settled with solvent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2EC04BF-A830-45DC-BF95-EF698DC2C705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Market &amp; Deal Pipeline</a:t>
            </a:r>
            <a:r>
              <a:rPr b="1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(cont’d)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PlaceHolder 2"/>
          <p:cNvSpPr>
            <a:spLocks noGrp="1"/>
          </p:cNvSpPr>
          <p:nvPr>
            <p:ph/>
          </p:nvPr>
        </p:nvSpPr>
        <p:spPr>
          <a:xfrm>
            <a:off x="647280" y="1353600"/>
            <a:ext cx="7581960" cy="484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of portfolio from Equitas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time purchase of insolvent claims from 7 insureds</a:t>
            </a: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3-5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 </a:t>
            </a: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gross margin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EGM</a:t>
            </a: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$27.2MM purchase price agreed and being documented, negotiating sale to Schemes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settlement with Equitas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Equitas has $15B of reserves, w/ an insolvent allocation on every claim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Pipeline: Miami-Dade Airport ($1-5MM for EGM)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payment arrangement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billion in reserves held by 12 major re-insurers; Munich Re interested in increasing transaction volume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Equitas has provided list of 4 targets and requested GRS/EGM to pursue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3M closed by GRS in May ($2MM for 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Solvent claims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$10B in asbestos reserves held by US insurers alone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Home Insurance:  $5-7MM gross margin for EGM, have agreed purchase prices with 15 insureds of Home Insurance, negotiating sale to Home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4D8F502-6C53-4C32-AEF3-C45DF3F81931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EGM/GRS Competitive </a:t>
            </a:r>
            <a:r>
              <a:rPr b="1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Advantage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/>
          </p:nvPr>
        </p:nvSpPr>
        <p:spPr>
          <a:xfrm>
            <a:off x="630000" y="1298520"/>
            <a:ext cx="7399080" cy="4648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GRS personnel have unique advantages as deal originators and intermediaries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claims lawyers who have represented many potential counterparties and are proven originators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Former head of global energy underwriting for Swiss Re provides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quantitative analysis and contacts w/ reinsurers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Former risk manager for Phillips Petroleum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deal lawyer from KWELM, the largest London Scheme, joining later this 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ormer head of Atropos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representing solvent Company Market in negotiations w/ Equitas and insureds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hires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settlement negotiator at Equitas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manager for American Airlines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provides balance sheet and Enron core competencies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 sheet required to fund payment to insureds for claims and to indemnify Schemes and/or solvent reinsurers against clawback in event of bankruptcy of insured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make expiring offers with quick funding will be key to maintaining market position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 capabilities to meet legal, tax and accounting objectives of all 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Expertise in creating bid-offer spread markets w/ standardized documentation for illiquid commodities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of standard ISDA documentation and increasing execution speed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 spreads very attractive: gross margins (before split w/ GRS) typically 20-100%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3EDF437-58C7-49E6-82BF-2FB90B712567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EGM/GRS Competitive Positioning 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PlaceHolder 2"/>
          <p:cNvSpPr>
            <a:spLocks noGrp="1"/>
          </p:cNvSpPr>
          <p:nvPr>
            <p:ph/>
          </p:nvPr>
        </p:nvSpPr>
        <p:spPr>
          <a:xfrm>
            <a:off x="647280" y="1353600"/>
            <a:ext cx="7581960" cy="484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competition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 other debt traders have KWELM documentation and agreements, but none has modified docs to facilitate transactions, and none have transacted above $50k to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name and balance sheet make GRS/EGM by far the most credible buyer in the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$50MM fund in market, but effectiveness is limited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size limited by small size and need to diversify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Principals have poor reputation in market still dominated by relationships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Goldman and Lehman have examined market, but elected not to pursue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banking groups do not like lack of interaction w/ executive level of insureds – no opportunity to develop strategic advisory relationships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Traders prefer to enter after liquidity already developed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Well ahead of other intermediaries in developing relationships and deal structures that work for all parties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Equitas has agreed to bring the insolvent portions of its settlements to EGM/GRS before offering to buy them itself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time spent with KWELM to understand their requirements and develop documents that meet those requirements -- market leadership position of KWELM will facilitate transactions with other Schemes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Munich Re interested in partnering on some purchases – they provide significant leverage w/ Schemes due to ability to pre-approve claims, expediting entire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8D30E8C-8920-4A74-B214-978C9F24618C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EGM/GRS Joint Venture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PlaceHolder 2"/>
          <p:cNvSpPr>
            <a:spLocks noGrp="1"/>
          </p:cNvSpPr>
          <p:nvPr>
            <p:ph/>
          </p:nvPr>
        </p:nvSpPr>
        <p:spPr>
          <a:xfrm>
            <a:off x="647280" y="1353600"/>
            <a:ext cx="7581960" cy="484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3.5 year profit-sharing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provides working capital of at least $3MM per year, repaid out of JV profits, funds all purchases of claims, and holds all cash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receives 75% of annual JV profit unless gross profit targets hit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receives 50% of annual JV profit from $20-80MM, and 40% above $80MM in years 3 and 4 (figures ramp up from earlier years)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to GRS in excess of 25% vest over time and are at risk of loss (i.e., write down of claim assets or payment under indemnity)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parties pursue activities exclusively with other parties, but GRS has four “silver bullets” allowing it to pursue deals that EGM has rejected with another party – EGM receives 25% of all profits earned by GRS on those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business sold to third party, EGM retains declining share of proceeds (from 60% in year 1 to 15% in year 4)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mutual walk-away, GRS receives unvested payments, but retained in escrow by EGM and at risk for loss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GRS terminates, unvested payments forfeited and GRS subject to non-compete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EGM terminates, GRS receives unvested payments, and no non-compete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0A09FA6-6EFC-4E87-BF6F-1FC111943C31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&amp; Mitigants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75" name=""/>
          <p:cNvGraphicFramePr/>
          <p:nvPr/>
        </p:nvGraphicFramePr>
        <p:xfrm>
          <a:off x="723960" y="1351080"/>
          <a:ext cx="7149960" cy="4844880"/>
        </p:xfrm>
        <a:graphic>
          <a:graphicData uri="http://schemas.openxmlformats.org/drawingml/2006/table">
            <a:tbl>
              <a:tblPr/>
              <a:tblGrid>
                <a:gridCol w="3989160"/>
                <a:gridCol w="3160800"/>
              </a:tblGrid>
              <a:tr h="306000">
                <a:tc>
                  <a:txBody>
                    <a:bodyPr lIns="92160" rIns="92160" tIns="46080" bIns="46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Risks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2160" marR="9216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2160" rIns="92160" tIns="46080" bIns="46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Mitigants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2160" marR="9216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80560">
                <a:tc>
                  <a:txBody>
                    <a:bodyPr lIns="92160" rIns="92160" tIns="46080" bIns="46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Execution: Back-to-back will not generally be possible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Insured may have unwind right if solvent market has not settled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Willingness to purchase w/o simultaneous sale may be necessary to prevent bidding up of purchase price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Buy &amp; submit will by definition involve holding claim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2160" marR="9216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2160" rIns="92160" tIns="46080" bIns="46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Purchase of claims already settled in solvent market significantly reduces risk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Partnering w/ reinsurers ensures insolvent cooperation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Put options will be obtained where possible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2160" marR="9216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87040">
                <a:tc>
                  <a:txBody>
                    <a:bodyPr lIns="92160" rIns="92160" tIns="46080" bIns="46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Transaction economics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Failure to execute planned sale will require submission of claims for normal processing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Seller can shop bid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Insolvent may challenge allocation from solvent market settlement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2160" marR="9216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2160" rIns="92160" tIns="46080" bIns="46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Bid prices will</a:t>
                      </a:r>
                      <a:r>
                        <a:rPr b="0" lang="en-GB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be based on initial dividends, and will exceed them only when significant tail value is present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First-mover advantage from access to superior information (GRS personnel &amp; market relationships)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Use of expiring bids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2160" marR="9216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74520">
                <a:tc>
                  <a:txBody>
                    <a:bodyPr lIns="92160" rIns="92160" tIns="46080" bIns="46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Competitive position in market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At least one fund w/ $50MM operating in market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Other traders looking at opportunities; some are bidding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Large reinsurers see opportunity and are advantaged with respect to risk appetite and expertise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2160" marR="9216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2160" rIns="92160" tIns="46080" bIns="46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Size of funds and other traders will prevent participation in large transactions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Information advantage and use of expiring bids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Most reinsurers (Berkshire an exception) will move slowly, and all will be conflicted out of many deals due to cut-through concerns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2160" marR="9216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74520">
                <a:tc>
                  <a:txBody>
                    <a:bodyPr lIns="92160" rIns="92160" tIns="46080" bIns="46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Residual risk from required indemnities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Indemnification of buyer in event of bankruptcy of insured and clawback of claim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2160" marR="9216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2160" rIns="92160" tIns="46080" bIns="46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Required on case-by-case basis, and will potentially be possible to pay buyer to take risk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Legal advice memo indicates that risk is de minimis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Use of bankruptcy swaps to partially hedge where available (transaction is with, or indemnified by, quoted parent) and appropriate (based on credit quality)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2160" marR="9216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11120">
                <a:tc>
                  <a:txBody>
                    <a:bodyPr lIns="92160" rIns="92160" tIns="46080" bIns="46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Reputation risk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Potential for negative publicity on sensitive topics (e.g, asbestos)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2160" marR="9216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2160" rIns="92160" tIns="46080" bIns="46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Insureds will already have paid individuals, so settlements will not affect funds flowing to individuals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2160" marR="9216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11120">
                <a:tc>
                  <a:txBody>
                    <a:bodyPr lIns="92160" rIns="92160" tIns="46080" bIns="46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GRS as partner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GRM will rely heavily on GRS for origination and expertise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2160" marR="9216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2160" rIns="92160" tIns="46080" bIns="4608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24"/>
                        </a:spcBef>
                        <a:buClr>
                          <a:srgbClr val="000000"/>
                        </a:buClr>
                        <a:buSzPct val="7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JV and potential buy-out </a:t>
                      </a:r>
                      <a:r>
                        <a:rPr b="0" lang="en-GB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have been </a:t>
                      </a:r>
                      <a:r>
                        <a:rPr b="0" lang="en-US" sz="9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structured to align incentives and put GRS capital at risk</a:t>
                      </a:r>
                      <a:endParaRPr b="0" lang="en-US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2160" marR="9216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030B2D8-66F8-4DD1-BE1B-D7F69E647A7F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47280" y="1353600"/>
            <a:ext cx="7581960" cy="484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Claims trading opportunity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Background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Role of intermediary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Scheme surrender &amp; release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of portfolio from Equitas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settlement with Equitas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payment arrangement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Solvent claims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example: Phillips Petroleum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market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&amp; deal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EGM/GRS competitive 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advantage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EGM/GRS competitive positioning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EGM/GRS joint venture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&amp; mitigants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68B563A-5B55-422B-BA54-A28CC2C0C48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Claims Trading Opportunity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440" y="1353600"/>
            <a:ext cx="7543800" cy="484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market is developing in the settlement of unpaid liability claims owed by solvent and insolvent insurers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Claims are purchased from corporates not actively pursuing recovery efforts, or from Equitas, the run-off vehicle for pre-1993 Lloyds claims, and 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then: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“sold” to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solvent insurers or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bankruptcy estates of insolvent insurers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and/or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held and not presented to the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insurer/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estate, in return for payment by the reinsurers that have exposure to those 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insurers/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</a:t>
            </a: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growing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Assets of insolvent companies and reserves for disputed claims of $100B+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reinsurers have significant reserves set aside</a:t>
            </a: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for claims from insolvent companies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and take into earnings the difference between settlement amount and reserve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growth driver will be accelerating pace of asbestos litigation, increasing both assets available for trading (insolvent estates &amp; reserves of solvent insurers) and pressure to trade (due to increasing uncertainty)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activity to date by both principals and intermediaries and no significant competitors in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GRM </a:t>
            </a: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finalizing a JV with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Global Risk Strategies (GRS) to </a:t>
            </a: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pursue this opportunity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Three transactions in documentation with 2001 IBIT of $2-4MM and large pipeline of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142A3C1-4ECD-427A-9994-E9899C13D16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Background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47280" y="1353600"/>
            <a:ext cx="7581960" cy="484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London Market comprised of Lloyd’s and the Company Market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Lloyd’s is a structured market of underwriting agents and capital-providing syndicates, partially backed by a central fund capitalized by all syndicates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Market is a collection of individual corporate underwriters with no shared corporate connections or capital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“London Market” policy can be written by either or both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Massive US-based liability claims in the 80’s from asbestos, environmental and other risks threatened solvency of London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Lloyds isolated all pre-1993 claims and raised fresh capital to create a special purpose reinsurer, Equitas, that absorbed/paid out the claims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Market had no </a:t>
            </a: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equivalent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plan, and experienced many insolvencies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Insolvent companies organized into Schemes of Arrangement, which provide for orderly liquidation of remaining assets, including collection of reinsurance claims over time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20+ Schemes currently in operation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expected to double in next few years due solely to asbestos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largest have reserves of $3 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68D5F83-C9DE-42A5-9F45-E328E4D7A7B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 Mechanics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47280" y="1353600"/>
            <a:ext cx="7581960" cy="484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Equitas and solvent Company Market insurers attempt to settle claims, many of which have been in litigation for years, directly w/ insured on a “gross” basis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Equitas and solvent Company Market insurers pay their share of the gross claim on a dollar-for-dollar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They then allocate a share of the gross claim to insolvent Company Market insurers on the policy, who pay according to available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allocation must be approved by the Scheme Administrator, and is then paid on a pro-rata basis with other claims over a period of several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Claims on insolvent companies can also be purchased from the insured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or an assignee of the claim (such as Equitas)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 Equitas as a way to close the settlement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 the Scheme to extinguish the obligation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 third parties, such as </a:t>
            </a: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EGM/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GRS, in order to sell to the Scheme or its reinsurers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F50124F-4AEC-4FCF-BCD9-455CE424D26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Role of Intermediary: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Scheme Surrender &amp; Release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47280" y="1363320"/>
            <a:ext cx="3930840" cy="4838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Insured assigns claims to EGM for cash consideration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surrenders the claims to Schemes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Insured provides release of policy to Schemes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intermediary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Reinsurers will deny coverage based on “solicitation of claims” if Schemes pursue insureds too vigorously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Schemes prohibited from purchasing claims on other Schemes, but insured usually wants to settle as a group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Insureds lack motivation, understanding of market, and/or resources to pursue insolvent claims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on settlements w/ solvent market and allocation to insolvent market does not flow freely to Schemes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Schemes trying to distribute assets and wind up, but lack resources to pursue insureds and negotiate settlements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1" name=""/>
          <p:cNvGrpSpPr/>
          <p:nvPr/>
        </p:nvGrpSpPr>
        <p:grpSpPr>
          <a:xfrm>
            <a:off x="4802040" y="1943280"/>
            <a:ext cx="3424320" cy="3827160"/>
            <a:chOff x="4802040" y="1943280"/>
            <a:chExt cx="3424320" cy="3827160"/>
          </a:xfrm>
        </p:grpSpPr>
        <p:grpSp>
          <p:nvGrpSpPr>
            <p:cNvPr id="52" name=""/>
            <p:cNvGrpSpPr/>
            <p:nvPr/>
          </p:nvGrpSpPr>
          <p:grpSpPr>
            <a:xfrm>
              <a:off x="4802040" y="3595680"/>
              <a:ext cx="1176480" cy="641520"/>
              <a:chOff x="4802040" y="3595680"/>
              <a:chExt cx="1176480" cy="641520"/>
            </a:xfrm>
          </p:grpSpPr>
          <p:sp>
            <p:nvSpPr>
              <p:cNvPr id="53" name=""/>
              <p:cNvSpPr/>
              <p:nvPr/>
            </p:nvSpPr>
            <p:spPr>
              <a:xfrm>
                <a:off x="4802040" y="3595680"/>
                <a:ext cx="1176480" cy="64152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800" rIns="91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4880160" y="3763800"/>
                <a:ext cx="1027080" cy="306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34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EGM</a:t>
                </a:r>
                <a:r>
                  <a:rPr b="0" lang="en-GB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/GRS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5" name=""/>
            <p:cNvGrpSpPr/>
            <p:nvPr/>
          </p:nvGrpSpPr>
          <p:grpSpPr>
            <a:xfrm>
              <a:off x="6678720" y="5129280"/>
              <a:ext cx="1176120" cy="641160"/>
              <a:chOff x="6678720" y="5129280"/>
              <a:chExt cx="1176120" cy="641160"/>
            </a:xfrm>
          </p:grpSpPr>
          <p:sp>
            <p:nvSpPr>
              <p:cNvPr id="56" name=""/>
              <p:cNvSpPr/>
              <p:nvPr/>
            </p:nvSpPr>
            <p:spPr>
              <a:xfrm>
                <a:off x="6678720" y="5129280"/>
                <a:ext cx="1176120" cy="64116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800" rIns="91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6876000" y="5297400"/>
                <a:ext cx="779760" cy="306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34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Insured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8" name=""/>
            <p:cNvGrpSpPr/>
            <p:nvPr/>
          </p:nvGrpSpPr>
          <p:grpSpPr>
            <a:xfrm>
              <a:off x="6678720" y="2071800"/>
              <a:ext cx="1176120" cy="641160"/>
              <a:chOff x="6678720" y="2071800"/>
              <a:chExt cx="1176120" cy="641160"/>
            </a:xfrm>
          </p:grpSpPr>
          <p:sp>
            <p:nvSpPr>
              <p:cNvPr id="59" name=""/>
              <p:cNvSpPr/>
              <p:nvPr/>
            </p:nvSpPr>
            <p:spPr>
              <a:xfrm>
                <a:off x="6678720" y="2071800"/>
                <a:ext cx="1176120" cy="64116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800" rIns="91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6876360" y="2239920"/>
                <a:ext cx="839160" cy="306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34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Scheme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1" name=""/>
            <p:cNvSpPr/>
            <p:nvPr/>
          </p:nvSpPr>
          <p:spPr>
            <a:xfrm flipH="1" flipV="1">
              <a:off x="5778000" y="4235400"/>
              <a:ext cx="901800" cy="9842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1800" rIns="9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549760" y="4235400"/>
              <a:ext cx="1130400" cy="1231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1800" rIns="9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3" name=""/>
            <p:cNvGrpSpPr/>
            <p:nvPr/>
          </p:nvGrpSpPr>
          <p:grpSpPr>
            <a:xfrm>
              <a:off x="5230800" y="2071800"/>
              <a:ext cx="1176480" cy="641160"/>
              <a:chOff x="5230800" y="2071800"/>
              <a:chExt cx="1176480" cy="641160"/>
            </a:xfrm>
          </p:grpSpPr>
          <p:sp>
            <p:nvSpPr>
              <p:cNvPr id="64" name=""/>
              <p:cNvSpPr/>
              <p:nvPr/>
            </p:nvSpPr>
            <p:spPr>
              <a:xfrm>
                <a:off x="5230800" y="2071800"/>
                <a:ext cx="1176480" cy="64116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800" rIns="91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5428800" y="2239920"/>
                <a:ext cx="839160" cy="306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34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Scheme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6" name=""/>
            <p:cNvSpPr/>
            <p:nvPr/>
          </p:nvSpPr>
          <p:spPr>
            <a:xfrm>
              <a:off x="4981680" y="1943280"/>
              <a:ext cx="3133800" cy="9144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 flipV="1">
              <a:off x="5791320" y="2852280"/>
              <a:ext cx="438120" cy="747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1800" rIns="9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 flipH="1">
              <a:off x="5581800" y="2857680"/>
              <a:ext cx="428400" cy="7426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1800" rIns="9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 flipV="1">
              <a:off x="7251840" y="2857680"/>
              <a:ext cx="0" cy="22730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1800" rIns="9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5019840" y="4741920"/>
              <a:ext cx="996840" cy="42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Assignment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 claims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5857920" y="4519440"/>
              <a:ext cx="1162080" cy="245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$$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4829040" y="3036960"/>
              <a:ext cx="997200" cy="397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Surrender of claims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5813280" y="3119400"/>
              <a:ext cx="997200" cy="245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$$ + X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7229520" y="3763800"/>
              <a:ext cx="996840" cy="582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Release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 insurance policy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B360384-93B2-4AE8-8000-BC8740D78E3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Role of Intermediary: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of Portfolio from Equitas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47280" y="1447560"/>
            <a:ext cx="3930840" cy="4838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Equitas assigns to EGM an existing portfolio of insolvent claims acquired as part of solvent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surrenders the claims to Schemes or agrees not to submit to reinsurers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Insureds provide releases to Schemes (if Schemes are purchaser from EGM)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intermediary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Equitas has limited negotiating and transaction resources – priority is settlement of its own claims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 and relations w/ Schemes strained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7" name=""/>
          <p:cNvGrpSpPr/>
          <p:nvPr/>
        </p:nvGrpSpPr>
        <p:grpSpPr>
          <a:xfrm>
            <a:off x="5764320" y="2884320"/>
            <a:ext cx="1176120" cy="641520"/>
            <a:chOff x="5764320" y="2884320"/>
            <a:chExt cx="1176120" cy="641520"/>
          </a:xfrm>
        </p:grpSpPr>
        <p:sp>
          <p:nvSpPr>
            <p:cNvPr id="78" name=""/>
            <p:cNvSpPr/>
            <p:nvPr/>
          </p:nvSpPr>
          <p:spPr>
            <a:xfrm>
              <a:off x="5764320" y="2884320"/>
              <a:ext cx="1176120" cy="6415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5841720" y="3052440"/>
              <a:ext cx="102708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EGM</a:t>
              </a:r>
              <a:r>
                <a:rPr b="0" lang="en-GB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/GRS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0" name=""/>
          <p:cNvGrpSpPr/>
          <p:nvPr/>
        </p:nvGrpSpPr>
        <p:grpSpPr>
          <a:xfrm>
            <a:off x="6526080" y="1627200"/>
            <a:ext cx="1176120" cy="641160"/>
            <a:chOff x="6526080" y="1627200"/>
            <a:chExt cx="1176120" cy="641160"/>
          </a:xfrm>
        </p:grpSpPr>
        <p:sp>
          <p:nvSpPr>
            <p:cNvPr id="81" name=""/>
            <p:cNvSpPr/>
            <p:nvPr/>
          </p:nvSpPr>
          <p:spPr>
            <a:xfrm>
              <a:off x="6526080" y="1627200"/>
              <a:ext cx="1176120" cy="641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6666120" y="1795320"/>
              <a:ext cx="95796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Reinsurer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3" name=""/>
          <p:cNvGrpSpPr/>
          <p:nvPr/>
        </p:nvGrpSpPr>
        <p:grpSpPr>
          <a:xfrm>
            <a:off x="5078520" y="1627200"/>
            <a:ext cx="1176120" cy="641160"/>
            <a:chOff x="5078520" y="1627200"/>
            <a:chExt cx="1176120" cy="641160"/>
          </a:xfrm>
        </p:grpSpPr>
        <p:sp>
          <p:nvSpPr>
            <p:cNvPr id="84" name=""/>
            <p:cNvSpPr/>
            <p:nvPr/>
          </p:nvSpPr>
          <p:spPr>
            <a:xfrm>
              <a:off x="5078520" y="1627200"/>
              <a:ext cx="1176120" cy="641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5245920" y="1795320"/>
              <a:ext cx="83916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Scheme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6" name=""/>
          <p:cNvSpPr/>
          <p:nvPr/>
        </p:nvSpPr>
        <p:spPr>
          <a:xfrm>
            <a:off x="4956120" y="1498680"/>
            <a:ext cx="2879640" cy="914400"/>
          </a:xfrm>
          <a:prstGeom prst="rect">
            <a:avLst/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7315200" y="2406240"/>
            <a:ext cx="0" cy="3149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600440" y="2452680"/>
            <a:ext cx="1683000" cy="58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Surrender of claims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 agreement not to submit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238800" y="2516040"/>
            <a:ext cx="9972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$$ + 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381800" y="3306600"/>
            <a:ext cx="997200" cy="104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Release of insolvent policies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(if claims purchased by Scheme)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1" name=""/>
          <p:cNvGrpSpPr/>
          <p:nvPr/>
        </p:nvGrpSpPr>
        <p:grpSpPr>
          <a:xfrm>
            <a:off x="5764320" y="4173480"/>
            <a:ext cx="1189080" cy="641160"/>
            <a:chOff x="5764320" y="4173480"/>
            <a:chExt cx="1189080" cy="641160"/>
          </a:xfrm>
        </p:grpSpPr>
        <p:sp>
          <p:nvSpPr>
            <p:cNvPr id="92" name=""/>
            <p:cNvSpPr/>
            <p:nvPr/>
          </p:nvSpPr>
          <p:spPr>
            <a:xfrm>
              <a:off x="5764320" y="4173480"/>
              <a:ext cx="1189080" cy="641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5968800" y="4341600"/>
              <a:ext cx="77976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Equitas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4" name=""/>
          <p:cNvSpPr/>
          <p:nvPr/>
        </p:nvSpPr>
        <p:spPr>
          <a:xfrm>
            <a:off x="4600440" y="4906800"/>
            <a:ext cx="1758960" cy="5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Commutation of solvent policies / assignment of insolvent claims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V="1">
            <a:off x="6270480" y="4812840"/>
            <a:ext cx="0" cy="730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458040" y="4813200"/>
            <a:ext cx="0" cy="730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435720" y="5046840"/>
            <a:ext cx="552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8" name=""/>
          <p:cNvGrpSpPr/>
          <p:nvPr/>
        </p:nvGrpSpPr>
        <p:grpSpPr>
          <a:xfrm>
            <a:off x="5137920" y="5675400"/>
            <a:ext cx="2570400" cy="463320"/>
            <a:chOff x="5137920" y="5675400"/>
            <a:chExt cx="2570400" cy="463320"/>
          </a:xfrm>
        </p:grpSpPr>
        <p:grpSp>
          <p:nvGrpSpPr>
            <p:cNvPr id="99" name=""/>
            <p:cNvGrpSpPr/>
            <p:nvPr/>
          </p:nvGrpSpPr>
          <p:grpSpPr>
            <a:xfrm>
              <a:off x="6928560" y="5675400"/>
              <a:ext cx="779760" cy="463320"/>
              <a:chOff x="6928560" y="5675400"/>
              <a:chExt cx="779760" cy="463320"/>
            </a:xfrm>
          </p:grpSpPr>
          <p:sp>
            <p:nvSpPr>
              <p:cNvPr id="100" name=""/>
              <p:cNvSpPr/>
              <p:nvPr/>
            </p:nvSpPr>
            <p:spPr>
              <a:xfrm>
                <a:off x="6958080" y="5675400"/>
                <a:ext cx="717480" cy="46332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800" rIns="91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" name=""/>
              <p:cNvSpPr/>
              <p:nvPr/>
            </p:nvSpPr>
            <p:spPr>
              <a:xfrm>
                <a:off x="6928560" y="5754600"/>
                <a:ext cx="779760" cy="306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34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Insured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2" name=""/>
            <p:cNvGrpSpPr/>
            <p:nvPr/>
          </p:nvGrpSpPr>
          <p:grpSpPr>
            <a:xfrm>
              <a:off x="5137920" y="5675400"/>
              <a:ext cx="779760" cy="463320"/>
              <a:chOff x="5137920" y="5675400"/>
              <a:chExt cx="779760" cy="463320"/>
            </a:xfrm>
          </p:grpSpPr>
          <p:sp>
            <p:nvSpPr>
              <p:cNvPr id="103" name=""/>
              <p:cNvSpPr/>
              <p:nvPr/>
            </p:nvSpPr>
            <p:spPr>
              <a:xfrm>
                <a:off x="5167440" y="5675400"/>
                <a:ext cx="717480" cy="46332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800" rIns="91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5137920" y="5754600"/>
                <a:ext cx="779760" cy="306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34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Insured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5" name=""/>
            <p:cNvGrpSpPr/>
            <p:nvPr/>
          </p:nvGrpSpPr>
          <p:grpSpPr>
            <a:xfrm>
              <a:off x="6033240" y="5675400"/>
              <a:ext cx="779760" cy="463320"/>
              <a:chOff x="6033240" y="5675400"/>
              <a:chExt cx="779760" cy="463320"/>
            </a:xfrm>
          </p:grpSpPr>
          <p:sp>
            <p:nvSpPr>
              <p:cNvPr id="106" name=""/>
              <p:cNvSpPr/>
              <p:nvPr/>
            </p:nvSpPr>
            <p:spPr>
              <a:xfrm>
                <a:off x="6062760" y="5675400"/>
                <a:ext cx="717480" cy="46332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1800" rIns="91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" name=""/>
              <p:cNvSpPr/>
              <p:nvPr/>
            </p:nvSpPr>
            <p:spPr>
              <a:xfrm>
                <a:off x="6033240" y="5754600"/>
                <a:ext cx="779760" cy="306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349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Insured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08" name=""/>
          <p:cNvSpPr/>
          <p:nvPr/>
        </p:nvSpPr>
        <p:spPr>
          <a:xfrm>
            <a:off x="5016600" y="5549760"/>
            <a:ext cx="2793960" cy="698760"/>
          </a:xfrm>
          <a:prstGeom prst="rect">
            <a:avLst/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721400" y="3618000"/>
            <a:ext cx="1758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Assignment of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insolvent claims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6270480" y="3524040"/>
            <a:ext cx="0" cy="647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458040" y="3517920"/>
            <a:ext cx="0" cy="654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429240" y="3732120"/>
            <a:ext cx="552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V="1">
            <a:off x="6270480" y="2412720"/>
            <a:ext cx="0" cy="469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458040" y="2413080"/>
            <a:ext cx="0" cy="469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FFCE1B3-B6EA-429A-82A4-BC24B441D74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Role of Intermediary: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Settlement with Equitas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647280" y="1447560"/>
            <a:ext cx="3930840" cy="4838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and Equitas jointly negotiate settlement involving simultaneous purchase of solvent and insolvent claims from insured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Equitas pays insured for commutation of solvent policies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pays insured for assignment of insolvent claims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surrenders claims to Schemes or agrees not to submit to reinsurers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Insured provides releases to Schemes (if Schemes are purchaser from EGM)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intermediary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Equitas often needs to buy insolvent claims to close solvent settlement, but doesn’t work out deal w/ Schemes and reinsurers first, so ends up sitting on claims it doesn’t want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SzPct val="12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Prefers to work w/ parties that want the insolvent claims, rather than buy them itself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Equitas has limited negotiating and transaction resources – priority is settlement of its own claims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 and relations w/ Schemes strained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17" name=""/>
          <p:cNvGrpSpPr/>
          <p:nvPr/>
        </p:nvGrpSpPr>
        <p:grpSpPr>
          <a:xfrm>
            <a:off x="4802040" y="3595680"/>
            <a:ext cx="1176480" cy="641520"/>
            <a:chOff x="4802040" y="3595680"/>
            <a:chExt cx="1176480" cy="641520"/>
          </a:xfrm>
        </p:grpSpPr>
        <p:sp>
          <p:nvSpPr>
            <p:cNvPr id="118" name=""/>
            <p:cNvSpPr/>
            <p:nvPr/>
          </p:nvSpPr>
          <p:spPr>
            <a:xfrm>
              <a:off x="4802040" y="3595680"/>
              <a:ext cx="1176480" cy="6415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5094720" y="3763800"/>
              <a:ext cx="59112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EGM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0" name=""/>
          <p:cNvGrpSpPr/>
          <p:nvPr/>
        </p:nvGrpSpPr>
        <p:grpSpPr>
          <a:xfrm>
            <a:off x="6678720" y="5129280"/>
            <a:ext cx="1455480" cy="641160"/>
            <a:chOff x="6678720" y="5129280"/>
            <a:chExt cx="1455480" cy="641160"/>
          </a:xfrm>
        </p:grpSpPr>
        <p:sp>
          <p:nvSpPr>
            <p:cNvPr id="121" name=""/>
            <p:cNvSpPr/>
            <p:nvPr/>
          </p:nvSpPr>
          <p:spPr>
            <a:xfrm>
              <a:off x="6678720" y="5129280"/>
              <a:ext cx="1455480" cy="641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7084080" y="5297400"/>
              <a:ext cx="77976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Insured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3" name=""/>
          <p:cNvGrpSpPr/>
          <p:nvPr/>
        </p:nvGrpSpPr>
        <p:grpSpPr>
          <a:xfrm>
            <a:off x="6678720" y="1893960"/>
            <a:ext cx="1176120" cy="641160"/>
            <a:chOff x="6678720" y="1893960"/>
            <a:chExt cx="1176120" cy="641160"/>
          </a:xfrm>
        </p:grpSpPr>
        <p:sp>
          <p:nvSpPr>
            <p:cNvPr id="124" name=""/>
            <p:cNvSpPr/>
            <p:nvPr/>
          </p:nvSpPr>
          <p:spPr>
            <a:xfrm>
              <a:off x="6678720" y="1893960"/>
              <a:ext cx="1176120" cy="641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818760" y="2062080"/>
              <a:ext cx="95796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Reinsurer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6" name=""/>
          <p:cNvSpPr/>
          <p:nvPr/>
        </p:nvSpPr>
        <p:spPr>
          <a:xfrm flipH="1" flipV="1">
            <a:off x="5778000" y="4235400"/>
            <a:ext cx="901800" cy="9842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549760" y="4235400"/>
            <a:ext cx="1130400" cy="12319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8" name=""/>
          <p:cNvGrpSpPr/>
          <p:nvPr/>
        </p:nvGrpSpPr>
        <p:grpSpPr>
          <a:xfrm>
            <a:off x="5230800" y="1893960"/>
            <a:ext cx="1176480" cy="641160"/>
            <a:chOff x="5230800" y="1893960"/>
            <a:chExt cx="1176480" cy="641160"/>
          </a:xfrm>
        </p:grpSpPr>
        <p:sp>
          <p:nvSpPr>
            <p:cNvPr id="129" name=""/>
            <p:cNvSpPr/>
            <p:nvPr/>
          </p:nvSpPr>
          <p:spPr>
            <a:xfrm>
              <a:off x="5230800" y="1893960"/>
              <a:ext cx="1176480" cy="641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5398560" y="2062080"/>
              <a:ext cx="83916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Scheme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1" name=""/>
          <p:cNvSpPr/>
          <p:nvPr/>
        </p:nvSpPr>
        <p:spPr>
          <a:xfrm>
            <a:off x="4981680" y="1765440"/>
            <a:ext cx="3133800" cy="914400"/>
          </a:xfrm>
          <a:prstGeom prst="rect">
            <a:avLst/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flipV="1">
            <a:off x="5791320" y="2687400"/>
            <a:ext cx="533160" cy="9126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H="1">
            <a:off x="5581440" y="2685960"/>
            <a:ext cx="523800" cy="9144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V="1">
            <a:off x="7931160" y="2679840"/>
            <a:ext cx="0" cy="245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019840" y="4741920"/>
            <a:ext cx="996840" cy="58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insolvent claims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769000" y="4443480"/>
            <a:ext cx="11620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495680" y="2813040"/>
            <a:ext cx="1390680" cy="5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Surrender of claims or agreement not to submit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908680" y="3017880"/>
            <a:ext cx="99684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$$ + 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947000" y="2976480"/>
            <a:ext cx="996840" cy="104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Release of insolvent policies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(if claims purchased by Scheme)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0" name=""/>
          <p:cNvGrpSpPr/>
          <p:nvPr/>
        </p:nvGrpSpPr>
        <p:grpSpPr>
          <a:xfrm>
            <a:off x="6348240" y="3602160"/>
            <a:ext cx="1328760" cy="641160"/>
            <a:chOff x="6348240" y="3602160"/>
            <a:chExt cx="1328760" cy="641160"/>
          </a:xfrm>
        </p:grpSpPr>
        <p:sp>
          <p:nvSpPr>
            <p:cNvPr id="141" name=""/>
            <p:cNvSpPr/>
            <p:nvPr/>
          </p:nvSpPr>
          <p:spPr>
            <a:xfrm>
              <a:off x="6348240" y="3602160"/>
              <a:ext cx="1328760" cy="641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6622560" y="3770280"/>
              <a:ext cx="77976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Equitas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3" name=""/>
          <p:cNvSpPr/>
          <p:nvPr/>
        </p:nvSpPr>
        <p:spPr>
          <a:xfrm flipV="1">
            <a:off x="7404120" y="4241520"/>
            <a:ext cx="0" cy="888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423120" y="4430880"/>
            <a:ext cx="1162080" cy="61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solvent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569360" y="4241880"/>
            <a:ext cx="0" cy="888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165800" y="4417920"/>
            <a:ext cx="11620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673520" y="3492360"/>
            <a:ext cx="3137040" cy="851040"/>
          </a:xfrm>
          <a:prstGeom prst="rect">
            <a:avLst/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673B000-797B-42E1-BA71-67BF73FCF84A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47640" y="320760"/>
            <a:ext cx="721368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Role of Intermediary: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Payment Arrangement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647280" y="1447560"/>
            <a:ext cx="3930840" cy="4838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Insured assigns claims to EGM for cash consideration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agrees to not submit claim to Scheme in return for cash consideration from reinsurer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and reinsurance policies remain in effect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intermediary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Schemes only pay out fraction of face value of claim, while solvent reinsurers pay out 100% of reinsured amount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dealing w/ insureds can establish right for insured to “cut-through” Scheme and make a direct claim on reinsurer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Scheme’s reinsurance is confidential information: insureds don’t know who to approach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50" name=""/>
          <p:cNvGrpSpPr/>
          <p:nvPr/>
        </p:nvGrpSpPr>
        <p:grpSpPr>
          <a:xfrm>
            <a:off x="4802040" y="3595680"/>
            <a:ext cx="1176480" cy="641520"/>
            <a:chOff x="4802040" y="3595680"/>
            <a:chExt cx="1176480" cy="641520"/>
          </a:xfrm>
        </p:grpSpPr>
        <p:sp>
          <p:nvSpPr>
            <p:cNvPr id="151" name=""/>
            <p:cNvSpPr/>
            <p:nvPr/>
          </p:nvSpPr>
          <p:spPr>
            <a:xfrm>
              <a:off x="4802040" y="3595680"/>
              <a:ext cx="1176480" cy="6415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5094720" y="3763800"/>
              <a:ext cx="59112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EGM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3" name=""/>
          <p:cNvGrpSpPr/>
          <p:nvPr/>
        </p:nvGrpSpPr>
        <p:grpSpPr>
          <a:xfrm>
            <a:off x="6678720" y="5129280"/>
            <a:ext cx="1455480" cy="641160"/>
            <a:chOff x="6678720" y="5129280"/>
            <a:chExt cx="1455480" cy="641160"/>
          </a:xfrm>
        </p:grpSpPr>
        <p:sp>
          <p:nvSpPr>
            <p:cNvPr id="154" name=""/>
            <p:cNvSpPr/>
            <p:nvPr/>
          </p:nvSpPr>
          <p:spPr>
            <a:xfrm>
              <a:off x="6678720" y="5129280"/>
              <a:ext cx="1455480" cy="641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7084080" y="5297400"/>
              <a:ext cx="77976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Insured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6" name=""/>
          <p:cNvGrpSpPr/>
          <p:nvPr/>
        </p:nvGrpSpPr>
        <p:grpSpPr>
          <a:xfrm>
            <a:off x="6678720" y="2071800"/>
            <a:ext cx="1176120" cy="641160"/>
            <a:chOff x="6678720" y="2071800"/>
            <a:chExt cx="1176120" cy="641160"/>
          </a:xfrm>
        </p:grpSpPr>
        <p:sp>
          <p:nvSpPr>
            <p:cNvPr id="157" name=""/>
            <p:cNvSpPr/>
            <p:nvPr/>
          </p:nvSpPr>
          <p:spPr>
            <a:xfrm>
              <a:off x="6678720" y="2071800"/>
              <a:ext cx="1176120" cy="641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6818760" y="2239920"/>
              <a:ext cx="95796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Reinsurer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9" name=""/>
          <p:cNvSpPr/>
          <p:nvPr/>
        </p:nvSpPr>
        <p:spPr>
          <a:xfrm flipH="1" flipV="1">
            <a:off x="5778000" y="4235400"/>
            <a:ext cx="901800" cy="9842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549760" y="4235400"/>
            <a:ext cx="1130400" cy="12319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1" name=""/>
          <p:cNvGrpSpPr/>
          <p:nvPr/>
        </p:nvGrpSpPr>
        <p:grpSpPr>
          <a:xfrm>
            <a:off x="5230800" y="2071800"/>
            <a:ext cx="1176480" cy="641160"/>
            <a:chOff x="5230800" y="2071800"/>
            <a:chExt cx="1176480" cy="641160"/>
          </a:xfrm>
        </p:grpSpPr>
        <p:sp>
          <p:nvSpPr>
            <p:cNvPr id="162" name=""/>
            <p:cNvSpPr/>
            <p:nvPr/>
          </p:nvSpPr>
          <p:spPr>
            <a:xfrm>
              <a:off x="5230800" y="2071800"/>
              <a:ext cx="1176480" cy="641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5340960" y="2239920"/>
              <a:ext cx="95796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Reinsurer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4" name=""/>
          <p:cNvSpPr/>
          <p:nvPr/>
        </p:nvSpPr>
        <p:spPr>
          <a:xfrm>
            <a:off x="4981680" y="1943280"/>
            <a:ext cx="3133800" cy="914400"/>
          </a:xfrm>
          <a:prstGeom prst="rect">
            <a:avLst/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V="1">
            <a:off x="5791320" y="2852280"/>
            <a:ext cx="438120" cy="7477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H="1">
            <a:off x="5581800" y="2857680"/>
            <a:ext cx="428400" cy="7426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019840" y="4741920"/>
            <a:ext cx="99684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claims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857920" y="4519440"/>
            <a:ext cx="11620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791240" y="2960640"/>
            <a:ext cx="996840" cy="5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to not submit claim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813280" y="3119400"/>
            <a:ext cx="9972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$$ + 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1" name=""/>
          <p:cNvGrpSpPr/>
          <p:nvPr/>
        </p:nvGrpSpPr>
        <p:grpSpPr>
          <a:xfrm>
            <a:off x="6348240" y="3602160"/>
            <a:ext cx="1176480" cy="641160"/>
            <a:chOff x="6348240" y="3602160"/>
            <a:chExt cx="1176480" cy="641160"/>
          </a:xfrm>
        </p:grpSpPr>
        <p:sp>
          <p:nvSpPr>
            <p:cNvPr id="172" name=""/>
            <p:cNvSpPr/>
            <p:nvPr/>
          </p:nvSpPr>
          <p:spPr>
            <a:xfrm>
              <a:off x="6348240" y="3602160"/>
              <a:ext cx="1176480" cy="641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1800" rIns="91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6546240" y="3770280"/>
              <a:ext cx="839160" cy="30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Scheme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4" name=""/>
          <p:cNvSpPr/>
          <p:nvPr/>
        </p:nvSpPr>
        <p:spPr>
          <a:xfrm flipV="1">
            <a:off x="7404120" y="4241520"/>
            <a:ext cx="0" cy="88884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 flipV="1">
            <a:off x="7404120" y="2850840"/>
            <a:ext cx="0" cy="74916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537240" y="2989440"/>
            <a:ext cx="11620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R/I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499080" y="4443480"/>
            <a:ext cx="11620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61AA4D0-CAC8-4EDD-ABDE-F94E2D740844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1999-10-06T10:43:29Z</dcterms:created>
  <dc:creator>tnoble2</dc:creator>
  <dc:description/>
  <dc:language>en-US</dc:language>
  <cp:lastModifiedBy>bblesie</cp:lastModifiedBy>
  <cp:lastPrinted>2001-03-08T13:57:43Z</cp:lastPrinted>
  <dcterms:modified xsi:type="dcterms:W3CDTF">2001-08-28T05:14:00Z</dcterms:modified>
  <cp:revision>379</cp:revision>
  <dc:subject/>
  <dc:title>—New Synthetic Insurance Company— </dc:title>
</cp:coreProperties>
</file>