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64E1DC-4C1D-4612-AABB-4436AB3B01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DD26202-CE00-4049-AEFC-CDC5E4ECE1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65E92E-170C-4595-A7C6-61C6AAF2377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36576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6A67EB4-D956-4D31-929C-AB335E100D9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6095880"/>
            <a:ext cx="914400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ENE_C_WHI" descr=""/>
          <p:cNvPicPr/>
          <p:nvPr/>
        </p:nvPicPr>
        <p:blipFill>
          <a:blip r:embed="rId2"/>
          <a:stretch/>
        </p:blipFill>
        <p:spPr>
          <a:xfrm>
            <a:off x="8153280" y="6248520"/>
            <a:ext cx="451080" cy="45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762120" y="2971800"/>
            <a:ext cx="77724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Tangerine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ENE_C_WHI" descr=""/>
          <p:cNvPicPr/>
          <p:nvPr/>
        </p:nvPicPr>
        <p:blipFill>
          <a:blip r:embed="rId1"/>
          <a:stretch/>
        </p:blipFill>
        <p:spPr>
          <a:xfrm>
            <a:off x="2438280" y="1066680"/>
            <a:ext cx="1524240" cy="144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685800" y="3962520"/>
            <a:ext cx="7772400" cy="137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Presented to Board of Directors, Citrus Corp.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Nov. XX,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tretch/>
        </p:blipFill>
        <p:spPr>
          <a:xfrm>
            <a:off x="4724280" y="1262160"/>
            <a:ext cx="2057400" cy="1100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3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Structural Goals of NewCo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Achieve an “effective” sale of Citrus Trading Corp. (“CTC”) for Citrus Corp. (Citrus)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 an earnings gain for the owners of CTC with no tax liability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Exchange Citrus’ interest in the complex contractual assets of CTC with an easy to understand preferred and common interests in NewCo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Free-up CTC human resources for potential redeployment to other value-added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 CTC to benefit in any upside from the assets not otherwise available in an outright 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6576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82581A-D98F-4B05-9839-98F2C9260C1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0" y="6095880"/>
            <a:ext cx="914400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ENE_C_WHI" descr=""/>
          <p:cNvPicPr/>
          <p:nvPr/>
        </p:nvPicPr>
        <p:blipFill>
          <a:blip r:embed="rId1"/>
          <a:stretch/>
        </p:blipFill>
        <p:spPr>
          <a:xfrm>
            <a:off x="8153280" y="6248520"/>
            <a:ext cx="451080" cy="45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6629400" y="4952880"/>
            <a:ext cx="1600200" cy="685800"/>
          </a:xfrm>
          <a:prstGeom prst="ellipse">
            <a:avLst/>
          </a:prstGeom>
          <a:noFill/>
          <a:ln w="316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H="1" flipV="1">
            <a:off x="5943600" y="4572000"/>
            <a:ext cx="99072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7543800" y="3637080"/>
            <a:ext cx="0" cy="1285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712400">
            <a:off x="5681160" y="5454720"/>
            <a:ext cx="987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522200">
            <a:off x="6019200" y="4419360"/>
            <a:ext cx="114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Preferred &amp; Common Units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6198200">
            <a:off x="6805800" y="421236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Common Units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6200000">
            <a:off x="7661880" y="4073040"/>
            <a:ext cx="1138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 / 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010280" y="5105520"/>
            <a:ext cx="1295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205240" y="1600200"/>
            <a:ext cx="822600" cy="728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257800" y="1676520"/>
            <a:ext cx="7524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352680" y="2895480"/>
            <a:ext cx="844560" cy="777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352680" y="3048120"/>
            <a:ext cx="83844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CITRUS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28800" y="4267080"/>
            <a:ext cx="773280" cy="777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828800" y="4549680"/>
            <a:ext cx="75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FGT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429000" y="4648320"/>
            <a:ext cx="773280" cy="707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429000" y="4876920"/>
            <a:ext cx="75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CESI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29200" y="4191120"/>
            <a:ext cx="83808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Citrus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6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(“CTC”)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590920" y="2590920"/>
            <a:ext cx="49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95680" y="2590920"/>
            <a:ext cx="49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267080" y="3886200"/>
            <a:ext cx="63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809880" y="4114800"/>
            <a:ext cx="703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438280" y="3886200"/>
            <a:ext cx="63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2601720" y="3657600"/>
            <a:ext cx="750600" cy="892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525760" y="2057400"/>
            <a:ext cx="82692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809880" y="365760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029200" y="4038480"/>
            <a:ext cx="914400" cy="990720"/>
          </a:xfrm>
          <a:prstGeom prst="rect">
            <a:avLst/>
          </a:prstGeom>
          <a:noFill/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4190760" y="2057400"/>
            <a:ext cx="990360" cy="838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191120" y="3657600"/>
            <a:ext cx="83808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676520" y="1523880"/>
            <a:ext cx="849240" cy="728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700280" y="1584360"/>
            <a:ext cx="8143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80880" y="533160"/>
            <a:ext cx="8763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CTC Contributes Assets to NewCo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934320" y="2590920"/>
            <a:ext cx="1143000" cy="1046160"/>
          </a:xfrm>
          <a:prstGeom prst="rect">
            <a:avLst/>
          </a:prstGeom>
          <a:noFill/>
          <a:ln w="22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7" name=""/>
          <p:cNvCxnSpPr>
            <a:stCxn id="50" idx="2"/>
            <a:endCxn id="25" idx="3"/>
          </p:cNvCxnSpPr>
          <p:nvPr/>
        </p:nvCxnSpPr>
        <p:spPr>
          <a:xfrm flipH="1" rot="16200000">
            <a:off x="5918040" y="4608000"/>
            <a:ext cx="515160" cy="1378800"/>
          </a:xfrm>
          <a:prstGeom prst="curvedConnector5">
            <a:avLst>
              <a:gd name="adj1" fmla="val 160769"/>
              <a:gd name="adj2" fmla="val 49986"/>
              <a:gd name="adj3" fmla="val 160769"/>
            </a:avLst>
          </a:prstGeom>
          <a:ln w="41400">
            <a:solidFill>
              <a:srgbClr val="000000"/>
            </a:solidFill>
            <a:prstDash val="lgDash"/>
            <a:miter/>
            <a:tailEnd len="med" type="triangle" w="med"/>
          </a:ln>
        </p:spPr>
      </p:cxnSp>
      <p:cxnSp>
        <p:nvCxnSpPr>
          <p:cNvPr id="58" name=""/>
          <p:cNvCxnSpPr>
            <a:stCxn id="56" idx="3"/>
            <a:endCxn id="32" idx="3"/>
          </p:cNvCxnSpPr>
          <p:nvPr/>
        </p:nvCxnSpPr>
        <p:spPr>
          <a:xfrm>
            <a:off x="8088480" y="3114360"/>
            <a:ext cx="218160" cy="2159640"/>
          </a:xfrm>
          <a:prstGeom prst="curvedConnector5">
            <a:avLst>
              <a:gd name="adj1" fmla="val 204958"/>
              <a:gd name="adj2" fmla="val 50000"/>
              <a:gd name="adj3" fmla="val 204958"/>
            </a:avLst>
          </a:prstGeom>
          <a:ln w="41400">
            <a:solidFill>
              <a:srgbClr val="000000"/>
            </a:solidFill>
            <a:prstDash val="lgDash"/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Approach for NewCo Structure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New LLC is formed (NewCo).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CTC contributes its contractual assets for two types of LLC interests (preferred and common).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contributes operations, personnel, marketing and other services for a LLC membership interest (common).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CTC’s preferred membership interest provides it a preferred distribution stream including a 7% coupon rate until Payout (as defined below) is reached.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12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NewCo’s net cash flow after preferred distributions will be allocated monthly on a 50% ENA and 50% CTC basis until Payout. At Payout, the sharing ratio will flip to 25% ENA and 75% CTC.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Structure of NewCo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NewCo’s capital structure will include three types of membership units: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Series A Voting Units (“Series A”) will be issued 50% and 50% to ENA and CTC, respectively;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Series B Preferred Units (“Series B”) will be issued 100% to CTC and will entitle Series B holders to the Preferred Distribution until Payout;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Series C Common Units (“Series C”) will be issued 50% and 50% to ENA and CTC, respectively.  Upon the occurrence of Payout, ENA’s Series C sharing ratio shall be reduced to 25% and CTC’s Series C sharing ratio shall be increased to 75%.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 algn="just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Payout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Payout shall mean the point at which CTC has received Preferred Distributions totaling [$111MM]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Payout, CTC becomes “whole” on an accrual basis to its current expected cash flow from the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Implications of NewCo Structure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533160" y="1219320"/>
            <a:ext cx="80010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will continue to be responsible for the payment of the Pan/Nat Annuity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(to NewCo in place of CTC)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will be responsible for all of the day to day operations of NewCo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will manage all NewCo sales and receive its $0.05/MMBTU management fee accordingly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Sonat/El Paso will continue to supply gas to NewCo just as it supplied CTC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685800" y="45720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Should Citrus Do Tangerine?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80880" y="1371600"/>
            <a:ext cx="84582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Could allow immediate recognition of CTC value with no current tax liability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Free-up CTC human resources for redeployment to other activities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CTC shares in any future upside in the contracts vs. a straight 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Tangerine does not create an immediate cash flow event for Citrus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Tangerine structure not as simplistic as straight 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2000-07-19T12:44:34Z</dcterms:created>
  <dc:creator>mfrancis</dc:creator>
  <dc:description/>
  <dc:language>en-US</dc:language>
  <cp:lastModifiedBy>george mccormick</cp:lastModifiedBy>
  <cp:lastPrinted>2000-08-24T11:40:56Z</cp:lastPrinted>
  <dcterms:modified xsi:type="dcterms:W3CDTF">2000-11-01T12:30:13Z</dcterms:modified>
  <cp:revision>62</cp:revision>
  <dc:subject/>
  <dc:title>No Slide Title</dc:title>
</cp:coreProperties>
</file>