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grpSp>
        <p:nvGrpSpPr>
          <p:cNvPr id="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3"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6"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9"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12"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1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1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17" name="PlaceHolder 3"/>
          <p:cNvSpPr>
            <a:spLocks noGrp="1"/>
          </p:cNvSpPr>
          <p:nvPr>
            <p:ph type="dt" idx="1"/>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8" name="PlaceHolder 4"/>
          <p:cNvSpPr>
            <a:spLocks noGrp="1"/>
          </p:cNvSpPr>
          <p:nvPr>
            <p:ph type="ftr" idx="2"/>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19" name="PlaceHolder 5"/>
          <p:cNvSpPr>
            <a:spLocks noGrp="1"/>
          </p:cNvSpPr>
          <p:nvPr>
            <p:ph type="sldNum" idx="3"/>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3512A7E-C202-4DB1-9F4F-3562F5E9930B}"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000000"/>
        </a:solidFill>
      </p:bgPr>
    </p:bg>
    <p:spTree>
      <p:nvGrpSpPr>
        <p:cNvPr id="1" name=""/>
        <p:cNvGrpSpPr/>
        <p:nvPr/>
      </p:nvGrpSpPr>
      <p:grpSpPr>
        <a:xfrm>
          <a:off x="0" y="0"/>
          <a:ext cx="0" cy="0"/>
          <a:chOff x="0" y="0"/>
          <a:chExt cx="0" cy="0"/>
        </a:xfrm>
      </p:grpSpPr>
      <p:grpSp>
        <p:nvGrpSpPr>
          <p:cNvPr id="2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21"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2"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3"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4"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2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2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27" name="PlaceHolder 3"/>
          <p:cNvSpPr>
            <a:spLocks noGrp="1"/>
          </p:cNvSpPr>
          <p:nvPr>
            <p:ph type="dt" idx="4"/>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8" name="PlaceHolder 4"/>
          <p:cNvSpPr>
            <a:spLocks noGrp="1"/>
          </p:cNvSpPr>
          <p:nvPr>
            <p:ph type="ftr" idx="5"/>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29" name="PlaceHolder 5"/>
          <p:cNvSpPr>
            <a:spLocks noGrp="1"/>
          </p:cNvSpPr>
          <p:nvPr>
            <p:ph type="sldNum" idx="6"/>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0157332-24B9-4294-940B-0FD8932BFC30}"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000000"/>
        </a:solidFill>
      </p:bgPr>
    </p:bg>
    <p:spTree>
      <p:nvGrpSpPr>
        <p:cNvPr id="1" name=""/>
        <p:cNvGrpSpPr/>
        <p:nvPr/>
      </p:nvGrpSpPr>
      <p:grpSpPr>
        <a:xfrm>
          <a:off x="0" y="0"/>
          <a:ext cx="0" cy="0"/>
          <a:chOff x="0" y="0"/>
          <a:chExt cx="0" cy="0"/>
        </a:xfrm>
      </p:grpSpPr>
      <p:grpSp>
        <p:nvGrpSpPr>
          <p:cNvPr id="3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31"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2"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3"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4"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3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3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37" name="PlaceHolder 3"/>
          <p:cNvSpPr>
            <a:spLocks noGrp="1"/>
          </p:cNvSpPr>
          <p:nvPr>
            <p:ph type="dt" idx="7"/>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38" name="PlaceHolder 4"/>
          <p:cNvSpPr>
            <a:spLocks noGrp="1"/>
          </p:cNvSpPr>
          <p:nvPr>
            <p:ph type="ftr" idx="8"/>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39" name="PlaceHolder 5"/>
          <p:cNvSpPr>
            <a:spLocks noGrp="1"/>
          </p:cNvSpPr>
          <p:nvPr>
            <p:ph type="sldNum" idx="9"/>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56D2D52-DBB5-492B-B380-53034DB7FD94}"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grpSp>
        <p:nvGrpSpPr>
          <p:cNvPr id="40" name=""/>
          <p:cNvGrpSpPr/>
          <p:nvPr/>
        </p:nvGrpSpPr>
        <p:grpSpPr>
          <a:xfrm>
            <a:off x="177840" y="230040"/>
            <a:ext cx="202680" cy="6504120"/>
            <a:chOff x="177840" y="230040"/>
            <a:chExt cx="202680" cy="6504120"/>
          </a:xfrm>
        </p:grpSpPr>
        <p:sp>
          <p:nvSpPr>
            <p:cNvPr id="4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43" name=""/>
          <p:cNvGrpSpPr/>
          <p:nvPr/>
        </p:nvGrpSpPr>
        <p:grpSpPr>
          <a:xfrm>
            <a:off x="8792640" y="220680"/>
            <a:ext cx="199080" cy="6408000"/>
            <a:chOff x="8792640" y="220680"/>
            <a:chExt cx="199080" cy="6408000"/>
          </a:xfrm>
        </p:grpSpPr>
        <p:sp>
          <p:nvSpPr>
            <p:cNvPr id="4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46" name=""/>
          <p:cNvGrpSpPr/>
          <p:nvPr/>
        </p:nvGrpSpPr>
        <p:grpSpPr>
          <a:xfrm>
            <a:off x="412920" y="6476400"/>
            <a:ext cx="8686800" cy="229320"/>
            <a:chOff x="412920" y="6476400"/>
            <a:chExt cx="8686800" cy="229320"/>
          </a:xfrm>
        </p:grpSpPr>
        <p:sp>
          <p:nvSpPr>
            <p:cNvPr id="4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49" name=""/>
          <p:cNvGrpSpPr/>
          <p:nvPr/>
        </p:nvGrpSpPr>
        <p:grpSpPr>
          <a:xfrm>
            <a:off x="76320" y="176040"/>
            <a:ext cx="8745480" cy="161280"/>
            <a:chOff x="76320" y="176040"/>
            <a:chExt cx="8745480" cy="161280"/>
          </a:xfrm>
        </p:grpSpPr>
        <p:sp>
          <p:nvSpPr>
            <p:cNvPr id="5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52" name="PlaceHolder 1"/>
          <p:cNvSpPr>
            <a:spLocks noGrp="1"/>
          </p:cNvSpPr>
          <p:nvPr>
            <p:ph type="title"/>
          </p:nvPr>
        </p:nvSpPr>
        <p:spPr>
          <a:xfrm>
            <a:off x="685800" y="19807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8f8f8"/>
                </a:solidFill>
                <a:effectLst/>
                <a:uFillTx/>
                <a:latin typeface="Tahoma"/>
              </a:rPr>
              <a:t>Click to edit the title text format</a:t>
            </a:r>
            <a:endParaRPr b="0" lang="en-US" sz="4000" strike="noStrike" u="none">
              <a:solidFill>
                <a:srgbClr val="f8f8f8"/>
              </a:solidFill>
              <a:effectLst/>
              <a:uFillTx/>
              <a:latin typeface="Tahoma"/>
            </a:endParaRPr>
          </a:p>
        </p:txBody>
      </p:sp>
      <p:sp>
        <p:nvSpPr>
          <p:cNvPr id="53" name="PlaceHolder 2"/>
          <p:cNvSpPr>
            <a:spLocks noGrp="1"/>
          </p:cNvSpPr>
          <p:nvPr>
            <p:ph type="dt" idx="10"/>
          </p:nvPr>
        </p:nvSpPr>
        <p:spPr>
          <a:xfrm>
            <a:off x="439560" y="598968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54" name="PlaceHolder 3"/>
          <p:cNvSpPr>
            <a:spLocks noGrp="1"/>
          </p:cNvSpPr>
          <p:nvPr>
            <p:ph type="ftr" idx="11"/>
          </p:nvPr>
        </p:nvSpPr>
        <p:spPr>
          <a:xfrm>
            <a:off x="3135240" y="600228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55" name="PlaceHolder 4"/>
          <p:cNvSpPr>
            <a:spLocks noGrp="1"/>
          </p:cNvSpPr>
          <p:nvPr>
            <p:ph type="sldNum" idx="12"/>
          </p:nvPr>
        </p:nvSpPr>
        <p:spPr>
          <a:xfrm>
            <a:off x="6800760" y="59785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D9BC8D-7A33-48DE-BC87-07CCAB9A3EE7}"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Click to edit the outline text format</a:t>
            </a:r>
            <a:endParaRPr b="0" lang="en-US" sz="2800" strike="noStrike" u="none">
              <a:solidFill>
                <a:srgbClr val="f8f8f8"/>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Second Outline Level</a:t>
            </a:r>
            <a:endParaRPr b="0" lang="en-US" sz="2800" strike="noStrike" u="none">
              <a:solidFill>
                <a:srgbClr val="f8f8f8"/>
              </a:solidFill>
              <a:effectLst/>
              <a:uFillTx/>
              <a:latin typeface="Tahoma"/>
            </a:endParaRPr>
          </a:p>
          <a:p>
            <a:pPr lvl="2" marL="914400" algn="ctr">
              <a:spcBef>
                <a:spcPts val="601"/>
              </a:spcBef>
              <a:buClr>
                <a:srgbClr val="6699ff"/>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Third Outline Level</a:t>
            </a:r>
            <a:endParaRPr b="0" lang="en-US" sz="2400" strike="noStrike" u="none">
              <a:solidFill>
                <a:srgbClr val="f8f8f8"/>
              </a:solidFill>
              <a:effectLst/>
              <a:uFillTx/>
              <a:latin typeface="Tahoma"/>
            </a:endParaRPr>
          </a:p>
          <a:p>
            <a:pPr lvl="3" marL="1371600" algn="ctr">
              <a:spcBef>
                <a:spcPts val="499"/>
              </a:spcBef>
              <a:buClr>
                <a:srgbClr val="0099cc"/>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Fourth Outline Level</a:t>
            </a:r>
            <a:endParaRPr b="0" lang="en-US" sz="2000" strike="noStrike" u="none">
              <a:solidFill>
                <a:srgbClr val="f8f8f8"/>
              </a:solidFill>
              <a:effectLst/>
              <a:uFillTx/>
              <a:latin typeface="Tahoma"/>
            </a:endParaRPr>
          </a:p>
          <a:p>
            <a:pPr lvl="4" marL="1828800" algn="ctr">
              <a:spcBef>
                <a:spcPts val="499"/>
              </a:spcBef>
              <a:buClr>
                <a:srgbClr val="6699ff"/>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Fifth Outline Level</a:t>
            </a:r>
            <a:endParaRPr b="0" lang="en-US" sz="2000" strike="noStrike" u="none">
              <a:solidFill>
                <a:srgbClr val="f8f8f8"/>
              </a:solidFill>
              <a:effectLst/>
              <a:uFillTx/>
              <a:latin typeface="Tahoma"/>
            </a:endParaRPr>
          </a:p>
          <a:p>
            <a:pPr lvl="5" marL="1828800">
              <a:spcBef>
                <a:spcPts val="4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Sixth Outline Level</a:t>
            </a:r>
            <a:endParaRPr b="0" lang="en-US" sz="2000" strike="noStrike" u="none">
              <a:solidFill>
                <a:srgbClr val="f8f8f8"/>
              </a:solidFill>
              <a:effectLst/>
              <a:uFillTx/>
              <a:latin typeface="Tahoma"/>
            </a:endParaRPr>
          </a:p>
          <a:p>
            <a:pPr lvl="6" marL="1828800">
              <a:spcBef>
                <a:spcPts val="4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Seventh Outline Level</a:t>
            </a:r>
            <a:endParaRPr b="0" lang="en-US" sz="2000" strike="noStrike" u="none">
              <a:solidFill>
                <a:srgbClr val="f8f8f8"/>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762120" y="1142640"/>
            <a:ext cx="80769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8f8f8"/>
                </a:solidFill>
                <a:effectLst/>
                <a:uFillTx/>
                <a:latin typeface="Tahoma"/>
              </a:rPr>
              <a:t>Transwestern Pipeline Company</a:t>
            </a:r>
            <a:endParaRPr b="0" lang="en-US" sz="4400" strike="noStrike" u="none">
              <a:solidFill>
                <a:srgbClr val="f8f8f8"/>
              </a:solidFill>
              <a:effectLst/>
              <a:uFillTx/>
              <a:latin typeface="Tahoma"/>
            </a:endParaRPr>
          </a:p>
        </p:txBody>
      </p:sp>
      <p:sp>
        <p:nvSpPr>
          <p:cNvPr id="58" name="PlaceHolder 2"/>
          <p:cNvSpPr>
            <a:spLocks noGrp="1"/>
          </p:cNvSpPr>
          <p:nvPr>
            <p:ph type="subTitle"/>
          </p:nvPr>
        </p:nvSpPr>
        <p:spPr>
          <a:xfrm>
            <a:off x="1142640" y="2895120"/>
            <a:ext cx="7010280" cy="1752840"/>
          </a:xfrm>
          <a:prstGeom prst="rect">
            <a:avLst/>
          </a:prstGeom>
          <a:noFill/>
          <a:ln w="0">
            <a:noFill/>
          </a:ln>
        </p:spPr>
        <p:txBody>
          <a:bodyPr lIns="90000" rIns="90000" tIns="46800" bIns="46800" anchor="t">
            <a:no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Operations and Market Services Presentation to </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Citizens Communications &amp; Joint Owners (PP&amp;L and Duke) of Griffith Power Plant</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May 30, 2001</a:t>
            </a: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a:t>
            </a:r>
            <a:endParaRPr b="0" lang="en-US" sz="3600" strike="noStrike" u="none">
              <a:solidFill>
                <a:srgbClr val="ffffff"/>
              </a:solidFill>
              <a:effectLst/>
              <a:uFillTx/>
              <a:latin typeface="Tahoma"/>
            </a:endParaRPr>
          </a:p>
        </p:txBody>
      </p:sp>
      <p:sp>
        <p:nvSpPr>
          <p:cNvPr id="131" name="PlaceHolder 2"/>
          <p:cNvSpPr>
            <a:spLocks noGrp="1"/>
          </p:cNvSpPr>
          <p:nvPr>
            <p:ph/>
          </p:nvPr>
        </p:nvSpPr>
        <p:spPr>
          <a:xfrm>
            <a:off x="762120" y="380880"/>
            <a:ext cx="7772400" cy="4191120"/>
          </a:xfrm>
          <a:prstGeom prst="rect">
            <a:avLst/>
          </a:prstGeom>
          <a:noFill/>
          <a:ln w="0">
            <a:noFill/>
          </a:ln>
        </p:spPr>
        <p:txBody>
          <a:bodyPr lIns="90000" rIns="90000" tIns="46800" bIns="46800" anchor="t">
            <a:normAutofit fontScale="70000" lnSpcReduction="19999"/>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Final 8 AM: This cycle is used for after hours transactions approved by Gas Control which have been agreed upon by the shipper, the Receipt and Delivery point operator and Transwestern and have already started to physically flow</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The scheduling paperwork to approve the transaction is completed before 8 AM the following day </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Transwestern reserves the right to reject any transaction which occurs after the Intraday 2 process </a:t>
            </a:r>
            <a:endParaRPr b="0" lang="en-US" sz="3200" strike="noStrike" u="none">
              <a:solidFill>
                <a:srgbClr val="f8f8f8"/>
              </a:solidFill>
              <a:effectLst/>
              <a:uFillTx/>
              <a:latin typeface="Tahoma"/>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Nominations</a:t>
            </a:r>
            <a:endParaRPr b="0" lang="en-US" sz="3600" strike="noStrike" u="none">
              <a:solidFill>
                <a:srgbClr val="ffffff"/>
              </a:solidFill>
              <a:effectLst/>
              <a:uFillTx/>
              <a:latin typeface="Tahoma"/>
            </a:endParaRPr>
          </a:p>
        </p:txBody>
      </p:sp>
      <p:sp>
        <p:nvSpPr>
          <p:cNvPr id="133"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fontScale="92500"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Must be received by the stated deadline</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Cannot be taken below Elapsed Pro-rata Scheduled Quantities once the gas day has begun</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Screen used in the Hottap System is the Nomination Maintenance Screen</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If system problems should occur while you are trying to input nominations, you can reach the Hottap Helpdesk at 1-800-421-6221</a:t>
            </a: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Confirmation   Deadlines</a:t>
            </a:r>
            <a:endParaRPr b="0" lang="en-US" sz="3600" strike="noStrike" u="none">
              <a:solidFill>
                <a:srgbClr val="ffffff"/>
              </a:solidFill>
              <a:effectLst/>
              <a:uFillTx/>
              <a:latin typeface="Tahoma"/>
            </a:endParaRPr>
          </a:p>
        </p:txBody>
      </p:sp>
      <p:sp>
        <p:nvSpPr>
          <p:cNvPr id="135" name="PlaceHolder 2"/>
          <p:cNvSpPr>
            <a:spLocks noGrp="1"/>
          </p:cNvSpPr>
          <p:nvPr>
            <p:ph/>
          </p:nvPr>
        </p:nvSpPr>
        <p:spPr>
          <a:xfrm>
            <a:off x="685800" y="1371240"/>
            <a:ext cx="7772400" cy="4876920"/>
          </a:xfrm>
          <a:prstGeom prst="rect">
            <a:avLst/>
          </a:prstGeom>
          <a:noFill/>
          <a:ln w="0">
            <a:noFill/>
          </a:ln>
        </p:spPr>
        <p:txBody>
          <a:bodyPr lIns="90000" rIns="90000" tIns="46800" bIns="46800" anchor="t">
            <a:normAutofit fontScale="92500" lnSpcReduction="9999"/>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 </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3:30 p.m.  Timely</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9:00 p.m.  Evening</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8:00 a.m.  Non-Grid AM*</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1:00 p.m.  Intraday 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8:00 p.m.  Intraday II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8:00 a.m.  Final AM*</a:t>
            </a:r>
            <a:endParaRPr b="0" lang="en-US" sz="32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*Non-GISB deadlines specific to Transwestern</a:t>
            </a:r>
            <a:endParaRPr b="0" lang="en-US" sz="24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(All times Central Clock Time)</a:t>
            </a:r>
            <a:endParaRPr b="0" lang="en-US" sz="24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Confirmations</a:t>
            </a:r>
            <a:endParaRPr b="0" lang="en-US" sz="3600" strike="noStrike" u="none">
              <a:solidFill>
                <a:srgbClr val="ffffff"/>
              </a:solidFill>
              <a:effectLst/>
              <a:uFillTx/>
              <a:latin typeface="Tahoma"/>
            </a:endParaRPr>
          </a:p>
        </p:txBody>
      </p:sp>
      <p:sp>
        <p:nvSpPr>
          <p:cNvPr id="137"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fontScale="92500"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This process gives Operators the opportunity to determine which shippers’ gas will flow</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Confirmations must be completed before the stated deadline for each cycle</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Confirmations are done in the Confirmation Maintenance Screen in Hottap</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Operators can choose the method of confirmation which best suits their day to day business</a:t>
            </a: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Operator Choice for Confirmations</a:t>
            </a:r>
            <a:endParaRPr b="0" lang="en-US" sz="3600" strike="noStrike" u="none">
              <a:solidFill>
                <a:srgbClr val="ffffff"/>
              </a:solidFill>
              <a:effectLst/>
              <a:uFillTx/>
              <a:latin typeface="Tahoma"/>
            </a:endParaRPr>
          </a:p>
        </p:txBody>
      </p:sp>
      <p:sp>
        <p:nvSpPr>
          <p:cNvPr id="139" name="PlaceHolder 2"/>
          <p:cNvSpPr>
            <a:spLocks noGrp="1"/>
          </p:cNvSpPr>
          <p:nvPr>
            <p:ph/>
          </p:nvPr>
        </p:nvSpPr>
        <p:spPr>
          <a:xfrm>
            <a:off x="685800" y="1752480"/>
            <a:ext cx="7772400" cy="4191120"/>
          </a:xfrm>
          <a:prstGeom prst="rect">
            <a:avLst/>
          </a:prstGeom>
          <a:noFill/>
          <a:ln w="0">
            <a:noFill/>
          </a:ln>
        </p:spPr>
        <p:txBody>
          <a:bodyPr lIns="90000" rIns="90000" tIns="46800" bIns="46800" anchor="t">
            <a:normAutofit lnSpcReduction="9999"/>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Active Confirmation: The Operator must confirm all nominations on every cycle</a:t>
            </a:r>
            <a:endParaRPr b="0" lang="en-US" sz="3200" strike="noStrike" u="none">
              <a:solidFill>
                <a:srgbClr val="f8f8f8"/>
              </a:solidFill>
              <a:effectLst/>
              <a:uFillTx/>
              <a:latin typeface="Tahoma"/>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Passive Confirmation: The Operator’s confirmation in Timely process will roll throughout the rest of the gas day and into the next gas day for the date range specified  </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0" name="PlaceHolder 1"/>
          <p:cNvSpPr>
            <a:spLocks noGrp="1"/>
          </p:cNvSpPr>
          <p:nvPr>
            <p:ph/>
          </p:nvPr>
        </p:nvSpPr>
        <p:spPr>
          <a:xfrm>
            <a:off x="533520" y="761760"/>
            <a:ext cx="7772400" cy="4190760"/>
          </a:xfrm>
          <a:prstGeom prst="rect">
            <a:avLst/>
          </a:prstGeom>
          <a:noFill/>
          <a:ln w="0">
            <a:noFill/>
          </a:ln>
        </p:spPr>
        <p:txBody>
          <a:bodyPr lIns="90000" rIns="90000" tIns="46800" bIns="46800" anchor="t">
            <a:normAutofit fontScale="85000" lnSpcReduction="9999"/>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Confirmation by Exception: TW will automatically confirm ALL NOMINATIONS at a location.  All confirmed quantities will equal nominated quantities for all cycles.  Operators will be able to change any confirmation that is automatically confirmed by TW during any cycle.  Any manual change will remain in place for the entire gas day or date range.</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Allocation Process</a:t>
            </a:r>
            <a:endParaRPr b="0" lang="en-US" sz="3600" strike="noStrike" u="none">
              <a:solidFill>
                <a:srgbClr val="ffffff"/>
              </a:solidFill>
              <a:effectLst/>
              <a:uFillTx/>
              <a:latin typeface="Tahoma"/>
            </a:endParaRPr>
          </a:p>
        </p:txBody>
      </p:sp>
      <p:sp>
        <p:nvSpPr>
          <p:cNvPr id="142"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This process is run right after the confirmation process</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The Hottap system identifies points, laterals and groups where transportation nominations exceed Transwestern capacity</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Allocations are also administered to ensure pipeline integrity at interconnecting points</a:t>
            </a: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Scheduled Quantities</a:t>
            </a:r>
            <a:endParaRPr b="0" lang="en-US" sz="3600" strike="noStrike" u="none">
              <a:solidFill>
                <a:srgbClr val="ffffff"/>
              </a:solidFill>
              <a:effectLst/>
              <a:uFillTx/>
              <a:latin typeface="Tahoma"/>
            </a:endParaRPr>
          </a:p>
        </p:txBody>
      </p:sp>
      <p:sp>
        <p:nvSpPr>
          <p:cNvPr id="144"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Available after each process</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Finalized at the end of the gas day (9:00 a.m. the following day)</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 be viewed by Operators in the Confirmation Maintenance Screen in Hotttap</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 be viewed by Shippers in the Scheduled Quantities Screen</a:t>
            </a:r>
            <a:endParaRPr b="0" lang="en-US" sz="2800" strike="noStrike" u="none">
              <a:solidFill>
                <a:srgbClr val="f8f8f8"/>
              </a:solidFill>
              <a:effectLst/>
              <a:uFillTx/>
              <a:latin typeface="Tahoma"/>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Measured Quantities</a:t>
            </a:r>
            <a:endParaRPr b="0" lang="en-US" sz="3600" strike="noStrike" u="none">
              <a:solidFill>
                <a:srgbClr val="ffffff"/>
              </a:solidFill>
              <a:effectLst/>
              <a:uFillTx/>
              <a:latin typeface="Tahoma"/>
            </a:endParaRPr>
          </a:p>
        </p:txBody>
      </p:sp>
      <p:sp>
        <p:nvSpPr>
          <p:cNvPr id="146"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fontScale="92500" lnSpcReduction="9999"/>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 </a:t>
            </a:r>
            <a:endParaRPr b="0" lang="en-US" sz="24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Finalized after the Measurement Close at the beginning of the following month</a:t>
            </a:r>
            <a:endParaRPr b="0" lang="en-US" sz="20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Measurement Estimates may be viewed, where available, throughout the current month in the Confirmations Summary Screen in Hottap</a:t>
            </a:r>
            <a:endParaRPr b="0" lang="en-US" sz="20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Scheduled Quantities v. Actual Quantities will be verified after the measurement close.  </a:t>
            </a:r>
            <a:endParaRPr b="0" lang="en-US" sz="20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Volumetric differences shall be applied to the Operator Balancing Agreement (OBA)</a:t>
            </a:r>
            <a:endParaRPr b="0" lang="en-US" sz="20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Transwestern will send Operator a report of Scheduled Volumes, Actual Volumes.   </a:t>
            </a:r>
            <a:endParaRPr b="0" lang="en-US" sz="2000" strike="noStrike" u="none">
              <a:solidFill>
                <a:srgbClr val="f8f8f8"/>
              </a:solidFill>
              <a:effectLst/>
              <a:uFillTx/>
              <a:latin typeface="Tahoma"/>
            </a:endParaRPr>
          </a:p>
          <a:p>
            <a:pPr marL="343080" indent="-343080">
              <a:spcBef>
                <a:spcPts val="4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Transwestern and Operator will work together to resolve any OBA imbalances pursuant to the Transwestern FERC Gas Tariff</a:t>
            </a: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456840" y="914040"/>
            <a:ext cx="8458200" cy="15238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Tahoma"/>
              </a:rPr>
              <a:t>Exhibit “B” (Delivery Point Minimum Pressure Operating Parameters) </a:t>
            </a:r>
            <a:br>
              <a:rPr sz="3200"/>
            </a:br>
            <a:r>
              <a:rPr b="1" lang="en-US" sz="3200" strike="noStrike" u="none">
                <a:solidFill>
                  <a:srgbClr val="ffffff"/>
                </a:solidFill>
                <a:effectLst/>
                <a:uFillTx/>
                <a:latin typeface="Tahoma"/>
              </a:rPr>
              <a:t>Delivery Point Construction and Operations Agreement</a:t>
            </a:r>
            <a:endParaRPr b="0" lang="en-US" sz="3200" strike="noStrike" u="none">
              <a:solidFill>
                <a:srgbClr val="ffffff"/>
              </a:solidFill>
              <a:effectLst/>
              <a:uFillTx/>
              <a:latin typeface="Tahoma"/>
            </a:endParaRPr>
          </a:p>
        </p:txBody>
      </p:sp>
      <p:sp>
        <p:nvSpPr>
          <p:cNvPr id="148" name="PlaceHolder 2"/>
          <p:cNvSpPr>
            <a:spLocks noGrp="1"/>
          </p:cNvSpPr>
          <p:nvPr>
            <p:ph/>
          </p:nvPr>
        </p:nvSpPr>
        <p:spPr>
          <a:xfrm>
            <a:off x="304560" y="2590920"/>
            <a:ext cx="8381880" cy="4495680"/>
          </a:xfrm>
          <a:prstGeom prst="rect">
            <a:avLst/>
          </a:prstGeom>
          <a:noFill/>
          <a:ln w="0">
            <a:noFill/>
          </a:ln>
        </p:spPr>
        <p:txBody>
          <a:bodyPr lIns="90000" rIns="90000" tIns="46800" bIns="46800" anchor="t">
            <a:normAutofit/>
          </a:bodyPr>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Sets forth several Operating Scenarios for the plant with concomitant gas consumption rates (hourly, daily)</a:t>
            </a:r>
            <a:endParaRPr b="0" lang="en-US" sz="2400" strike="noStrike" u="none">
              <a:solidFill>
                <a:srgbClr val="f8f8f8"/>
              </a:solidFill>
              <a:effectLst/>
              <a:uFillTx/>
              <a:latin typeface="Tahoma"/>
            </a:endParaRPr>
          </a:p>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Transwestern will provide hourly take flexibility to the plant according to the scenarios described in Exhibit “B”</a:t>
            </a:r>
            <a:endParaRPr b="0" lang="en-US" sz="2400" strike="noStrike" u="none">
              <a:solidFill>
                <a:srgbClr val="f8f8f8"/>
              </a:solidFill>
              <a:effectLst/>
              <a:uFillTx/>
              <a:latin typeface="Tahoma"/>
            </a:endParaRPr>
          </a:p>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If plant requires additional flexibility, Transwestern shall use commercially reasonable efforts to provide, subject to availability of Transwestern system resources and competitive uses of resource (ex. Park-N-Ride or as available transport)</a:t>
            </a:r>
            <a:endParaRPr b="0" lang="en-US" sz="2400" strike="noStrike" u="none">
              <a:solidFill>
                <a:srgbClr val="f8f8f8"/>
              </a:solidFill>
              <a:effectLst/>
              <a:uFillTx/>
              <a:latin typeface="Tahoma"/>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
          <p:cNvSpPr/>
          <p:nvPr/>
        </p:nvSpPr>
        <p:spPr>
          <a:xfrm>
            <a:off x="838080" y="228600"/>
            <a:ext cx="7772400" cy="1371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8f8f8"/>
                </a:solidFill>
                <a:effectLst/>
                <a:uFillTx/>
                <a:latin typeface="Arial"/>
              </a:rPr>
              <a:t>Transwestern Pipeline Company</a:t>
            </a:r>
            <a:r>
              <a:rPr b="1" lang="en-US" sz="3200" strike="noStrike" u="none">
                <a:solidFill>
                  <a:srgbClr val="ffffff"/>
                </a:solidFill>
                <a:effectLst/>
                <a:uFillTx/>
                <a:latin typeface="Arial"/>
              </a:rPr>
              <a:t> </a:t>
            </a:r>
            <a:br>
              <a:rPr sz="3200"/>
            </a:br>
            <a:r>
              <a:rPr b="1" lang="en-US" sz="3200" strike="noStrike" u="none">
                <a:solidFill>
                  <a:srgbClr val="ffffff"/>
                </a:solidFill>
                <a:effectLst/>
                <a:uFillTx/>
                <a:latin typeface="Arial"/>
              </a:rPr>
              <a:t>System Map</a:t>
            </a:r>
            <a:endParaRPr b="0" lang="en-US" sz="3200" strike="noStrike" u="none">
              <a:solidFill>
                <a:srgbClr val="f8f8f8"/>
              </a:solidFill>
              <a:effectLst/>
              <a:uFillTx/>
              <a:latin typeface="Times New Roman"/>
            </a:endParaRPr>
          </a:p>
        </p:txBody>
      </p:sp>
      <p:sp>
        <p:nvSpPr>
          <p:cNvPr id="60" name=""/>
          <p:cNvSpPr/>
          <p:nvPr/>
        </p:nvSpPr>
        <p:spPr>
          <a:xfrm>
            <a:off x="4430880" y="1582560"/>
            <a:ext cx="1931760" cy="1487520"/>
          </a:xfrm>
          <a:prstGeom prst="rect">
            <a:avLst/>
          </a:prstGeom>
          <a:noFill/>
          <a:ln w="12600">
            <a:solidFill>
              <a:srgbClr val="a1a1a1"/>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61" name=""/>
          <p:cNvSpPr/>
          <p:nvPr/>
        </p:nvSpPr>
        <p:spPr>
          <a:xfrm>
            <a:off x="5005440" y="3433680"/>
            <a:ext cx="3911400" cy="3349800"/>
          </a:xfrm>
          <a:custGeom>
            <a:avLst/>
            <a:gdLst/>
            <a:ahLst/>
            <a:rect l="l" t="t" r="r" b="b"/>
            <a:pathLst>
              <a:path w="2464" h="2110">
                <a:moveTo>
                  <a:pt x="686" y="0"/>
                </a:moveTo>
                <a:lnTo>
                  <a:pt x="1225" y="0"/>
                </a:lnTo>
                <a:lnTo>
                  <a:pt x="1225" y="376"/>
                </a:lnTo>
                <a:lnTo>
                  <a:pt x="1881" y="507"/>
                </a:lnTo>
                <a:lnTo>
                  <a:pt x="1991" y="491"/>
                </a:lnTo>
                <a:lnTo>
                  <a:pt x="2256" y="552"/>
                </a:lnTo>
                <a:lnTo>
                  <a:pt x="2348" y="569"/>
                </a:lnTo>
                <a:lnTo>
                  <a:pt x="2342" y="945"/>
                </a:lnTo>
                <a:lnTo>
                  <a:pt x="2463" y="1208"/>
                </a:lnTo>
                <a:lnTo>
                  <a:pt x="2391" y="1338"/>
                </a:lnTo>
                <a:lnTo>
                  <a:pt x="2172" y="1390"/>
                </a:lnTo>
                <a:lnTo>
                  <a:pt x="1827" y="1660"/>
                </a:lnTo>
                <a:lnTo>
                  <a:pt x="1743" y="1876"/>
                </a:lnTo>
                <a:lnTo>
                  <a:pt x="1786" y="2109"/>
                </a:lnTo>
                <a:lnTo>
                  <a:pt x="1344" y="1954"/>
                </a:lnTo>
                <a:lnTo>
                  <a:pt x="1061" y="1489"/>
                </a:lnTo>
                <a:lnTo>
                  <a:pt x="833" y="1421"/>
                </a:lnTo>
                <a:lnTo>
                  <a:pt x="708" y="1548"/>
                </a:lnTo>
                <a:lnTo>
                  <a:pt x="532" y="1448"/>
                </a:lnTo>
                <a:lnTo>
                  <a:pt x="368" y="1161"/>
                </a:lnTo>
                <a:lnTo>
                  <a:pt x="0" y="864"/>
                </a:lnTo>
                <a:lnTo>
                  <a:pt x="686" y="864"/>
                </a:lnTo>
                <a:lnTo>
                  <a:pt x="686"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grpSp>
        <p:nvGrpSpPr>
          <p:cNvPr id="62" name=""/>
          <p:cNvGrpSpPr/>
          <p:nvPr/>
        </p:nvGrpSpPr>
        <p:grpSpPr>
          <a:xfrm>
            <a:off x="152280" y="1295280"/>
            <a:ext cx="5934240" cy="3802320"/>
            <a:chOff x="152280" y="1295280"/>
            <a:chExt cx="5934240" cy="3802320"/>
          </a:xfrm>
        </p:grpSpPr>
        <p:sp>
          <p:nvSpPr>
            <p:cNvPr id="63" name=""/>
            <p:cNvSpPr/>
            <p:nvPr/>
          </p:nvSpPr>
          <p:spPr>
            <a:xfrm>
              <a:off x="4465800" y="3084480"/>
              <a:ext cx="1620720" cy="2006640"/>
            </a:xfrm>
            <a:custGeom>
              <a:avLst/>
              <a:gdLst/>
              <a:ahLst/>
              <a:rect l="l" t="t" r="r" b="b"/>
              <a:pathLst>
                <a:path w="1021" h="1264">
                  <a:moveTo>
                    <a:pt x="0" y="0"/>
                  </a:moveTo>
                  <a:lnTo>
                    <a:pt x="1020" y="0"/>
                  </a:lnTo>
                  <a:lnTo>
                    <a:pt x="1020" y="1088"/>
                  </a:lnTo>
                  <a:lnTo>
                    <a:pt x="355" y="1088"/>
                  </a:lnTo>
                  <a:lnTo>
                    <a:pt x="169" y="1088"/>
                  </a:lnTo>
                  <a:lnTo>
                    <a:pt x="169" y="1263"/>
                  </a:lnTo>
                  <a:lnTo>
                    <a:pt x="0" y="1263"/>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4" name=""/>
            <p:cNvSpPr/>
            <p:nvPr/>
          </p:nvSpPr>
          <p:spPr>
            <a:xfrm>
              <a:off x="2871720" y="3084480"/>
              <a:ext cx="1595520" cy="2013120"/>
            </a:xfrm>
            <a:custGeom>
              <a:avLst/>
              <a:gdLst/>
              <a:ahLst/>
              <a:rect l="l" t="t" r="r" b="b"/>
              <a:pathLst>
                <a:path w="1005" h="1268">
                  <a:moveTo>
                    <a:pt x="108" y="0"/>
                  </a:moveTo>
                  <a:lnTo>
                    <a:pt x="1004" y="0"/>
                  </a:lnTo>
                  <a:lnTo>
                    <a:pt x="1004" y="1267"/>
                  </a:lnTo>
                  <a:lnTo>
                    <a:pt x="693" y="1267"/>
                  </a:lnTo>
                  <a:lnTo>
                    <a:pt x="98" y="986"/>
                  </a:lnTo>
                  <a:lnTo>
                    <a:pt x="98" y="896"/>
                  </a:lnTo>
                  <a:lnTo>
                    <a:pt x="136" y="626"/>
                  </a:lnTo>
                  <a:lnTo>
                    <a:pt x="42" y="502"/>
                  </a:lnTo>
                  <a:lnTo>
                    <a:pt x="0" y="217"/>
                  </a:lnTo>
                  <a:lnTo>
                    <a:pt x="108" y="244"/>
                  </a:lnTo>
                  <a:lnTo>
                    <a:pt x="108"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5" name=""/>
            <p:cNvSpPr/>
            <p:nvPr/>
          </p:nvSpPr>
          <p:spPr>
            <a:xfrm>
              <a:off x="152280" y="1295280"/>
              <a:ext cx="2930760" cy="3222720"/>
            </a:xfrm>
            <a:custGeom>
              <a:avLst/>
              <a:gdLst/>
              <a:ahLst/>
              <a:rect l="l" t="t" r="r" b="b"/>
              <a:pathLst>
                <a:path w="1846" h="2030">
                  <a:moveTo>
                    <a:pt x="42" y="0"/>
                  </a:moveTo>
                  <a:lnTo>
                    <a:pt x="792" y="0"/>
                  </a:lnTo>
                  <a:lnTo>
                    <a:pt x="792" y="691"/>
                  </a:lnTo>
                  <a:lnTo>
                    <a:pt x="1758" y="1645"/>
                  </a:lnTo>
                  <a:lnTo>
                    <a:pt x="1845" y="1752"/>
                  </a:lnTo>
                  <a:lnTo>
                    <a:pt x="1802" y="2029"/>
                  </a:lnTo>
                  <a:lnTo>
                    <a:pt x="1318" y="2029"/>
                  </a:lnTo>
                  <a:lnTo>
                    <a:pt x="888" y="1690"/>
                  </a:lnTo>
                  <a:lnTo>
                    <a:pt x="738" y="1690"/>
                  </a:lnTo>
                  <a:lnTo>
                    <a:pt x="372" y="1052"/>
                  </a:lnTo>
                  <a:lnTo>
                    <a:pt x="118" y="661"/>
                  </a:lnTo>
                  <a:lnTo>
                    <a:pt x="150" y="510"/>
                  </a:lnTo>
                  <a:lnTo>
                    <a:pt x="0" y="310"/>
                  </a:lnTo>
                  <a:lnTo>
                    <a:pt x="42"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grpSp>
      <p:sp>
        <p:nvSpPr>
          <p:cNvPr id="66" name=""/>
          <p:cNvSpPr/>
          <p:nvPr/>
        </p:nvSpPr>
        <p:spPr>
          <a:xfrm>
            <a:off x="6084720" y="3076560"/>
            <a:ext cx="2502000" cy="1216080"/>
          </a:xfrm>
          <a:custGeom>
            <a:avLst/>
            <a:gdLst/>
            <a:ahLst/>
            <a:rect l="l" t="t" r="r" b="b"/>
            <a:pathLst>
              <a:path w="1576" h="766">
                <a:moveTo>
                  <a:pt x="0" y="0"/>
                </a:moveTo>
                <a:lnTo>
                  <a:pt x="1511" y="0"/>
                </a:lnTo>
                <a:lnTo>
                  <a:pt x="1552" y="138"/>
                </a:lnTo>
                <a:lnTo>
                  <a:pt x="1575" y="297"/>
                </a:lnTo>
                <a:lnTo>
                  <a:pt x="1575" y="765"/>
                </a:lnTo>
                <a:lnTo>
                  <a:pt x="1314" y="702"/>
                </a:lnTo>
                <a:lnTo>
                  <a:pt x="1199" y="724"/>
                </a:lnTo>
                <a:lnTo>
                  <a:pt x="540" y="597"/>
                </a:lnTo>
                <a:lnTo>
                  <a:pt x="540" y="227"/>
                </a:lnTo>
                <a:lnTo>
                  <a:pt x="0" y="222"/>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7" name=""/>
          <p:cNvSpPr/>
          <p:nvPr/>
        </p:nvSpPr>
        <p:spPr>
          <a:xfrm>
            <a:off x="3029040" y="4000680"/>
            <a:ext cx="2444760" cy="88560"/>
          </a:xfrm>
          <a:custGeom>
            <a:avLst/>
            <a:gdLst/>
            <a:ahLst/>
            <a:rect l="l" t="t" r="r" b="b"/>
            <a:pathLst>
              <a:path w="1540" h="56">
                <a:moveTo>
                  <a:pt x="0" y="30"/>
                </a:moveTo>
                <a:lnTo>
                  <a:pt x="1044" y="0"/>
                </a:lnTo>
                <a:lnTo>
                  <a:pt x="1540" y="56"/>
                </a:lnTo>
              </a:path>
            </a:pathLst>
          </a:custGeom>
          <a:noFill/>
          <a:ln w="101520">
            <a:solidFill>
              <a:srgbClr val="9933ff"/>
            </a:solidFill>
            <a:round/>
          </a:ln>
        </p:spPr>
        <p:style>
          <a:lnRef idx="0"/>
          <a:fillRef idx="0"/>
          <a:effectRef idx="0"/>
          <a:fontRef idx="minor"/>
        </p:style>
        <p:txBody>
          <a:bodyPr wrap="none" lIns="90000" rIns="90000" tIns="41760" bIns="41760" anchor="ctr">
            <a:noAutofit/>
          </a:bodyPr>
          <a:p>
            <a:endParaRPr b="0" lang="en-US" sz="2400" strike="noStrike" u="none">
              <a:solidFill>
                <a:srgbClr val="f8f8f8"/>
              </a:solidFill>
              <a:effectLst/>
              <a:uFillTx/>
              <a:latin typeface="Times New Roman"/>
            </a:endParaRPr>
          </a:p>
        </p:txBody>
      </p:sp>
      <p:sp>
        <p:nvSpPr>
          <p:cNvPr id="68" name=""/>
          <p:cNvSpPr/>
          <p:nvPr/>
        </p:nvSpPr>
        <p:spPr>
          <a:xfrm flipV="1">
            <a:off x="5445000" y="3675240"/>
            <a:ext cx="862200" cy="426960"/>
          </a:xfrm>
          <a:prstGeom prst="line">
            <a:avLst/>
          </a:prstGeom>
          <a:ln w="101520">
            <a:solidFill>
              <a:srgbClr val="9933ff"/>
            </a:solidFill>
            <a:miter/>
          </a:ln>
        </p:spPr>
        <p:style>
          <a:lnRef idx="0"/>
          <a:fillRef idx="0"/>
          <a:effectRef idx="0"/>
          <a:fontRef idx="minor"/>
        </p:style>
        <p:txBody>
          <a:bodyPr lIns="90000" rIns="90000" tIns="46800" bIns="46800" anchor="ctr">
            <a:noAutofit/>
          </a:bodyPr>
          <a:p>
            <a:endParaRPr b="0" lang="en-US" sz="2400" strike="noStrike" u="none">
              <a:solidFill>
                <a:srgbClr val="f8f8f8"/>
              </a:solidFill>
              <a:effectLst/>
              <a:uFillTx/>
              <a:latin typeface="Times New Roman"/>
            </a:endParaRPr>
          </a:p>
        </p:txBody>
      </p:sp>
      <p:sp>
        <p:nvSpPr>
          <p:cNvPr id="69" name=""/>
          <p:cNvSpPr/>
          <p:nvPr/>
        </p:nvSpPr>
        <p:spPr>
          <a:xfrm>
            <a:off x="5483160" y="4095720"/>
            <a:ext cx="790560" cy="1123920"/>
          </a:xfrm>
          <a:custGeom>
            <a:avLst/>
            <a:gdLst/>
            <a:ahLst/>
            <a:rect l="l" t="t" r="r" b="b"/>
            <a:pathLst>
              <a:path w="498" h="708">
                <a:moveTo>
                  <a:pt x="0" y="0"/>
                </a:moveTo>
                <a:lnTo>
                  <a:pt x="498" y="708"/>
                </a:lnTo>
              </a:path>
            </a:pathLst>
          </a:custGeom>
          <a:noFill/>
          <a:ln w="101520">
            <a:solidFill>
              <a:srgbClr val="9933ff"/>
            </a:solidFill>
            <a:round/>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0" name=""/>
          <p:cNvSpPr/>
          <p:nvPr/>
        </p:nvSpPr>
        <p:spPr>
          <a:xfrm>
            <a:off x="4648320" y="2921040"/>
            <a:ext cx="304560" cy="1079640"/>
          </a:xfrm>
          <a:custGeom>
            <a:avLst/>
            <a:gdLst/>
            <a:ahLst/>
            <a:rect l="l" t="t" r="r" b="b"/>
            <a:pathLst>
              <a:path w="192" h="680">
                <a:moveTo>
                  <a:pt x="0" y="680"/>
                </a:moveTo>
                <a:lnTo>
                  <a:pt x="168" y="160"/>
                </a:lnTo>
                <a:lnTo>
                  <a:pt x="192" y="0"/>
                </a:lnTo>
              </a:path>
            </a:pathLst>
          </a:custGeom>
          <a:noFill/>
          <a:ln w="101520">
            <a:solidFill>
              <a:srgbClr val="9933ff"/>
            </a:solidFill>
            <a:round/>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1" name=""/>
          <p:cNvSpPr/>
          <p:nvPr/>
        </p:nvSpPr>
        <p:spPr>
          <a:xfrm>
            <a:off x="6872400" y="3613320"/>
            <a:ext cx="468360" cy="490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2" name=""/>
          <p:cNvSpPr/>
          <p:nvPr/>
        </p:nvSpPr>
        <p:spPr>
          <a:xfrm flipV="1">
            <a:off x="3044880" y="4043160"/>
            <a:ext cx="264960" cy="236520"/>
          </a:xfrm>
          <a:prstGeom prst="line">
            <a:avLst/>
          </a:prstGeom>
          <a:ln w="101520">
            <a:solidFill>
              <a:srgbClr val="9933ff"/>
            </a:solidFill>
            <a:miter/>
          </a:ln>
        </p:spPr>
        <p:style>
          <a:lnRef idx="0"/>
          <a:fillRef idx="0"/>
          <a:effectRef idx="0"/>
          <a:fontRef idx="minor"/>
        </p:style>
        <p:txBody>
          <a:bodyPr lIns="90000" rIns="90000" tIns="46800" bIns="46800" anchor="ctr">
            <a:noAutofit/>
          </a:bodyPr>
          <a:p>
            <a:endParaRPr b="0" lang="en-US" sz="2400" strike="noStrike" u="none">
              <a:solidFill>
                <a:srgbClr val="f8f8f8"/>
              </a:solidFill>
              <a:effectLst/>
              <a:uFillTx/>
              <a:latin typeface="Times New Roman"/>
            </a:endParaRPr>
          </a:p>
        </p:txBody>
      </p:sp>
      <p:sp>
        <p:nvSpPr>
          <p:cNvPr id="73" name=""/>
          <p:cNvSpPr/>
          <p:nvPr/>
        </p:nvSpPr>
        <p:spPr>
          <a:xfrm>
            <a:off x="4114800" y="2514600"/>
            <a:ext cx="1562040" cy="74916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San Juan</a:t>
            </a:r>
            <a:endParaRPr b="0" lang="en-US" sz="2000" strike="noStrike" u="none">
              <a:solidFill>
                <a:srgbClr val="f8f8f8"/>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Basin</a:t>
            </a:r>
            <a:endParaRPr b="0" lang="en-US" sz="2000" strike="noStrike" u="none">
              <a:solidFill>
                <a:srgbClr val="f8f8f8"/>
              </a:solidFill>
              <a:effectLst/>
              <a:uFillTx/>
              <a:latin typeface="Times New Roman"/>
            </a:endParaRPr>
          </a:p>
        </p:txBody>
      </p:sp>
      <p:sp>
        <p:nvSpPr>
          <p:cNvPr id="74" name=""/>
          <p:cNvSpPr/>
          <p:nvPr/>
        </p:nvSpPr>
        <p:spPr>
          <a:xfrm>
            <a:off x="6172200" y="3048120"/>
            <a:ext cx="1397160" cy="85068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Panhandle</a:t>
            </a:r>
            <a:endParaRPr b="0" lang="en-US" sz="2000" strike="noStrike" u="none">
              <a:solidFill>
                <a:srgbClr val="f8f8f8"/>
              </a:solidFill>
              <a:effectLst/>
              <a:uFillTx/>
              <a:latin typeface="Times New Roman"/>
            </a:endParaRPr>
          </a:p>
        </p:txBody>
      </p:sp>
      <p:sp>
        <p:nvSpPr>
          <p:cNvPr id="75" name=""/>
          <p:cNvSpPr/>
          <p:nvPr/>
        </p:nvSpPr>
        <p:spPr>
          <a:xfrm>
            <a:off x="5486400" y="4572000"/>
            <a:ext cx="1523880" cy="74916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Permian</a:t>
            </a:r>
            <a:endParaRPr b="0" lang="en-US" sz="2000" strike="noStrike" u="none">
              <a:solidFill>
                <a:srgbClr val="f8f8f8"/>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Basin</a:t>
            </a:r>
            <a:endParaRPr b="0" lang="en-US" sz="2000" strike="noStrike" u="none">
              <a:solidFill>
                <a:srgbClr val="f8f8f8"/>
              </a:solidFill>
              <a:effectLst/>
              <a:uFillTx/>
              <a:latin typeface="Times New Roman"/>
            </a:endParaRPr>
          </a:p>
        </p:txBody>
      </p:sp>
      <p:sp>
        <p:nvSpPr>
          <p:cNvPr id="76" name=""/>
          <p:cNvSpPr/>
          <p:nvPr/>
        </p:nvSpPr>
        <p:spPr>
          <a:xfrm flipH="1">
            <a:off x="3276360" y="4343400"/>
            <a:ext cx="1447560" cy="0"/>
          </a:xfrm>
          <a:prstGeom prst="line">
            <a:avLst/>
          </a:prstGeom>
          <a:ln w="63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77" name=""/>
          <p:cNvSpPr/>
          <p:nvPr/>
        </p:nvSpPr>
        <p:spPr>
          <a:xfrm>
            <a:off x="2820960" y="4572000"/>
            <a:ext cx="2779920" cy="1557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West Flow</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Capacity to</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California</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1,090,000 MMBtu/d</a:t>
            </a:r>
            <a:endParaRPr b="0" lang="en-US" sz="2400" strike="noStrike" u="none">
              <a:solidFill>
                <a:srgbClr val="f8f8f8"/>
              </a:solidFill>
              <a:effectLst/>
              <a:uFillTx/>
              <a:latin typeface="Times New Roman"/>
            </a:endParaRPr>
          </a:p>
        </p:txBody>
      </p:sp>
      <p:sp>
        <p:nvSpPr>
          <p:cNvPr id="78" name=""/>
          <p:cNvSpPr/>
          <p:nvPr/>
        </p:nvSpPr>
        <p:spPr>
          <a:xfrm>
            <a:off x="2516040" y="2743200"/>
            <a:ext cx="1958760" cy="916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San Juan</a:t>
            </a:r>
            <a:endParaRPr b="0" lang="en-US" sz="18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Lateral Capacity</a:t>
            </a:r>
            <a:endParaRPr b="0" lang="en-US" sz="18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850,000 MMBtu/d</a:t>
            </a:r>
            <a:endParaRPr b="0" lang="en-US" sz="1800" strike="noStrike" u="none">
              <a:solidFill>
                <a:srgbClr val="f8f8f8"/>
              </a:solidFill>
              <a:effectLst/>
              <a:uFillTx/>
              <a:latin typeface="Times New Roman"/>
            </a:endParaRPr>
          </a:p>
        </p:txBody>
      </p:sp>
      <p:sp>
        <p:nvSpPr>
          <p:cNvPr id="79" name=""/>
          <p:cNvSpPr/>
          <p:nvPr/>
        </p:nvSpPr>
        <p:spPr>
          <a:xfrm flipH="1">
            <a:off x="4419360" y="3276720"/>
            <a:ext cx="228600" cy="609480"/>
          </a:xfrm>
          <a:prstGeom prst="line">
            <a:avLst/>
          </a:prstGeom>
          <a:ln w="381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80" name=""/>
          <p:cNvSpPr/>
          <p:nvPr/>
        </p:nvSpPr>
        <p:spPr>
          <a:xfrm>
            <a:off x="5868720" y="1523880"/>
            <a:ext cx="2932560" cy="1191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     Total System</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      Deliverability</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2,000,0000 MMBtu/d</a:t>
            </a:r>
            <a:endParaRPr b="0" lang="en-US" sz="2400" strike="noStrike" u="none">
              <a:solidFill>
                <a:srgbClr val="f8f8f8"/>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1" name=""/>
          <p:cNvSpPr/>
          <p:nvPr/>
        </p:nvSpPr>
        <p:spPr>
          <a:xfrm>
            <a:off x="685800" y="165240"/>
            <a:ext cx="7772400" cy="1371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8f8f8"/>
                </a:solidFill>
                <a:effectLst/>
                <a:uFillTx/>
                <a:latin typeface="Arial"/>
              </a:rPr>
              <a:t>Transwestern Pipeline Company</a:t>
            </a:r>
            <a:r>
              <a:rPr b="1" lang="en-US" sz="2800" strike="noStrike" u="none">
                <a:solidFill>
                  <a:srgbClr val="ffffff"/>
                </a:solidFill>
                <a:effectLst/>
                <a:uFillTx/>
                <a:latin typeface="Arial"/>
              </a:rPr>
              <a:t> </a:t>
            </a:r>
            <a:br>
              <a:rPr sz="2800"/>
            </a:br>
            <a:r>
              <a:rPr b="1" lang="en-US" sz="2800" strike="noStrike" u="sng">
                <a:solidFill>
                  <a:srgbClr val="ffffff"/>
                </a:solidFill>
                <a:effectLst/>
                <a:uFillTx/>
                <a:latin typeface="Arial"/>
              </a:rPr>
              <a:t>West End Delivery Capacities</a:t>
            </a:r>
            <a:endParaRPr b="0" lang="en-US" sz="2800" strike="noStrike" u="none">
              <a:solidFill>
                <a:srgbClr val="f8f8f8"/>
              </a:solidFill>
              <a:effectLst/>
              <a:uFillTx/>
              <a:latin typeface="Times New Roman"/>
            </a:endParaRPr>
          </a:p>
        </p:txBody>
      </p:sp>
      <p:sp>
        <p:nvSpPr>
          <p:cNvPr id="82" name=""/>
          <p:cNvSpPr/>
          <p:nvPr/>
        </p:nvSpPr>
        <p:spPr>
          <a:xfrm>
            <a:off x="6872400" y="3613320"/>
            <a:ext cx="468360" cy="490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3" name=""/>
          <p:cNvSpPr/>
          <p:nvPr/>
        </p:nvSpPr>
        <p:spPr>
          <a:xfrm>
            <a:off x="2590920" y="1981080"/>
            <a:ext cx="876240" cy="3419640"/>
          </a:xfrm>
          <a:custGeom>
            <a:avLst/>
            <a:gdLst/>
            <a:ahLst/>
            <a:rect l="l" t="t" r="r" b="b"/>
            <a:pathLst>
              <a:path w="552" h="2154">
                <a:moveTo>
                  <a:pt x="0" y="0"/>
                </a:moveTo>
                <a:lnTo>
                  <a:pt x="207" y="434"/>
                </a:lnTo>
                <a:lnTo>
                  <a:pt x="248" y="802"/>
                </a:lnTo>
                <a:cubicBezTo>
                  <a:pt x="285" y="936"/>
                  <a:pt x="396" y="1123"/>
                  <a:pt x="428" y="1247"/>
                </a:cubicBezTo>
                <a:cubicBezTo>
                  <a:pt x="460" y="1371"/>
                  <a:pt x="422" y="1425"/>
                  <a:pt x="442" y="1548"/>
                </a:cubicBezTo>
                <a:lnTo>
                  <a:pt x="552" y="1982"/>
                </a:lnTo>
                <a:lnTo>
                  <a:pt x="528" y="2154"/>
                </a:lnTo>
              </a:path>
            </a:pathLst>
          </a:custGeom>
          <a:noFill/>
          <a:ln w="76320">
            <a:solidFill>
              <a:srgbClr val="00ffff"/>
            </a:solidFill>
            <a:round/>
          </a:ln>
        </p:spPr>
        <p:style>
          <a:lnRef idx="0"/>
          <a:fillRef idx="0"/>
          <a:effectRef idx="0"/>
          <a:fontRef idx="minor"/>
        </p:style>
        <p:txBody>
          <a:bodyPr wrap="none" anchor="t">
            <a:noAutofit/>
          </a:bodyPr>
          <a:p>
            <a:endParaRPr b="0" lang="en-US" sz="2400" strike="noStrike" u="none">
              <a:solidFill>
                <a:srgbClr val="f8f8f8"/>
              </a:solidFill>
              <a:effectLst/>
              <a:uFillTx/>
              <a:latin typeface="Times New Roman"/>
            </a:endParaRPr>
          </a:p>
        </p:txBody>
      </p:sp>
      <p:sp>
        <p:nvSpPr>
          <p:cNvPr id="84" name=""/>
          <p:cNvSpPr/>
          <p:nvPr/>
        </p:nvSpPr>
        <p:spPr>
          <a:xfrm>
            <a:off x="2971800" y="2895480"/>
            <a:ext cx="5791320" cy="0"/>
          </a:xfrm>
          <a:prstGeom prst="line">
            <a:avLst/>
          </a:prstGeom>
          <a:ln w="63360">
            <a:solidFill>
              <a:srgbClr val="f8f8f8"/>
            </a:solidFill>
            <a:miter/>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85" name=""/>
          <p:cNvSpPr/>
          <p:nvPr/>
        </p:nvSpPr>
        <p:spPr>
          <a:xfrm>
            <a:off x="3124080" y="2895480"/>
            <a:ext cx="1371600" cy="1143000"/>
          </a:xfrm>
          <a:custGeom>
            <a:avLst/>
            <a:gdLst/>
            <a:ahLst/>
            <a:rect l="l" t="t" r="r" b="b"/>
            <a:pathLst>
              <a:path w="864" h="720">
                <a:moveTo>
                  <a:pt x="864" y="0"/>
                </a:moveTo>
                <a:cubicBezTo>
                  <a:pt x="812" y="84"/>
                  <a:pt x="656" y="397"/>
                  <a:pt x="552" y="507"/>
                </a:cubicBezTo>
                <a:cubicBezTo>
                  <a:pt x="448" y="617"/>
                  <a:pt x="329" y="625"/>
                  <a:pt x="237" y="660"/>
                </a:cubicBezTo>
                <a:lnTo>
                  <a:pt x="0" y="720"/>
                </a:lnTo>
              </a:path>
            </a:pathLst>
          </a:custGeom>
          <a:noFill/>
          <a:ln w="63360">
            <a:solidFill>
              <a:srgbClr val="f8f8f8"/>
            </a:solidFill>
            <a:round/>
          </a:ln>
        </p:spPr>
        <p:style>
          <a:lnRef idx="0"/>
          <a:fillRef idx="0"/>
          <a:effectRef idx="0"/>
          <a:fontRef idx="minor"/>
        </p:style>
        <p:txBody>
          <a:bodyPr wrap="none" anchor="t">
            <a:noAutofit/>
          </a:bodyPr>
          <a:p>
            <a:endParaRPr b="0" lang="en-US" sz="2400" strike="noStrike" u="none">
              <a:solidFill>
                <a:srgbClr val="f8f8f8"/>
              </a:solidFill>
              <a:effectLst/>
              <a:uFillTx/>
              <a:latin typeface="Times New Roman"/>
            </a:endParaRPr>
          </a:p>
        </p:txBody>
      </p:sp>
      <p:sp>
        <p:nvSpPr>
          <p:cNvPr id="86" name=""/>
          <p:cNvSpPr/>
          <p:nvPr/>
        </p:nvSpPr>
        <p:spPr>
          <a:xfrm>
            <a:off x="2895480" y="2666880"/>
            <a:ext cx="381240" cy="38124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7" name=""/>
          <p:cNvSpPr/>
          <p:nvPr/>
        </p:nvSpPr>
        <p:spPr>
          <a:xfrm>
            <a:off x="2819520" y="388620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8" name=""/>
          <p:cNvSpPr/>
          <p:nvPr/>
        </p:nvSpPr>
        <p:spPr>
          <a:xfrm>
            <a:off x="3276720" y="403848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9" name=""/>
          <p:cNvSpPr/>
          <p:nvPr/>
        </p:nvSpPr>
        <p:spPr>
          <a:xfrm>
            <a:off x="3200400" y="3581280"/>
            <a:ext cx="30492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0" name=""/>
          <p:cNvSpPr/>
          <p:nvPr/>
        </p:nvSpPr>
        <p:spPr>
          <a:xfrm>
            <a:off x="4038480" y="35053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1" name=""/>
          <p:cNvSpPr/>
          <p:nvPr/>
        </p:nvSpPr>
        <p:spPr>
          <a:xfrm>
            <a:off x="4724280" y="25909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2" name=""/>
          <p:cNvSpPr/>
          <p:nvPr/>
        </p:nvSpPr>
        <p:spPr>
          <a:xfrm>
            <a:off x="5105520" y="2895480"/>
            <a:ext cx="304560" cy="30492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3" name=""/>
          <p:cNvSpPr/>
          <p:nvPr/>
        </p:nvSpPr>
        <p:spPr>
          <a:xfrm>
            <a:off x="5410080" y="25909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4" name=""/>
          <p:cNvSpPr/>
          <p:nvPr/>
        </p:nvSpPr>
        <p:spPr>
          <a:xfrm>
            <a:off x="5791320" y="2895480"/>
            <a:ext cx="304560" cy="30492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5" name=""/>
          <p:cNvSpPr/>
          <p:nvPr/>
        </p:nvSpPr>
        <p:spPr>
          <a:xfrm>
            <a:off x="3582360" y="4648320"/>
            <a:ext cx="95832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SoCal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Topock</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(0)</a:t>
            </a:r>
            <a:endParaRPr b="0" lang="en-US" sz="2000" strike="noStrike" u="none">
              <a:solidFill>
                <a:srgbClr val="f8f8f8"/>
              </a:solidFill>
              <a:effectLst/>
              <a:uFillTx/>
              <a:latin typeface="Times New Roman"/>
            </a:endParaRPr>
          </a:p>
        </p:txBody>
      </p:sp>
      <p:sp>
        <p:nvSpPr>
          <p:cNvPr id="96" name=""/>
          <p:cNvSpPr/>
          <p:nvPr/>
        </p:nvSpPr>
        <p:spPr>
          <a:xfrm>
            <a:off x="4495320" y="3657600"/>
            <a:ext cx="1375920" cy="1069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  </a:t>
            </a:r>
            <a:r>
              <a:rPr b="0" lang="en-US" sz="2000" strike="noStrike" u="none">
                <a:solidFill>
                  <a:srgbClr val="f8f8f8"/>
                </a:solidFill>
                <a:effectLst/>
                <a:uFillTx/>
                <a:latin typeface="Times New Roman"/>
              </a:rPr>
              <a:t>Calpine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South Point</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(90)</a:t>
            </a:r>
            <a:endParaRPr b="0" lang="en-US" sz="2000" strike="noStrike" u="none">
              <a:solidFill>
                <a:srgbClr val="f8f8f8"/>
              </a:solidFill>
              <a:effectLst/>
              <a:uFillTx/>
              <a:latin typeface="Times New Roman"/>
            </a:endParaRPr>
          </a:p>
        </p:txBody>
      </p:sp>
      <p:sp>
        <p:nvSpPr>
          <p:cNvPr id="97" name=""/>
          <p:cNvSpPr/>
          <p:nvPr/>
        </p:nvSpPr>
        <p:spPr>
          <a:xfrm>
            <a:off x="1600200" y="3173400"/>
            <a:ext cx="958320" cy="703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Mojave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(300)</a:t>
            </a:r>
            <a:endParaRPr b="0" lang="en-US" sz="2000" strike="noStrike" u="none">
              <a:solidFill>
                <a:srgbClr val="f8f8f8"/>
              </a:solidFill>
              <a:effectLst/>
              <a:uFillTx/>
              <a:latin typeface="Times New Roman"/>
            </a:endParaRPr>
          </a:p>
        </p:txBody>
      </p:sp>
      <p:sp>
        <p:nvSpPr>
          <p:cNvPr id="98" name=""/>
          <p:cNvSpPr/>
          <p:nvPr/>
        </p:nvSpPr>
        <p:spPr>
          <a:xfrm>
            <a:off x="2666880" y="3581280"/>
            <a:ext cx="381240" cy="76320"/>
          </a:xfrm>
          <a:prstGeom prst="line">
            <a:avLst/>
          </a:prstGeom>
          <a:ln w="19080">
            <a:solidFill>
              <a:srgbClr val="f8f8f8"/>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f8f8f8"/>
              </a:solidFill>
              <a:effectLst/>
              <a:uFillTx/>
              <a:latin typeface="Times New Roman"/>
            </a:endParaRPr>
          </a:p>
        </p:txBody>
      </p:sp>
      <p:sp>
        <p:nvSpPr>
          <p:cNvPr id="99" name=""/>
          <p:cNvSpPr/>
          <p:nvPr/>
        </p:nvSpPr>
        <p:spPr>
          <a:xfrm>
            <a:off x="1525320" y="4468680"/>
            <a:ext cx="859320" cy="703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PG&amp;E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(400)</a:t>
            </a:r>
            <a:endParaRPr b="0" lang="en-US" sz="2000" strike="noStrike" u="none">
              <a:solidFill>
                <a:srgbClr val="f8f8f8"/>
              </a:solidFill>
              <a:effectLst/>
              <a:uFillTx/>
              <a:latin typeface="Times New Roman"/>
            </a:endParaRPr>
          </a:p>
        </p:txBody>
      </p:sp>
      <p:sp>
        <p:nvSpPr>
          <p:cNvPr id="100" name=""/>
          <p:cNvSpPr/>
          <p:nvPr/>
        </p:nvSpPr>
        <p:spPr>
          <a:xfrm>
            <a:off x="1143000" y="1523880"/>
            <a:ext cx="124812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SoCal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Needles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(750/800)</a:t>
            </a:r>
            <a:endParaRPr b="0" lang="en-US" sz="2000" strike="noStrike" u="none">
              <a:solidFill>
                <a:srgbClr val="f8f8f8"/>
              </a:solidFill>
              <a:effectLst/>
              <a:uFillTx/>
              <a:latin typeface="Times New Roman"/>
            </a:endParaRPr>
          </a:p>
        </p:txBody>
      </p:sp>
      <p:sp>
        <p:nvSpPr>
          <p:cNvPr id="101" name=""/>
          <p:cNvSpPr/>
          <p:nvPr/>
        </p:nvSpPr>
        <p:spPr>
          <a:xfrm>
            <a:off x="2362320" y="2438280"/>
            <a:ext cx="457200" cy="38124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2" name=""/>
          <p:cNvSpPr/>
          <p:nvPr/>
        </p:nvSpPr>
        <p:spPr>
          <a:xfrm flipV="1">
            <a:off x="2514600" y="4266720"/>
            <a:ext cx="304920" cy="30492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3" name=""/>
          <p:cNvSpPr/>
          <p:nvPr/>
        </p:nvSpPr>
        <p:spPr>
          <a:xfrm flipH="1" flipV="1">
            <a:off x="5410080" y="3200040"/>
            <a:ext cx="990720" cy="121932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4" name=""/>
          <p:cNvSpPr/>
          <p:nvPr/>
        </p:nvSpPr>
        <p:spPr>
          <a:xfrm flipH="1" flipV="1">
            <a:off x="6095880" y="3200040"/>
            <a:ext cx="990720" cy="6858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5" name=""/>
          <p:cNvSpPr/>
          <p:nvPr/>
        </p:nvSpPr>
        <p:spPr>
          <a:xfrm>
            <a:off x="6095880" y="4495680"/>
            <a:ext cx="1014840" cy="1313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Citizens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Griffith</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Power </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(120)</a:t>
            </a:r>
            <a:endParaRPr b="0" lang="en-US" sz="2000" strike="noStrike" u="none">
              <a:solidFill>
                <a:srgbClr val="f8f8f8"/>
              </a:solidFill>
              <a:effectLst/>
              <a:uFillTx/>
              <a:latin typeface="Times New Roman"/>
            </a:endParaRPr>
          </a:p>
        </p:txBody>
      </p:sp>
      <p:sp>
        <p:nvSpPr>
          <p:cNvPr id="106" name=""/>
          <p:cNvSpPr/>
          <p:nvPr/>
        </p:nvSpPr>
        <p:spPr>
          <a:xfrm>
            <a:off x="7009920" y="3581280"/>
            <a:ext cx="1163160" cy="1069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  </a:t>
            </a:r>
            <a:r>
              <a:rPr b="0" lang="en-US" sz="2000" strike="noStrike" u="none">
                <a:solidFill>
                  <a:srgbClr val="f8f8f8"/>
                </a:solidFill>
                <a:effectLst/>
                <a:uFillTx/>
                <a:latin typeface="Times New Roman"/>
              </a:rPr>
              <a:t>North</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Star Steel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(3.5)</a:t>
            </a:r>
            <a:endParaRPr b="0" lang="en-US" sz="2000" strike="noStrike" u="none">
              <a:solidFill>
                <a:srgbClr val="f8f8f8"/>
              </a:solidFill>
              <a:effectLst/>
              <a:uFillTx/>
              <a:latin typeface="Times New Roman"/>
            </a:endParaRPr>
          </a:p>
        </p:txBody>
      </p:sp>
      <p:sp>
        <p:nvSpPr>
          <p:cNvPr id="107" name=""/>
          <p:cNvSpPr/>
          <p:nvPr/>
        </p:nvSpPr>
        <p:spPr>
          <a:xfrm>
            <a:off x="3429000" y="1523880"/>
            <a:ext cx="124128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Southwest</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Gas Corp.</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(100)</a:t>
            </a:r>
            <a:endParaRPr b="0" lang="en-US" sz="2000" strike="noStrike" u="none">
              <a:solidFill>
                <a:srgbClr val="f8f8f8"/>
              </a:solidFill>
              <a:effectLst/>
              <a:uFillTx/>
              <a:latin typeface="Times New Roman"/>
            </a:endParaRPr>
          </a:p>
        </p:txBody>
      </p:sp>
      <p:sp>
        <p:nvSpPr>
          <p:cNvPr id="108" name=""/>
          <p:cNvSpPr/>
          <p:nvPr/>
        </p:nvSpPr>
        <p:spPr>
          <a:xfrm>
            <a:off x="5791680" y="1600200"/>
            <a:ext cx="112788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Citizens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Kingman</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(25)</a:t>
            </a:r>
            <a:endParaRPr b="0" lang="en-US" sz="2000" strike="noStrike" u="none">
              <a:solidFill>
                <a:srgbClr val="f8f8f8"/>
              </a:solidFill>
              <a:effectLst/>
              <a:uFillTx/>
              <a:latin typeface="Times New Roman"/>
            </a:endParaRPr>
          </a:p>
        </p:txBody>
      </p:sp>
      <p:sp>
        <p:nvSpPr>
          <p:cNvPr id="109" name=""/>
          <p:cNvSpPr/>
          <p:nvPr/>
        </p:nvSpPr>
        <p:spPr>
          <a:xfrm>
            <a:off x="4495680" y="2286000"/>
            <a:ext cx="228600" cy="2286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0" name=""/>
          <p:cNvSpPr/>
          <p:nvPr/>
        </p:nvSpPr>
        <p:spPr>
          <a:xfrm flipH="1">
            <a:off x="5714640" y="2286000"/>
            <a:ext cx="228600" cy="2286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1" name=""/>
          <p:cNvSpPr/>
          <p:nvPr/>
        </p:nvSpPr>
        <p:spPr>
          <a:xfrm flipH="1" flipV="1">
            <a:off x="4419360" y="3809880"/>
            <a:ext cx="228600" cy="152640"/>
          </a:xfrm>
          <a:prstGeom prst="line">
            <a:avLst/>
          </a:prstGeom>
          <a:ln w="9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2" name=""/>
          <p:cNvSpPr/>
          <p:nvPr/>
        </p:nvSpPr>
        <p:spPr>
          <a:xfrm flipH="1" flipV="1">
            <a:off x="3581280" y="4419360"/>
            <a:ext cx="152640" cy="228600"/>
          </a:xfrm>
          <a:prstGeom prst="line">
            <a:avLst/>
          </a:prstGeom>
          <a:ln w="9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3" name=""/>
          <p:cNvSpPr/>
          <p:nvPr/>
        </p:nvSpPr>
        <p:spPr>
          <a:xfrm>
            <a:off x="533520" y="563868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4" name=""/>
          <p:cNvSpPr/>
          <p:nvPr/>
        </p:nvSpPr>
        <p:spPr>
          <a:xfrm>
            <a:off x="533520" y="6019920"/>
            <a:ext cx="30456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5" name=""/>
          <p:cNvSpPr/>
          <p:nvPr/>
        </p:nvSpPr>
        <p:spPr>
          <a:xfrm>
            <a:off x="914400" y="5562720"/>
            <a:ext cx="2745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California Deliveries</a:t>
            </a:r>
            <a:endParaRPr b="0" lang="en-US" sz="2400" strike="noStrike" u="none">
              <a:solidFill>
                <a:srgbClr val="f8f8f8"/>
              </a:solidFill>
              <a:effectLst/>
              <a:uFillTx/>
              <a:latin typeface="Times New Roman"/>
            </a:endParaRPr>
          </a:p>
        </p:txBody>
      </p:sp>
      <p:sp>
        <p:nvSpPr>
          <p:cNvPr id="116" name=""/>
          <p:cNvSpPr/>
          <p:nvPr/>
        </p:nvSpPr>
        <p:spPr>
          <a:xfrm>
            <a:off x="914400" y="5943600"/>
            <a:ext cx="2347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East of California</a:t>
            </a:r>
            <a:endParaRPr b="0" lang="en-US" sz="2400" strike="noStrike" u="none">
              <a:solidFill>
                <a:srgbClr val="f8f8f8"/>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914400" y="480960"/>
            <a:ext cx="81802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8f8f8"/>
                </a:solidFill>
                <a:effectLst/>
                <a:uFillTx/>
                <a:latin typeface="Tahoma"/>
              </a:rPr>
              <a:t>Transwestern Pipeline Company</a:t>
            </a:r>
            <a:endParaRPr b="0" lang="en-US" sz="3600" strike="noStrike" u="none">
              <a:solidFill>
                <a:srgbClr val="f8f8f8"/>
              </a:solidFill>
              <a:effectLst/>
              <a:uFillTx/>
              <a:latin typeface="Times New Roman"/>
            </a:endParaRPr>
          </a:p>
        </p:txBody>
      </p:sp>
      <p:graphicFrame>
        <p:nvGraphicFramePr>
          <p:cNvPr id="118" name=""/>
          <p:cNvGraphicFramePr/>
          <p:nvPr/>
        </p:nvGraphicFramePr>
        <p:xfrm>
          <a:off x="304920" y="1143000"/>
          <a:ext cx="8458200" cy="5257800"/>
        </p:xfrm>
        <a:graphic>
          <a:graphicData uri="http://schemas.openxmlformats.org/presentationml/2006/ole">
            <p:oleObj progId="Excel.Sheet.12" r:id="rId1" spid="">
              <p:embed/>
              <p:pic>
                <p:nvPicPr>
                  <p:cNvPr id="119" name="" descr=""/>
                  <p:cNvPicPr/>
                  <p:nvPr/>
                </p:nvPicPr>
                <p:blipFill>
                  <a:blip r:embed="rId2"/>
                  <a:stretch/>
                </p:blipFill>
                <p:spPr>
                  <a:xfrm>
                    <a:off x="304920" y="1143000"/>
                    <a:ext cx="8458200" cy="5257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380880" y="456840"/>
            <a:ext cx="830592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Transwestern’s Recent Expansions</a:t>
            </a:r>
            <a:endParaRPr b="0" lang="en-US" sz="3600" strike="noStrike" u="none">
              <a:solidFill>
                <a:srgbClr val="ffffff"/>
              </a:solidFill>
              <a:effectLst/>
              <a:uFillTx/>
              <a:latin typeface="Tahoma"/>
            </a:endParaRPr>
          </a:p>
        </p:txBody>
      </p:sp>
      <p:sp>
        <p:nvSpPr>
          <p:cNvPr id="121" name="PlaceHolder 2"/>
          <p:cNvSpPr>
            <a:spLocks noGrp="1"/>
          </p:cNvSpPr>
          <p:nvPr>
            <p:ph/>
          </p:nvPr>
        </p:nvSpPr>
        <p:spPr>
          <a:xfrm>
            <a:off x="685800" y="1219320"/>
            <a:ext cx="7772400" cy="50292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lvl="1" marL="743040" indent="-285840">
              <a:spcBef>
                <a:spcPts val="700"/>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f8f8f8"/>
                </a:solidFill>
                <a:effectLst/>
                <a:uFillTx/>
                <a:latin typeface="Tahoma"/>
              </a:rPr>
              <a:t>Gallup Expansion</a:t>
            </a:r>
            <a:r>
              <a:rPr b="0" lang="en-US" sz="2800" strike="noStrike" u="none">
                <a:solidFill>
                  <a:srgbClr val="f8f8f8"/>
                </a:solidFill>
                <a:effectLst/>
                <a:uFillTx/>
                <a:latin typeface="Tahoma"/>
              </a:rPr>
              <a:t> (140,000 MMBtu/d)</a:t>
            </a:r>
            <a:endParaRPr b="0" lang="en-US" sz="28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Placed into service May 2000</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Raised mainline west capacity to 1,090,000 MMBtu/d</a:t>
            </a:r>
            <a:endParaRPr b="0" lang="en-US" sz="2400" strike="noStrike" u="none">
              <a:solidFill>
                <a:srgbClr val="f8f8f8"/>
              </a:solidFill>
              <a:effectLst/>
              <a:uFillTx/>
              <a:latin typeface="Tahoma"/>
            </a:endParaRPr>
          </a:p>
          <a:p>
            <a:pPr lvl="2" marL="1143000" indent="-228600">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lvl="1" marL="743040" indent="-285840">
              <a:spcBef>
                <a:spcPts val="700"/>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f8f8f8"/>
                </a:solidFill>
                <a:effectLst/>
                <a:uFillTx/>
                <a:latin typeface="Tahoma"/>
              </a:rPr>
              <a:t>Red Rock Expansion</a:t>
            </a:r>
            <a:r>
              <a:rPr b="0" lang="en-US" sz="2800" strike="noStrike" u="none">
                <a:solidFill>
                  <a:srgbClr val="f8f8f8"/>
                </a:solidFill>
                <a:effectLst/>
                <a:uFillTx/>
                <a:latin typeface="Tahoma"/>
              </a:rPr>
              <a:t> (150,000 MMBtu/d)</a:t>
            </a:r>
            <a:endParaRPr b="0" lang="en-US" sz="28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Filed for FERC certificate on March 30, 2001</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Expected in-service date of June 2001</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Will raise mainline west capacity to 1,240,000 MMBtu/d</a:t>
            </a:r>
            <a:r>
              <a:rPr b="0" lang="en-US" sz="2400" strike="noStrike" u="none">
                <a:solidFill>
                  <a:srgbClr val="f8f8f8"/>
                </a:solidFill>
                <a:effectLst/>
                <a:uFillTx/>
                <a:latin typeface="Tahoma"/>
              </a:rPr>
              <a:t>	</a:t>
            </a: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br>
              <a:rPr sz="3600"/>
            </a:br>
            <a:br>
              <a:rPr sz="3600"/>
            </a:br>
            <a:br>
              <a:rPr sz="3600"/>
            </a:br>
            <a:br>
              <a:rPr sz="3600"/>
            </a:br>
            <a:r>
              <a:rPr b="1" lang="en-US" sz="3600" strike="noStrike" u="none">
                <a:solidFill>
                  <a:srgbClr val="ffffff"/>
                </a:solidFill>
                <a:effectLst/>
                <a:uFillTx/>
                <a:latin typeface="Tahoma"/>
              </a:rPr>
              <a:t>Transwestern’s Scheduling</a:t>
            </a:r>
            <a:br>
              <a:rPr sz="3600"/>
            </a:br>
            <a:r>
              <a:rPr b="1" lang="en-US" sz="3600" strike="noStrike" u="none">
                <a:solidFill>
                  <a:srgbClr val="ffffff"/>
                </a:solidFill>
                <a:effectLst/>
                <a:uFillTx/>
                <a:latin typeface="Tahoma"/>
              </a:rPr>
              <a:t>Process</a:t>
            </a:r>
            <a:endParaRPr b="0" lang="en-US" sz="3600" strike="noStrike" u="none">
              <a:solidFill>
                <a:srgbClr val="ffffff"/>
              </a:solidFill>
              <a:effectLst/>
              <a:uFillTx/>
              <a:latin typeface="Tahoma"/>
            </a:endParaRPr>
          </a:p>
        </p:txBody>
      </p:sp>
      <p:sp>
        <p:nvSpPr>
          <p:cNvPr id="123" name="PlaceHolder 2"/>
          <p:cNvSpPr>
            <a:spLocks noGrp="1"/>
          </p:cNvSpPr>
          <p:nvPr>
            <p:ph/>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Shippers nominate the volumes they want to flow</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Operators confirm the amount of gas they want to Receive/Deliver</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Transwestern evaluates capacities and current flows, then allocates accordingly</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Scheduled numbers are available </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 Services</a:t>
            </a:r>
            <a:endParaRPr b="0" lang="en-US" sz="3600" strike="noStrike" u="none">
              <a:solidFill>
                <a:srgbClr val="ffffff"/>
              </a:solidFill>
              <a:effectLst/>
              <a:uFillTx/>
              <a:latin typeface="Tahoma"/>
            </a:endParaRPr>
          </a:p>
        </p:txBody>
      </p:sp>
      <p:sp>
        <p:nvSpPr>
          <p:cNvPr id="125"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Firm</a:t>
            </a:r>
            <a:r>
              <a:rPr b="0" lang="en-US" sz="2400" strike="noStrike" u="none">
                <a:solidFill>
                  <a:srgbClr val="f8f8f8"/>
                </a:solidFill>
                <a:effectLst/>
                <a:uFillTx/>
                <a:latin typeface="Tahoma"/>
              </a:rPr>
              <a:t>-  Transportation from primary receipt points to primary delivery points under a rate schedule that is performed on a firm basis</a:t>
            </a:r>
            <a:endParaRPr b="0" lang="en-US" sz="2400" strike="noStrike" u="none">
              <a:solidFill>
                <a:srgbClr val="f8f8f8"/>
              </a:solidFill>
              <a:effectLst/>
              <a:uFillTx/>
              <a:latin typeface="Tahoma"/>
            </a:endParaRPr>
          </a:p>
          <a:p>
            <a:pPr lvl="1" marL="743040" indent="-285840">
              <a:lnSpc>
                <a:spcPct val="90000"/>
              </a:lnSpc>
              <a:spcBef>
                <a:spcPts val="4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8f8f8"/>
                </a:solidFill>
                <a:effectLst/>
                <a:uFillTx/>
                <a:latin typeface="Tahoma"/>
              </a:rPr>
              <a:t>Alternate Firm Deliveries</a:t>
            </a:r>
            <a:r>
              <a:rPr b="0" lang="en-US" sz="2000" strike="noStrike" u="none">
                <a:solidFill>
                  <a:srgbClr val="f8f8f8"/>
                </a:solidFill>
                <a:effectLst/>
                <a:uFillTx/>
                <a:latin typeface="Tahoma"/>
              </a:rPr>
              <a:t>-  Transportation from primary receipt points to alternate firm delivery points</a:t>
            </a:r>
            <a:endParaRPr b="0" lang="en-US" sz="20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Interruptible</a:t>
            </a:r>
            <a:r>
              <a:rPr b="0" lang="en-US" sz="2400" strike="noStrike" u="none">
                <a:solidFill>
                  <a:srgbClr val="f8f8f8"/>
                </a:solidFill>
                <a:effectLst/>
                <a:uFillTx/>
                <a:latin typeface="Tahoma"/>
              </a:rPr>
              <a:t>-  Gas transported under this rate schedule is on an interruptible or as available basis when capacity exists on Transwestern’s system</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Pooling</a:t>
            </a:r>
            <a:r>
              <a:rPr b="0" lang="en-US" sz="2400" strike="noStrike" u="none">
                <a:solidFill>
                  <a:srgbClr val="f8f8f8"/>
                </a:solidFill>
                <a:effectLst/>
                <a:uFillTx/>
                <a:latin typeface="Tahoma"/>
              </a:rPr>
              <a:t>-  This service allows for the aggregation of receipts to logical point(s) or the disaggregation of a logical point(s) to multiple delivery points</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Park-N-Ride (PNR) Service</a:t>
            </a:r>
            <a:r>
              <a:rPr b="0" lang="en-US" sz="2400" strike="noStrike" u="none">
                <a:solidFill>
                  <a:srgbClr val="f8f8f8"/>
                </a:solidFill>
                <a:effectLst/>
                <a:uFillTx/>
                <a:latin typeface="Tahoma"/>
              </a:rPr>
              <a:t>-  An as available service that allows shippers to either borrow gas (Ride) or leave gas (Park) on Transwestern </a:t>
            </a: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 Deadlines</a:t>
            </a:r>
            <a:endParaRPr b="0" lang="en-US" sz="3600" strike="noStrike" u="none">
              <a:solidFill>
                <a:srgbClr val="ffffff"/>
              </a:solidFill>
              <a:effectLst/>
              <a:uFillTx/>
              <a:latin typeface="Tahoma"/>
            </a:endParaRPr>
          </a:p>
        </p:txBody>
      </p:sp>
      <p:sp>
        <p:nvSpPr>
          <p:cNvPr id="127" name="PlaceHolder 2"/>
          <p:cNvSpPr>
            <a:spLocks noGrp="1"/>
          </p:cNvSpPr>
          <p:nvPr>
            <p:ph/>
          </p:nvPr>
        </p:nvSpPr>
        <p:spPr>
          <a:xfrm>
            <a:off x="685800" y="1371240"/>
            <a:ext cx="7772400" cy="4876920"/>
          </a:xfrm>
          <a:prstGeom prst="rect">
            <a:avLst/>
          </a:prstGeom>
          <a:noFill/>
          <a:ln w="0">
            <a:noFill/>
          </a:ln>
        </p:spPr>
        <p:txBody>
          <a:bodyPr lIns="90000" rIns="90000" tIns="46800" bIns="46800" anchor="t">
            <a:normAutofit fontScale="92500" lnSpcReduction="9999"/>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 </a:t>
            </a:r>
            <a:r>
              <a:rPr b="0" lang="en-US" sz="3200" strike="noStrike" u="sng">
                <a:solidFill>
                  <a:srgbClr val="f8f8f8"/>
                </a:solidFill>
                <a:effectLst/>
                <a:uFillTx/>
                <a:latin typeface="Tahoma"/>
              </a:rPr>
              <a:t>Transwestern has 6 cycles</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11:30 a.m. Timely</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6:00 p.m.   Evening</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7:30 a.m.   Non-Grid AM*</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10:00 a.m  Intraday 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5:00 p.m.   Intraday II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8:00 a.m.   Final AM*</a:t>
            </a:r>
            <a:endParaRPr b="0" lang="en-US" sz="32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*Non GISB deadlines specific to Transwestern</a:t>
            </a:r>
            <a:endParaRPr b="0" lang="en-US" sz="24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(All times Central Clock Time)</a:t>
            </a: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Non-GISB Cycles</a:t>
            </a:r>
            <a:endParaRPr b="0" lang="en-US" sz="3600" strike="noStrike" u="none">
              <a:solidFill>
                <a:srgbClr val="ffffff"/>
              </a:solidFill>
              <a:effectLst/>
              <a:uFillTx/>
              <a:latin typeface="Tahoma"/>
            </a:endParaRPr>
          </a:p>
        </p:txBody>
      </p:sp>
      <p:sp>
        <p:nvSpPr>
          <p:cNvPr id="129" name="PlaceHolder 2"/>
          <p:cNvSpPr>
            <a:spLocks noGrp="1"/>
          </p:cNvSpPr>
          <p:nvPr>
            <p:ph/>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These cycles are not recognized by all interconnecting operators</a:t>
            </a:r>
            <a:endParaRPr b="0" lang="en-US" sz="3200" strike="noStrike" u="none">
              <a:solidFill>
                <a:srgbClr val="f8f8f8"/>
              </a:solidFill>
              <a:effectLst/>
              <a:uFillTx/>
              <a:latin typeface="Tahoma"/>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Non-Grid AM: This cycle is used by the shippers and operators to make any necessary changes before gas flow begins (9 AM current day).</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1117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2001-04-13T12:29:25Z</dcterms:created>
  <dc:creator>jfawcet</dc:creator>
  <dc:description/>
  <dc:language>en-US</dc:language>
  <cp:lastModifiedBy>amulliga</cp:lastModifiedBy>
  <cp:lastPrinted>2001-05-10T19:11:28Z</cp:lastPrinted>
  <dcterms:modified xsi:type="dcterms:W3CDTF">2001-05-14T11:14:15Z</dcterms:modified>
  <cp:revision>17</cp:revision>
  <dc:subject/>
  <dc:title>Transwestern Pipeline Company</dc:title>
</cp:coreProperties>
</file>