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_rels/presentation.xml.rels" ContentType="application/vnd.openxmlformats-package.relationships+xml"/>
  <Override PartName="/ppt/embeddings/oleObject1.xlsx" ContentType="application/vnd.openxmlformats-officedocument.spreadsheetml.sheet"/>
  <Override PartName="/ppt/media/image1.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000000"/>
        </a:solidFill>
      </p:bgPr>
    </p:bg>
    <p:spTree>
      <p:nvGrpSpPr>
        <p:cNvPr id="1" name=""/>
        <p:cNvGrpSpPr/>
        <p:nvPr/>
      </p:nvGrpSpPr>
      <p:grpSpPr>
        <a:xfrm>
          <a:off x="0" y="0"/>
          <a:ext cx="0" cy="0"/>
          <a:chOff x="0" y="0"/>
          <a:chExt cx="0" cy="0"/>
        </a:xfrm>
      </p:grpSpPr>
      <p:grpSp>
        <p:nvGrpSpPr>
          <p:cNvPr id="0" name=""/>
          <p:cNvGrpSpPr/>
          <p:nvPr/>
        </p:nvGrpSpPr>
        <p:grpSpPr>
          <a:xfrm>
            <a:off x="177840" y="230040"/>
            <a:ext cx="202680" cy="6504120"/>
            <a:chOff x="177840" y="230040"/>
            <a:chExt cx="202680" cy="6504120"/>
          </a:xfrm>
        </p:grpSpPr>
        <p:sp>
          <p:nvSpPr>
            <p:cNvPr id="1" name=""/>
            <p:cNvSpPr/>
            <p:nvPr/>
          </p:nvSpPr>
          <p:spPr>
            <a:xfrm flipH="1">
              <a:off x="304200" y="257040"/>
              <a:ext cx="75960" cy="6477120"/>
            </a:xfrm>
            <a:prstGeom prst="rect">
              <a:avLst/>
            </a:prstGeom>
            <a:gradFill rotWithShape="0">
              <a:gsLst>
                <a:gs pos="0">
                  <a:srgbClr val="000000"/>
                </a:gs>
                <a:gs pos="100000">
                  <a:srgbClr val="0099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2" name=""/>
            <p:cNvSpPr/>
            <p:nvPr/>
          </p:nvSpPr>
          <p:spPr>
            <a:xfrm>
              <a:off x="177840" y="230040"/>
              <a:ext cx="76320" cy="6256440"/>
            </a:xfrm>
            <a:prstGeom prst="rect">
              <a:avLst/>
            </a:prstGeom>
            <a:gradFill rotWithShape="0">
              <a:gsLst>
                <a:gs pos="0">
                  <a:srgbClr val="000000"/>
                </a:gs>
                <a:gs pos="100000">
                  <a:srgbClr val="00ffff"/>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imes New Roman"/>
              </a:endParaRPr>
            </a:p>
          </p:txBody>
        </p:sp>
      </p:grpSp>
      <p:grpSp>
        <p:nvGrpSpPr>
          <p:cNvPr id="3" name=""/>
          <p:cNvGrpSpPr/>
          <p:nvPr/>
        </p:nvGrpSpPr>
        <p:grpSpPr>
          <a:xfrm>
            <a:off x="8792640" y="220680"/>
            <a:ext cx="199080" cy="6408000"/>
            <a:chOff x="8792640" y="220680"/>
            <a:chExt cx="199080" cy="6408000"/>
          </a:xfrm>
        </p:grpSpPr>
        <p:sp>
          <p:nvSpPr>
            <p:cNvPr id="4" name=""/>
            <p:cNvSpPr/>
            <p:nvPr/>
          </p:nvSpPr>
          <p:spPr>
            <a:xfrm flipH="1" flipV="1" rot="10800000">
              <a:off x="8923320" y="220680"/>
              <a:ext cx="68400" cy="6332400"/>
            </a:xfrm>
            <a:prstGeom prst="rect">
              <a:avLst/>
            </a:prstGeom>
            <a:gradFill rotWithShape="0">
              <a:gsLst>
                <a:gs pos="0">
                  <a:srgbClr val="6699ff"/>
                </a:gs>
                <a:gs pos="100000">
                  <a:srgbClr val="00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5" name=""/>
            <p:cNvSpPr/>
            <p:nvPr/>
          </p:nvSpPr>
          <p:spPr>
            <a:xfrm flipV="1" rot="10800000">
              <a:off x="8792640" y="379800"/>
              <a:ext cx="78120" cy="6248520"/>
            </a:xfrm>
            <a:prstGeom prst="rect">
              <a:avLst/>
            </a:prstGeom>
            <a:gradFill rotWithShape="0">
              <a:gsLst>
                <a:gs pos="0">
                  <a:srgbClr val="9933ff"/>
                </a:gs>
                <a:gs pos="100000">
                  <a:srgbClr val="00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6" name=""/>
          <p:cNvGrpSpPr/>
          <p:nvPr/>
        </p:nvGrpSpPr>
        <p:grpSpPr>
          <a:xfrm>
            <a:off x="412920" y="6476400"/>
            <a:ext cx="8686800" cy="229320"/>
            <a:chOff x="412920" y="6476400"/>
            <a:chExt cx="8686800" cy="229320"/>
          </a:xfrm>
        </p:grpSpPr>
        <p:sp>
          <p:nvSpPr>
            <p:cNvPr id="7" name=""/>
            <p:cNvSpPr/>
            <p:nvPr/>
          </p:nvSpPr>
          <p:spPr>
            <a:xfrm flipV="1" rot="5400000">
              <a:off x="4718160" y="2170440"/>
              <a:ext cx="75960" cy="8686800"/>
            </a:xfrm>
            <a:prstGeom prst="rect">
              <a:avLst/>
            </a:prstGeom>
            <a:gradFill rotWithShape="0">
              <a:gsLst>
                <a:gs pos="0">
                  <a:srgbClr val="6699ff"/>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8" name=""/>
            <p:cNvSpPr/>
            <p:nvPr/>
          </p:nvSpPr>
          <p:spPr>
            <a:xfrm flipV="1" rot="5400000">
              <a:off x="4625280" y="2417040"/>
              <a:ext cx="76320" cy="8501040"/>
            </a:xfrm>
            <a:prstGeom prst="rect">
              <a:avLst/>
            </a:prstGeom>
            <a:gradFill rotWithShape="0">
              <a:gsLst>
                <a:gs pos="0">
                  <a:srgbClr val="00ffff"/>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9" name=""/>
          <p:cNvGrpSpPr/>
          <p:nvPr/>
        </p:nvGrpSpPr>
        <p:grpSpPr>
          <a:xfrm>
            <a:off x="76320" y="176040"/>
            <a:ext cx="8745480" cy="161280"/>
            <a:chOff x="76320" y="176040"/>
            <a:chExt cx="8745480" cy="161280"/>
          </a:xfrm>
        </p:grpSpPr>
        <p:sp>
          <p:nvSpPr>
            <p:cNvPr id="10" name=""/>
            <p:cNvSpPr/>
            <p:nvPr/>
          </p:nvSpPr>
          <p:spPr>
            <a:xfrm flipV="1" rot="5400000">
              <a:off x="4529160" y="-3955680"/>
              <a:ext cx="58680" cy="8526600"/>
            </a:xfrm>
            <a:prstGeom prst="rect">
              <a:avLst/>
            </a:prstGeom>
            <a:gradFill rotWithShape="0">
              <a:gsLst>
                <a:gs pos="0">
                  <a:srgbClr val="000000"/>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11" name=""/>
            <p:cNvSpPr/>
            <p:nvPr/>
          </p:nvSpPr>
          <p:spPr>
            <a:xfrm flipV="1" rot="5400000">
              <a:off x="4418640" y="-4166280"/>
              <a:ext cx="60480" cy="8745480"/>
            </a:xfrm>
            <a:prstGeom prst="rect">
              <a:avLst/>
            </a:prstGeom>
            <a:gradFill rotWithShape="0">
              <a:gsLst>
                <a:gs pos="0">
                  <a:srgbClr val="000000"/>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12" name=""/>
          <p:cNvGrpSpPr/>
          <p:nvPr/>
        </p:nvGrpSpPr>
        <p:grpSpPr>
          <a:xfrm>
            <a:off x="71280" y="176040"/>
            <a:ext cx="8745840" cy="161280"/>
            <a:chOff x="71280" y="176040"/>
            <a:chExt cx="8745840" cy="161280"/>
          </a:xfrm>
        </p:grpSpPr>
        <p:sp>
          <p:nvSpPr>
            <p:cNvPr id="13" name=""/>
            <p:cNvSpPr/>
            <p:nvPr/>
          </p:nvSpPr>
          <p:spPr>
            <a:xfrm flipV="1" rot="5400000">
              <a:off x="4524480" y="-3955680"/>
              <a:ext cx="58680" cy="8526600"/>
            </a:xfrm>
            <a:prstGeom prst="rect">
              <a:avLst/>
            </a:prstGeom>
            <a:gradFill rotWithShape="0">
              <a:gsLst>
                <a:gs pos="0">
                  <a:srgbClr val="000000"/>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14" name=""/>
            <p:cNvSpPr/>
            <p:nvPr/>
          </p:nvSpPr>
          <p:spPr>
            <a:xfrm flipV="1" rot="5400000">
              <a:off x="4413960" y="-4166640"/>
              <a:ext cx="60480" cy="8745840"/>
            </a:xfrm>
            <a:prstGeom prst="rect">
              <a:avLst/>
            </a:prstGeom>
            <a:gradFill rotWithShape="0">
              <a:gsLst>
                <a:gs pos="0">
                  <a:srgbClr val="000000"/>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sp>
        <p:nvSpPr>
          <p:cNvPr id="15" name="PlaceHolder 1"/>
          <p:cNvSpPr>
            <a:spLocks noGrp="1"/>
          </p:cNvSpPr>
          <p:nvPr>
            <p:ph type="title"/>
          </p:nvPr>
        </p:nvSpPr>
        <p:spPr>
          <a:xfrm>
            <a:off x="685800" y="609480"/>
            <a:ext cx="7772400" cy="9907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ffff"/>
                </a:solidFill>
                <a:effectLst/>
                <a:uFillTx/>
                <a:latin typeface="Tahoma"/>
              </a:rPr>
              <a:t>Click to edit the title text format</a:t>
            </a:r>
            <a:endParaRPr b="0" lang="en-US" sz="3600" strike="noStrike" u="none">
              <a:solidFill>
                <a:srgbClr val="ffffff"/>
              </a:solidFill>
              <a:effectLst/>
              <a:uFillTx/>
              <a:latin typeface="Tahoma"/>
            </a:endParaRPr>
          </a:p>
        </p:txBody>
      </p:sp>
      <p:sp>
        <p:nvSpPr>
          <p:cNvPr id="16" name="PlaceHolder 2"/>
          <p:cNvSpPr>
            <a:spLocks noGrp="1"/>
          </p:cNvSpPr>
          <p:nvPr>
            <p:ph type="body"/>
          </p:nvPr>
        </p:nvSpPr>
        <p:spPr>
          <a:xfrm>
            <a:off x="685800" y="1752480"/>
            <a:ext cx="7772400" cy="4191120"/>
          </a:xfrm>
          <a:prstGeom prst="rect">
            <a:avLst/>
          </a:prstGeom>
          <a:noFill/>
          <a:ln w="0">
            <a:noFill/>
          </a:ln>
        </p:spPr>
        <p:txBody>
          <a:bodyPr lIns="90000" rIns="90000" tIns="46800" bIns="46800" anchor="t">
            <a:normAutofit/>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Click to edit the outline text format</a:t>
            </a:r>
            <a:endParaRPr b="0" lang="en-US" sz="3200" strike="noStrike" u="none">
              <a:solidFill>
                <a:srgbClr val="f8f8f8"/>
              </a:solidFill>
              <a:effectLst/>
              <a:uFillTx/>
              <a:latin typeface="Tahoma"/>
            </a:endParaRPr>
          </a:p>
          <a:p>
            <a:pPr lvl="1" marL="743040" indent="-285840">
              <a:spcBef>
                <a:spcPts val="799"/>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Second Outline Level</a:t>
            </a:r>
            <a:endParaRPr b="0" lang="en-US" sz="3200" strike="noStrike" u="none">
              <a:solidFill>
                <a:srgbClr val="f8f8f8"/>
              </a:solidFill>
              <a:effectLst/>
              <a:uFillTx/>
              <a:latin typeface="Tahoma"/>
            </a:endParaRPr>
          </a:p>
          <a:p>
            <a:pPr lvl="2" marL="1143000" indent="-22860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Third Outline Level</a:t>
            </a:r>
            <a:endParaRPr b="0" lang="en-US" sz="3200" strike="noStrike" u="none">
              <a:solidFill>
                <a:srgbClr val="f8f8f8"/>
              </a:solidFill>
              <a:effectLst/>
              <a:uFillTx/>
              <a:latin typeface="Tahoma"/>
            </a:endParaRPr>
          </a:p>
          <a:p>
            <a:pPr lvl="3" marL="1600200" indent="-228600">
              <a:spcBef>
                <a:spcPts val="799"/>
              </a:spcBef>
              <a:buClr>
                <a:srgbClr val="0099cc"/>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Fourth Outline Level</a:t>
            </a:r>
            <a:endParaRPr b="0" lang="en-US" sz="3200" strike="noStrike" u="none">
              <a:solidFill>
                <a:srgbClr val="f8f8f8"/>
              </a:solidFill>
              <a:effectLst/>
              <a:uFillTx/>
              <a:latin typeface="Tahoma"/>
            </a:endParaRPr>
          </a:p>
          <a:p>
            <a:pPr lvl="4" marL="2057400" indent="-22860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Fifth Outline Level</a:t>
            </a:r>
            <a:endParaRPr b="0" lang="en-US" sz="3200" strike="noStrike" u="none">
              <a:solidFill>
                <a:srgbClr val="f8f8f8"/>
              </a:solidFill>
              <a:effectLst/>
              <a:uFillTx/>
              <a:latin typeface="Tahoma"/>
            </a:endParaRPr>
          </a:p>
          <a:p>
            <a:pPr lvl="5" marL="2057400" indent="-228600">
              <a:spcBef>
                <a:spcPts val="799"/>
              </a:spcBef>
              <a:buClr>
                <a:srgbClr val="f8f8f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Sixth Outline Level</a:t>
            </a:r>
            <a:endParaRPr b="0" lang="en-US" sz="3200" strike="noStrike" u="none">
              <a:solidFill>
                <a:srgbClr val="f8f8f8"/>
              </a:solidFill>
              <a:effectLst/>
              <a:uFillTx/>
              <a:latin typeface="Tahoma"/>
            </a:endParaRPr>
          </a:p>
          <a:p>
            <a:pPr lvl="6" marL="2057400" indent="-228600">
              <a:spcBef>
                <a:spcPts val="799"/>
              </a:spcBef>
              <a:buClr>
                <a:srgbClr val="f8f8f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Seventh Outline Level</a:t>
            </a:r>
            <a:endParaRPr b="0" lang="en-US" sz="3200" strike="noStrike" u="none">
              <a:solidFill>
                <a:srgbClr val="f8f8f8"/>
              </a:solidFill>
              <a:effectLst/>
              <a:uFillTx/>
              <a:latin typeface="Tahoma"/>
            </a:endParaRPr>
          </a:p>
        </p:txBody>
      </p:sp>
      <p:sp>
        <p:nvSpPr>
          <p:cNvPr id="17" name="PlaceHolder 3"/>
          <p:cNvSpPr>
            <a:spLocks noGrp="1"/>
          </p:cNvSpPr>
          <p:nvPr>
            <p:ph type="dt" idx="1"/>
          </p:nvPr>
        </p:nvSpPr>
        <p:spPr>
          <a:xfrm>
            <a:off x="457200" y="6019920"/>
            <a:ext cx="1905120" cy="457200"/>
          </a:xfrm>
          <a:prstGeom prst="rect">
            <a:avLst/>
          </a:prstGeom>
          <a:noFill/>
          <a:ln w="0">
            <a:noFill/>
          </a:ln>
        </p:spPr>
        <p:txBody>
          <a:bodyPr lIns="90000" rIns="90000" tIns="46800" bIns="46800" anchor="b">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8f8f8"/>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18" name="PlaceHolder 4"/>
          <p:cNvSpPr>
            <a:spLocks noGrp="1"/>
          </p:cNvSpPr>
          <p:nvPr>
            <p:ph type="ftr" idx="2"/>
          </p:nvPr>
        </p:nvSpPr>
        <p:spPr>
          <a:xfrm>
            <a:off x="3124080" y="6019920"/>
            <a:ext cx="2895840" cy="457200"/>
          </a:xfrm>
          <a:prstGeom prst="rect">
            <a:avLst/>
          </a:prstGeom>
          <a:noFill/>
          <a:ln w="0">
            <a:noFill/>
          </a:ln>
        </p:spPr>
        <p:txBody>
          <a:bodyPr lIns="90000" rIns="90000" tIns="46800" bIns="46800" anchor="b">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8f8f8"/>
                </a:solidFill>
                <a:effectLst/>
                <a:uFillTx/>
                <a:latin typeface="Times New Roman"/>
              </a:rPr>
              <a:t>&lt;footer&gt;</a:t>
            </a:r>
            <a:endParaRPr b="0" lang="en-US" sz="1400" strike="noStrike" u="none">
              <a:solidFill>
                <a:srgbClr val="ffffff"/>
              </a:solidFill>
              <a:effectLst/>
              <a:uFillTx/>
              <a:latin typeface="Times New Roman"/>
            </a:endParaRPr>
          </a:p>
        </p:txBody>
      </p:sp>
      <p:sp>
        <p:nvSpPr>
          <p:cNvPr id="19" name="PlaceHolder 5"/>
          <p:cNvSpPr>
            <a:spLocks noGrp="1"/>
          </p:cNvSpPr>
          <p:nvPr>
            <p:ph type="sldNum" idx="3"/>
          </p:nvPr>
        </p:nvSpPr>
        <p:spPr>
          <a:xfrm>
            <a:off x="6858000" y="6019920"/>
            <a:ext cx="1905120" cy="45720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E252656-AAF8-440E-B997-CA8FA091E2F4}" type="slidenum">
              <a:rPr b="0" lang="en-US" sz="1400" strike="noStrike" u="none">
                <a:solidFill>
                  <a:srgbClr val="f8f8f8"/>
                </a:solidFill>
                <a:effectLst/>
                <a:uFillTx/>
                <a:latin typeface="Times New Roman"/>
              </a:rPr>
              <a:t>&lt;number&gt;</a:t>
            </a:fld>
            <a:endParaRPr b="0" lang="en-US" sz="1400" strike="noStrike" u="none">
              <a:solidFill>
                <a:srgbClr val="ffffff"/>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bg>
      <p:bgPr>
        <a:solidFill>
          <a:srgbClr val="000000"/>
        </a:solidFill>
      </p:bgPr>
    </p:bg>
    <p:spTree>
      <p:nvGrpSpPr>
        <p:cNvPr id="1" name=""/>
        <p:cNvGrpSpPr/>
        <p:nvPr/>
      </p:nvGrpSpPr>
      <p:grpSpPr>
        <a:xfrm>
          <a:off x="0" y="0"/>
          <a:ext cx="0" cy="0"/>
          <a:chOff x="0" y="0"/>
          <a:chExt cx="0" cy="0"/>
        </a:xfrm>
      </p:grpSpPr>
      <p:grpSp>
        <p:nvGrpSpPr>
          <p:cNvPr id="20" name=""/>
          <p:cNvGrpSpPr/>
          <p:nvPr/>
        </p:nvGrpSpPr>
        <p:grpSpPr>
          <a:xfrm>
            <a:off x="177840" y="230040"/>
            <a:ext cx="202680" cy="6504120"/>
            <a:chOff x="177840" y="230040"/>
            <a:chExt cx="202680" cy="6504120"/>
          </a:xfrm>
        </p:grpSpPr>
        <p:sp>
          <p:nvSpPr>
            <p:cNvPr id="1" name=""/>
            <p:cNvSpPr/>
            <p:nvPr/>
          </p:nvSpPr>
          <p:spPr>
            <a:xfrm flipH="1">
              <a:off x="304200" y="257040"/>
              <a:ext cx="75960" cy="6477120"/>
            </a:xfrm>
            <a:prstGeom prst="rect">
              <a:avLst/>
            </a:prstGeom>
            <a:gradFill rotWithShape="0">
              <a:gsLst>
                <a:gs pos="0">
                  <a:srgbClr val="000000"/>
                </a:gs>
                <a:gs pos="100000">
                  <a:srgbClr val="0099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2" name=""/>
            <p:cNvSpPr/>
            <p:nvPr/>
          </p:nvSpPr>
          <p:spPr>
            <a:xfrm>
              <a:off x="177840" y="230040"/>
              <a:ext cx="76320" cy="6256440"/>
            </a:xfrm>
            <a:prstGeom prst="rect">
              <a:avLst/>
            </a:prstGeom>
            <a:gradFill rotWithShape="0">
              <a:gsLst>
                <a:gs pos="0">
                  <a:srgbClr val="000000"/>
                </a:gs>
                <a:gs pos="100000">
                  <a:srgbClr val="00ffff"/>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imes New Roman"/>
              </a:endParaRPr>
            </a:p>
          </p:txBody>
        </p:sp>
      </p:grpSp>
      <p:grpSp>
        <p:nvGrpSpPr>
          <p:cNvPr id="21" name=""/>
          <p:cNvGrpSpPr/>
          <p:nvPr/>
        </p:nvGrpSpPr>
        <p:grpSpPr>
          <a:xfrm>
            <a:off x="8792640" y="220680"/>
            <a:ext cx="199080" cy="6408000"/>
            <a:chOff x="8792640" y="220680"/>
            <a:chExt cx="199080" cy="6408000"/>
          </a:xfrm>
        </p:grpSpPr>
        <p:sp>
          <p:nvSpPr>
            <p:cNvPr id="4" name=""/>
            <p:cNvSpPr/>
            <p:nvPr/>
          </p:nvSpPr>
          <p:spPr>
            <a:xfrm flipH="1" flipV="1" rot="10800000">
              <a:off x="8923320" y="220680"/>
              <a:ext cx="68400" cy="6332400"/>
            </a:xfrm>
            <a:prstGeom prst="rect">
              <a:avLst/>
            </a:prstGeom>
            <a:gradFill rotWithShape="0">
              <a:gsLst>
                <a:gs pos="0">
                  <a:srgbClr val="6699ff"/>
                </a:gs>
                <a:gs pos="100000">
                  <a:srgbClr val="00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5" name=""/>
            <p:cNvSpPr/>
            <p:nvPr/>
          </p:nvSpPr>
          <p:spPr>
            <a:xfrm flipV="1" rot="10800000">
              <a:off x="8792640" y="379800"/>
              <a:ext cx="78120" cy="6248520"/>
            </a:xfrm>
            <a:prstGeom prst="rect">
              <a:avLst/>
            </a:prstGeom>
            <a:gradFill rotWithShape="0">
              <a:gsLst>
                <a:gs pos="0">
                  <a:srgbClr val="9933ff"/>
                </a:gs>
                <a:gs pos="100000">
                  <a:srgbClr val="00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22" name=""/>
          <p:cNvGrpSpPr/>
          <p:nvPr/>
        </p:nvGrpSpPr>
        <p:grpSpPr>
          <a:xfrm>
            <a:off x="412920" y="6476400"/>
            <a:ext cx="8686800" cy="229320"/>
            <a:chOff x="412920" y="6476400"/>
            <a:chExt cx="8686800" cy="229320"/>
          </a:xfrm>
        </p:grpSpPr>
        <p:sp>
          <p:nvSpPr>
            <p:cNvPr id="7" name=""/>
            <p:cNvSpPr/>
            <p:nvPr/>
          </p:nvSpPr>
          <p:spPr>
            <a:xfrm flipV="1" rot="5400000">
              <a:off x="4718160" y="2170440"/>
              <a:ext cx="75960" cy="8686800"/>
            </a:xfrm>
            <a:prstGeom prst="rect">
              <a:avLst/>
            </a:prstGeom>
            <a:gradFill rotWithShape="0">
              <a:gsLst>
                <a:gs pos="0">
                  <a:srgbClr val="6699ff"/>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8" name=""/>
            <p:cNvSpPr/>
            <p:nvPr/>
          </p:nvSpPr>
          <p:spPr>
            <a:xfrm flipV="1" rot="5400000">
              <a:off x="4625280" y="2417040"/>
              <a:ext cx="76320" cy="8501040"/>
            </a:xfrm>
            <a:prstGeom prst="rect">
              <a:avLst/>
            </a:prstGeom>
            <a:gradFill rotWithShape="0">
              <a:gsLst>
                <a:gs pos="0">
                  <a:srgbClr val="00ffff"/>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23" name=""/>
          <p:cNvGrpSpPr/>
          <p:nvPr/>
        </p:nvGrpSpPr>
        <p:grpSpPr>
          <a:xfrm>
            <a:off x="76320" y="176040"/>
            <a:ext cx="8745480" cy="161280"/>
            <a:chOff x="76320" y="176040"/>
            <a:chExt cx="8745480" cy="161280"/>
          </a:xfrm>
        </p:grpSpPr>
        <p:sp>
          <p:nvSpPr>
            <p:cNvPr id="10" name=""/>
            <p:cNvSpPr/>
            <p:nvPr/>
          </p:nvSpPr>
          <p:spPr>
            <a:xfrm flipV="1" rot="5400000">
              <a:off x="4529160" y="-3955680"/>
              <a:ext cx="58680" cy="8526600"/>
            </a:xfrm>
            <a:prstGeom prst="rect">
              <a:avLst/>
            </a:prstGeom>
            <a:gradFill rotWithShape="0">
              <a:gsLst>
                <a:gs pos="0">
                  <a:srgbClr val="000000"/>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11" name=""/>
            <p:cNvSpPr/>
            <p:nvPr/>
          </p:nvSpPr>
          <p:spPr>
            <a:xfrm flipV="1" rot="5400000">
              <a:off x="4418640" y="-4166280"/>
              <a:ext cx="60480" cy="8745480"/>
            </a:xfrm>
            <a:prstGeom prst="rect">
              <a:avLst/>
            </a:prstGeom>
            <a:gradFill rotWithShape="0">
              <a:gsLst>
                <a:gs pos="0">
                  <a:srgbClr val="000000"/>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24" name=""/>
          <p:cNvGrpSpPr/>
          <p:nvPr/>
        </p:nvGrpSpPr>
        <p:grpSpPr>
          <a:xfrm>
            <a:off x="71280" y="176040"/>
            <a:ext cx="8745840" cy="161280"/>
            <a:chOff x="71280" y="176040"/>
            <a:chExt cx="8745840" cy="161280"/>
          </a:xfrm>
        </p:grpSpPr>
        <p:sp>
          <p:nvSpPr>
            <p:cNvPr id="13" name=""/>
            <p:cNvSpPr/>
            <p:nvPr/>
          </p:nvSpPr>
          <p:spPr>
            <a:xfrm flipV="1" rot="5400000">
              <a:off x="4524480" y="-3955680"/>
              <a:ext cx="58680" cy="8526600"/>
            </a:xfrm>
            <a:prstGeom prst="rect">
              <a:avLst/>
            </a:prstGeom>
            <a:gradFill rotWithShape="0">
              <a:gsLst>
                <a:gs pos="0">
                  <a:srgbClr val="000000"/>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14" name=""/>
            <p:cNvSpPr/>
            <p:nvPr/>
          </p:nvSpPr>
          <p:spPr>
            <a:xfrm flipV="1" rot="5400000">
              <a:off x="4413960" y="-4166640"/>
              <a:ext cx="60480" cy="8745840"/>
            </a:xfrm>
            <a:prstGeom prst="rect">
              <a:avLst/>
            </a:prstGeom>
            <a:gradFill rotWithShape="0">
              <a:gsLst>
                <a:gs pos="0">
                  <a:srgbClr val="000000"/>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sp>
        <p:nvSpPr>
          <p:cNvPr id="25" name="PlaceHolder 1"/>
          <p:cNvSpPr>
            <a:spLocks noGrp="1"/>
          </p:cNvSpPr>
          <p:nvPr>
            <p:ph type="title"/>
          </p:nvPr>
        </p:nvSpPr>
        <p:spPr>
          <a:xfrm>
            <a:off x="685800" y="609480"/>
            <a:ext cx="7772400" cy="9907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ffff"/>
                </a:solidFill>
                <a:effectLst/>
                <a:uFillTx/>
                <a:latin typeface="Tahoma"/>
              </a:rPr>
              <a:t>Click to edit the title text format</a:t>
            </a:r>
            <a:endParaRPr b="0" lang="en-US" sz="3600" strike="noStrike" u="none">
              <a:solidFill>
                <a:srgbClr val="ffffff"/>
              </a:solidFill>
              <a:effectLst/>
              <a:uFillTx/>
              <a:latin typeface="Tahoma"/>
            </a:endParaRPr>
          </a:p>
        </p:txBody>
      </p:sp>
      <p:sp>
        <p:nvSpPr>
          <p:cNvPr id="26" name="PlaceHolder 2"/>
          <p:cNvSpPr>
            <a:spLocks noGrp="1"/>
          </p:cNvSpPr>
          <p:nvPr>
            <p:ph type="body"/>
          </p:nvPr>
        </p:nvSpPr>
        <p:spPr>
          <a:xfrm>
            <a:off x="685800" y="1752480"/>
            <a:ext cx="7772400" cy="4191120"/>
          </a:xfrm>
          <a:prstGeom prst="rect">
            <a:avLst/>
          </a:prstGeom>
          <a:noFill/>
          <a:ln w="0">
            <a:noFill/>
          </a:ln>
        </p:spPr>
        <p:txBody>
          <a:bodyPr lIns="90000" rIns="90000" tIns="46800" bIns="46800" anchor="t">
            <a:normAutofit/>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Click to edit the outline text format</a:t>
            </a:r>
            <a:endParaRPr b="0" lang="en-US" sz="3200" strike="noStrike" u="none">
              <a:solidFill>
                <a:srgbClr val="f8f8f8"/>
              </a:solidFill>
              <a:effectLst/>
              <a:uFillTx/>
              <a:latin typeface="Tahoma"/>
            </a:endParaRPr>
          </a:p>
          <a:p>
            <a:pPr lvl="1" marL="743040" indent="-285840">
              <a:spcBef>
                <a:spcPts val="799"/>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Second Outline Level</a:t>
            </a:r>
            <a:endParaRPr b="0" lang="en-US" sz="3200" strike="noStrike" u="none">
              <a:solidFill>
                <a:srgbClr val="f8f8f8"/>
              </a:solidFill>
              <a:effectLst/>
              <a:uFillTx/>
              <a:latin typeface="Tahoma"/>
            </a:endParaRPr>
          </a:p>
          <a:p>
            <a:pPr lvl="2" marL="1143000" indent="-22860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Third Outline Level</a:t>
            </a:r>
            <a:endParaRPr b="0" lang="en-US" sz="3200" strike="noStrike" u="none">
              <a:solidFill>
                <a:srgbClr val="f8f8f8"/>
              </a:solidFill>
              <a:effectLst/>
              <a:uFillTx/>
              <a:latin typeface="Tahoma"/>
            </a:endParaRPr>
          </a:p>
          <a:p>
            <a:pPr lvl="3" marL="1600200" indent="-228600">
              <a:spcBef>
                <a:spcPts val="799"/>
              </a:spcBef>
              <a:buClr>
                <a:srgbClr val="0099cc"/>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Fourth Outline Level</a:t>
            </a:r>
            <a:endParaRPr b="0" lang="en-US" sz="3200" strike="noStrike" u="none">
              <a:solidFill>
                <a:srgbClr val="f8f8f8"/>
              </a:solidFill>
              <a:effectLst/>
              <a:uFillTx/>
              <a:latin typeface="Tahoma"/>
            </a:endParaRPr>
          </a:p>
          <a:p>
            <a:pPr lvl="4" marL="2057400" indent="-22860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Fifth Outline Level</a:t>
            </a:r>
            <a:endParaRPr b="0" lang="en-US" sz="3200" strike="noStrike" u="none">
              <a:solidFill>
                <a:srgbClr val="f8f8f8"/>
              </a:solidFill>
              <a:effectLst/>
              <a:uFillTx/>
              <a:latin typeface="Tahoma"/>
            </a:endParaRPr>
          </a:p>
          <a:p>
            <a:pPr lvl="5" marL="2057400" indent="-228600">
              <a:spcBef>
                <a:spcPts val="799"/>
              </a:spcBef>
              <a:buClr>
                <a:srgbClr val="f8f8f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Sixth Outline Level</a:t>
            </a:r>
            <a:endParaRPr b="0" lang="en-US" sz="3200" strike="noStrike" u="none">
              <a:solidFill>
                <a:srgbClr val="f8f8f8"/>
              </a:solidFill>
              <a:effectLst/>
              <a:uFillTx/>
              <a:latin typeface="Tahoma"/>
            </a:endParaRPr>
          </a:p>
          <a:p>
            <a:pPr lvl="6" marL="2057400" indent="-228600">
              <a:spcBef>
                <a:spcPts val="799"/>
              </a:spcBef>
              <a:buClr>
                <a:srgbClr val="f8f8f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Seventh Outline Level</a:t>
            </a:r>
            <a:endParaRPr b="0" lang="en-US" sz="3200" strike="noStrike" u="none">
              <a:solidFill>
                <a:srgbClr val="f8f8f8"/>
              </a:solidFill>
              <a:effectLst/>
              <a:uFillTx/>
              <a:latin typeface="Tahoma"/>
            </a:endParaRPr>
          </a:p>
        </p:txBody>
      </p:sp>
      <p:sp>
        <p:nvSpPr>
          <p:cNvPr id="27" name="PlaceHolder 3"/>
          <p:cNvSpPr>
            <a:spLocks noGrp="1"/>
          </p:cNvSpPr>
          <p:nvPr>
            <p:ph type="dt" idx="4"/>
          </p:nvPr>
        </p:nvSpPr>
        <p:spPr>
          <a:xfrm>
            <a:off x="457200" y="6019920"/>
            <a:ext cx="1905120" cy="457200"/>
          </a:xfrm>
          <a:prstGeom prst="rect">
            <a:avLst/>
          </a:prstGeom>
          <a:noFill/>
          <a:ln w="0">
            <a:noFill/>
          </a:ln>
        </p:spPr>
        <p:txBody>
          <a:bodyPr lIns="90000" rIns="90000" tIns="46800" bIns="46800" anchor="b">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8f8f8"/>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28" name="PlaceHolder 4"/>
          <p:cNvSpPr>
            <a:spLocks noGrp="1"/>
          </p:cNvSpPr>
          <p:nvPr>
            <p:ph type="ftr" idx="5"/>
          </p:nvPr>
        </p:nvSpPr>
        <p:spPr>
          <a:xfrm>
            <a:off x="3124080" y="6019920"/>
            <a:ext cx="2895840" cy="457200"/>
          </a:xfrm>
          <a:prstGeom prst="rect">
            <a:avLst/>
          </a:prstGeom>
          <a:noFill/>
          <a:ln w="0">
            <a:noFill/>
          </a:ln>
        </p:spPr>
        <p:txBody>
          <a:bodyPr lIns="90000" rIns="90000" tIns="46800" bIns="46800" anchor="b">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8f8f8"/>
                </a:solidFill>
                <a:effectLst/>
                <a:uFillTx/>
                <a:latin typeface="Times New Roman"/>
              </a:rPr>
              <a:t>&lt;footer&gt;</a:t>
            </a:r>
            <a:endParaRPr b="0" lang="en-US" sz="1400" strike="noStrike" u="none">
              <a:solidFill>
                <a:srgbClr val="ffffff"/>
              </a:solidFill>
              <a:effectLst/>
              <a:uFillTx/>
              <a:latin typeface="Times New Roman"/>
            </a:endParaRPr>
          </a:p>
        </p:txBody>
      </p:sp>
      <p:sp>
        <p:nvSpPr>
          <p:cNvPr id="29" name="PlaceHolder 5"/>
          <p:cNvSpPr>
            <a:spLocks noGrp="1"/>
          </p:cNvSpPr>
          <p:nvPr>
            <p:ph type="sldNum" idx="6"/>
          </p:nvPr>
        </p:nvSpPr>
        <p:spPr>
          <a:xfrm>
            <a:off x="6858000" y="6019920"/>
            <a:ext cx="1905120" cy="45720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CE2CAB3-7ED3-4A16-A890-EE6736E655C6}" type="slidenum">
              <a:rPr b="0" lang="en-US" sz="1400" strike="noStrike" u="none">
                <a:solidFill>
                  <a:srgbClr val="f8f8f8"/>
                </a:solidFill>
                <a:effectLst/>
                <a:uFillTx/>
                <a:latin typeface="Times New Roman"/>
              </a:rPr>
              <a:t>&lt;number&gt;</a:t>
            </a:fld>
            <a:endParaRPr b="0" lang="en-US" sz="1400" strike="noStrike" u="none">
              <a:solidFill>
                <a:srgbClr val="ffffff"/>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000000"/>
        </a:solidFill>
      </p:bgPr>
    </p:bg>
    <p:spTree>
      <p:nvGrpSpPr>
        <p:cNvPr id="1" name=""/>
        <p:cNvGrpSpPr/>
        <p:nvPr/>
      </p:nvGrpSpPr>
      <p:grpSpPr>
        <a:xfrm>
          <a:off x="0" y="0"/>
          <a:ext cx="0" cy="0"/>
          <a:chOff x="0" y="0"/>
          <a:chExt cx="0" cy="0"/>
        </a:xfrm>
      </p:grpSpPr>
      <p:grpSp>
        <p:nvGrpSpPr>
          <p:cNvPr id="30" name=""/>
          <p:cNvGrpSpPr/>
          <p:nvPr/>
        </p:nvGrpSpPr>
        <p:grpSpPr>
          <a:xfrm>
            <a:off x="177840" y="230040"/>
            <a:ext cx="202680" cy="6504120"/>
            <a:chOff x="177840" y="230040"/>
            <a:chExt cx="202680" cy="6504120"/>
          </a:xfrm>
        </p:grpSpPr>
        <p:sp>
          <p:nvSpPr>
            <p:cNvPr id="1" name=""/>
            <p:cNvSpPr/>
            <p:nvPr/>
          </p:nvSpPr>
          <p:spPr>
            <a:xfrm flipH="1">
              <a:off x="304200" y="257040"/>
              <a:ext cx="75960" cy="6477120"/>
            </a:xfrm>
            <a:prstGeom prst="rect">
              <a:avLst/>
            </a:prstGeom>
            <a:gradFill rotWithShape="0">
              <a:gsLst>
                <a:gs pos="0">
                  <a:srgbClr val="000000"/>
                </a:gs>
                <a:gs pos="100000">
                  <a:srgbClr val="0099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2" name=""/>
            <p:cNvSpPr/>
            <p:nvPr/>
          </p:nvSpPr>
          <p:spPr>
            <a:xfrm>
              <a:off x="177840" y="230040"/>
              <a:ext cx="76320" cy="6256440"/>
            </a:xfrm>
            <a:prstGeom prst="rect">
              <a:avLst/>
            </a:prstGeom>
            <a:gradFill rotWithShape="0">
              <a:gsLst>
                <a:gs pos="0">
                  <a:srgbClr val="000000"/>
                </a:gs>
                <a:gs pos="100000">
                  <a:srgbClr val="00ffff"/>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imes New Roman"/>
              </a:endParaRPr>
            </a:p>
          </p:txBody>
        </p:sp>
      </p:grpSp>
      <p:grpSp>
        <p:nvGrpSpPr>
          <p:cNvPr id="31" name=""/>
          <p:cNvGrpSpPr/>
          <p:nvPr/>
        </p:nvGrpSpPr>
        <p:grpSpPr>
          <a:xfrm>
            <a:off x="8792640" y="220680"/>
            <a:ext cx="199080" cy="6408000"/>
            <a:chOff x="8792640" y="220680"/>
            <a:chExt cx="199080" cy="6408000"/>
          </a:xfrm>
        </p:grpSpPr>
        <p:sp>
          <p:nvSpPr>
            <p:cNvPr id="4" name=""/>
            <p:cNvSpPr/>
            <p:nvPr/>
          </p:nvSpPr>
          <p:spPr>
            <a:xfrm flipH="1" flipV="1" rot="10800000">
              <a:off x="8923320" y="220680"/>
              <a:ext cx="68400" cy="6332400"/>
            </a:xfrm>
            <a:prstGeom prst="rect">
              <a:avLst/>
            </a:prstGeom>
            <a:gradFill rotWithShape="0">
              <a:gsLst>
                <a:gs pos="0">
                  <a:srgbClr val="6699ff"/>
                </a:gs>
                <a:gs pos="100000">
                  <a:srgbClr val="00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5" name=""/>
            <p:cNvSpPr/>
            <p:nvPr/>
          </p:nvSpPr>
          <p:spPr>
            <a:xfrm flipV="1" rot="10800000">
              <a:off x="8792640" y="379800"/>
              <a:ext cx="78120" cy="6248520"/>
            </a:xfrm>
            <a:prstGeom prst="rect">
              <a:avLst/>
            </a:prstGeom>
            <a:gradFill rotWithShape="0">
              <a:gsLst>
                <a:gs pos="0">
                  <a:srgbClr val="9933ff"/>
                </a:gs>
                <a:gs pos="100000">
                  <a:srgbClr val="00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32" name=""/>
          <p:cNvGrpSpPr/>
          <p:nvPr/>
        </p:nvGrpSpPr>
        <p:grpSpPr>
          <a:xfrm>
            <a:off x="412920" y="6476400"/>
            <a:ext cx="8686800" cy="229320"/>
            <a:chOff x="412920" y="6476400"/>
            <a:chExt cx="8686800" cy="229320"/>
          </a:xfrm>
        </p:grpSpPr>
        <p:sp>
          <p:nvSpPr>
            <p:cNvPr id="7" name=""/>
            <p:cNvSpPr/>
            <p:nvPr/>
          </p:nvSpPr>
          <p:spPr>
            <a:xfrm flipV="1" rot="5400000">
              <a:off x="4718160" y="2170440"/>
              <a:ext cx="75960" cy="8686800"/>
            </a:xfrm>
            <a:prstGeom prst="rect">
              <a:avLst/>
            </a:prstGeom>
            <a:gradFill rotWithShape="0">
              <a:gsLst>
                <a:gs pos="0">
                  <a:srgbClr val="6699ff"/>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8" name=""/>
            <p:cNvSpPr/>
            <p:nvPr/>
          </p:nvSpPr>
          <p:spPr>
            <a:xfrm flipV="1" rot="5400000">
              <a:off x="4625280" y="2417040"/>
              <a:ext cx="76320" cy="8501040"/>
            </a:xfrm>
            <a:prstGeom prst="rect">
              <a:avLst/>
            </a:prstGeom>
            <a:gradFill rotWithShape="0">
              <a:gsLst>
                <a:gs pos="0">
                  <a:srgbClr val="00ffff"/>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33" name=""/>
          <p:cNvGrpSpPr/>
          <p:nvPr/>
        </p:nvGrpSpPr>
        <p:grpSpPr>
          <a:xfrm>
            <a:off x="76320" y="176040"/>
            <a:ext cx="8745480" cy="161280"/>
            <a:chOff x="76320" y="176040"/>
            <a:chExt cx="8745480" cy="161280"/>
          </a:xfrm>
        </p:grpSpPr>
        <p:sp>
          <p:nvSpPr>
            <p:cNvPr id="10" name=""/>
            <p:cNvSpPr/>
            <p:nvPr/>
          </p:nvSpPr>
          <p:spPr>
            <a:xfrm flipV="1" rot="5400000">
              <a:off x="4529160" y="-3955680"/>
              <a:ext cx="58680" cy="8526600"/>
            </a:xfrm>
            <a:prstGeom prst="rect">
              <a:avLst/>
            </a:prstGeom>
            <a:gradFill rotWithShape="0">
              <a:gsLst>
                <a:gs pos="0">
                  <a:srgbClr val="000000"/>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11" name=""/>
            <p:cNvSpPr/>
            <p:nvPr/>
          </p:nvSpPr>
          <p:spPr>
            <a:xfrm flipV="1" rot="5400000">
              <a:off x="4418640" y="-4166280"/>
              <a:ext cx="60480" cy="8745480"/>
            </a:xfrm>
            <a:prstGeom prst="rect">
              <a:avLst/>
            </a:prstGeom>
            <a:gradFill rotWithShape="0">
              <a:gsLst>
                <a:gs pos="0">
                  <a:srgbClr val="000000"/>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34" name=""/>
          <p:cNvGrpSpPr/>
          <p:nvPr/>
        </p:nvGrpSpPr>
        <p:grpSpPr>
          <a:xfrm>
            <a:off x="71280" y="176040"/>
            <a:ext cx="8745840" cy="161280"/>
            <a:chOff x="71280" y="176040"/>
            <a:chExt cx="8745840" cy="161280"/>
          </a:xfrm>
        </p:grpSpPr>
        <p:sp>
          <p:nvSpPr>
            <p:cNvPr id="13" name=""/>
            <p:cNvSpPr/>
            <p:nvPr/>
          </p:nvSpPr>
          <p:spPr>
            <a:xfrm flipV="1" rot="5400000">
              <a:off x="4524480" y="-3955680"/>
              <a:ext cx="58680" cy="8526600"/>
            </a:xfrm>
            <a:prstGeom prst="rect">
              <a:avLst/>
            </a:prstGeom>
            <a:gradFill rotWithShape="0">
              <a:gsLst>
                <a:gs pos="0">
                  <a:srgbClr val="000000"/>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14" name=""/>
            <p:cNvSpPr/>
            <p:nvPr/>
          </p:nvSpPr>
          <p:spPr>
            <a:xfrm flipV="1" rot="5400000">
              <a:off x="4413960" y="-4166640"/>
              <a:ext cx="60480" cy="8745840"/>
            </a:xfrm>
            <a:prstGeom prst="rect">
              <a:avLst/>
            </a:prstGeom>
            <a:gradFill rotWithShape="0">
              <a:gsLst>
                <a:gs pos="0">
                  <a:srgbClr val="000000"/>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sp>
        <p:nvSpPr>
          <p:cNvPr id="35" name="PlaceHolder 1"/>
          <p:cNvSpPr>
            <a:spLocks noGrp="1"/>
          </p:cNvSpPr>
          <p:nvPr>
            <p:ph type="title"/>
          </p:nvPr>
        </p:nvSpPr>
        <p:spPr>
          <a:xfrm>
            <a:off x="685800" y="609480"/>
            <a:ext cx="7772400" cy="9907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ffff"/>
                </a:solidFill>
                <a:effectLst/>
                <a:uFillTx/>
                <a:latin typeface="Tahoma"/>
              </a:rPr>
              <a:t>Click to edit the title text format</a:t>
            </a:r>
            <a:endParaRPr b="0" lang="en-US" sz="3600" strike="noStrike" u="none">
              <a:solidFill>
                <a:srgbClr val="ffffff"/>
              </a:solidFill>
              <a:effectLst/>
              <a:uFillTx/>
              <a:latin typeface="Tahoma"/>
            </a:endParaRPr>
          </a:p>
        </p:txBody>
      </p:sp>
      <p:sp>
        <p:nvSpPr>
          <p:cNvPr id="36" name="PlaceHolder 2"/>
          <p:cNvSpPr>
            <a:spLocks noGrp="1"/>
          </p:cNvSpPr>
          <p:nvPr>
            <p:ph type="body"/>
          </p:nvPr>
        </p:nvSpPr>
        <p:spPr>
          <a:xfrm>
            <a:off x="685800" y="1752480"/>
            <a:ext cx="7772400" cy="4191120"/>
          </a:xfrm>
          <a:prstGeom prst="rect">
            <a:avLst/>
          </a:prstGeom>
          <a:noFill/>
          <a:ln w="0">
            <a:noFill/>
          </a:ln>
        </p:spPr>
        <p:txBody>
          <a:bodyPr lIns="90000" rIns="90000" tIns="46800" bIns="46800" anchor="t">
            <a:normAutofit/>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Click to edit the outline text format</a:t>
            </a:r>
            <a:endParaRPr b="0" lang="en-US" sz="3200" strike="noStrike" u="none">
              <a:solidFill>
                <a:srgbClr val="f8f8f8"/>
              </a:solidFill>
              <a:effectLst/>
              <a:uFillTx/>
              <a:latin typeface="Tahoma"/>
            </a:endParaRPr>
          </a:p>
          <a:p>
            <a:pPr lvl="1" marL="743040" indent="-285840">
              <a:spcBef>
                <a:spcPts val="799"/>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Second Outline Level</a:t>
            </a:r>
            <a:endParaRPr b="0" lang="en-US" sz="3200" strike="noStrike" u="none">
              <a:solidFill>
                <a:srgbClr val="f8f8f8"/>
              </a:solidFill>
              <a:effectLst/>
              <a:uFillTx/>
              <a:latin typeface="Tahoma"/>
            </a:endParaRPr>
          </a:p>
          <a:p>
            <a:pPr lvl="2" marL="1143000" indent="-22860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Third Outline Level</a:t>
            </a:r>
            <a:endParaRPr b="0" lang="en-US" sz="3200" strike="noStrike" u="none">
              <a:solidFill>
                <a:srgbClr val="f8f8f8"/>
              </a:solidFill>
              <a:effectLst/>
              <a:uFillTx/>
              <a:latin typeface="Tahoma"/>
            </a:endParaRPr>
          </a:p>
          <a:p>
            <a:pPr lvl="3" marL="1600200" indent="-228600">
              <a:spcBef>
                <a:spcPts val="799"/>
              </a:spcBef>
              <a:buClr>
                <a:srgbClr val="0099cc"/>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Fourth Outline Level</a:t>
            </a:r>
            <a:endParaRPr b="0" lang="en-US" sz="3200" strike="noStrike" u="none">
              <a:solidFill>
                <a:srgbClr val="f8f8f8"/>
              </a:solidFill>
              <a:effectLst/>
              <a:uFillTx/>
              <a:latin typeface="Tahoma"/>
            </a:endParaRPr>
          </a:p>
          <a:p>
            <a:pPr lvl="4" marL="2057400" indent="-22860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Fifth Outline Level</a:t>
            </a:r>
            <a:endParaRPr b="0" lang="en-US" sz="3200" strike="noStrike" u="none">
              <a:solidFill>
                <a:srgbClr val="f8f8f8"/>
              </a:solidFill>
              <a:effectLst/>
              <a:uFillTx/>
              <a:latin typeface="Tahoma"/>
            </a:endParaRPr>
          </a:p>
          <a:p>
            <a:pPr lvl="5" marL="2057400" indent="-228600">
              <a:spcBef>
                <a:spcPts val="799"/>
              </a:spcBef>
              <a:buClr>
                <a:srgbClr val="f8f8f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Sixth Outline Level</a:t>
            </a:r>
            <a:endParaRPr b="0" lang="en-US" sz="3200" strike="noStrike" u="none">
              <a:solidFill>
                <a:srgbClr val="f8f8f8"/>
              </a:solidFill>
              <a:effectLst/>
              <a:uFillTx/>
              <a:latin typeface="Tahoma"/>
            </a:endParaRPr>
          </a:p>
          <a:p>
            <a:pPr lvl="6" marL="2057400" indent="-228600">
              <a:spcBef>
                <a:spcPts val="799"/>
              </a:spcBef>
              <a:buClr>
                <a:srgbClr val="f8f8f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Seventh Outline Level</a:t>
            </a:r>
            <a:endParaRPr b="0" lang="en-US" sz="3200" strike="noStrike" u="none">
              <a:solidFill>
                <a:srgbClr val="f8f8f8"/>
              </a:solidFill>
              <a:effectLst/>
              <a:uFillTx/>
              <a:latin typeface="Tahoma"/>
            </a:endParaRPr>
          </a:p>
        </p:txBody>
      </p:sp>
      <p:sp>
        <p:nvSpPr>
          <p:cNvPr id="37" name="PlaceHolder 3"/>
          <p:cNvSpPr>
            <a:spLocks noGrp="1"/>
          </p:cNvSpPr>
          <p:nvPr>
            <p:ph type="dt" idx="7"/>
          </p:nvPr>
        </p:nvSpPr>
        <p:spPr>
          <a:xfrm>
            <a:off x="457200" y="6019920"/>
            <a:ext cx="1905120" cy="457200"/>
          </a:xfrm>
          <a:prstGeom prst="rect">
            <a:avLst/>
          </a:prstGeom>
          <a:noFill/>
          <a:ln w="0">
            <a:noFill/>
          </a:ln>
        </p:spPr>
        <p:txBody>
          <a:bodyPr lIns="90000" rIns="90000" tIns="46800" bIns="46800" anchor="b">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8f8f8"/>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38" name="PlaceHolder 4"/>
          <p:cNvSpPr>
            <a:spLocks noGrp="1"/>
          </p:cNvSpPr>
          <p:nvPr>
            <p:ph type="ftr" idx="8"/>
          </p:nvPr>
        </p:nvSpPr>
        <p:spPr>
          <a:xfrm>
            <a:off x="3124080" y="6019920"/>
            <a:ext cx="2895840" cy="457200"/>
          </a:xfrm>
          <a:prstGeom prst="rect">
            <a:avLst/>
          </a:prstGeom>
          <a:noFill/>
          <a:ln w="0">
            <a:noFill/>
          </a:ln>
        </p:spPr>
        <p:txBody>
          <a:bodyPr lIns="90000" rIns="90000" tIns="46800" bIns="46800" anchor="b">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8f8f8"/>
                </a:solidFill>
                <a:effectLst/>
                <a:uFillTx/>
                <a:latin typeface="Times New Roman"/>
              </a:rPr>
              <a:t>&lt;footer&gt;</a:t>
            </a:r>
            <a:endParaRPr b="0" lang="en-US" sz="1400" strike="noStrike" u="none">
              <a:solidFill>
                <a:srgbClr val="ffffff"/>
              </a:solidFill>
              <a:effectLst/>
              <a:uFillTx/>
              <a:latin typeface="Times New Roman"/>
            </a:endParaRPr>
          </a:p>
        </p:txBody>
      </p:sp>
      <p:sp>
        <p:nvSpPr>
          <p:cNvPr id="39" name="PlaceHolder 5"/>
          <p:cNvSpPr>
            <a:spLocks noGrp="1"/>
          </p:cNvSpPr>
          <p:nvPr>
            <p:ph type="sldNum" idx="9"/>
          </p:nvPr>
        </p:nvSpPr>
        <p:spPr>
          <a:xfrm>
            <a:off x="6858000" y="6019920"/>
            <a:ext cx="1905120" cy="45720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6A12FF5-A0E9-4C16-BF20-DCB0B68C63C3}" type="slidenum">
              <a:rPr b="0" lang="en-US" sz="1400" strike="noStrike" u="none">
                <a:solidFill>
                  <a:srgbClr val="f8f8f8"/>
                </a:solidFill>
                <a:effectLst/>
                <a:uFillTx/>
                <a:latin typeface="Times New Roman"/>
              </a:rPr>
              <a:t>&lt;number&gt;</a:t>
            </a:fld>
            <a:endParaRPr b="0" lang="en-US" sz="1400" strike="noStrike" u="none">
              <a:solidFill>
                <a:srgbClr val="ffffff"/>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000000"/>
        </a:solidFill>
      </p:bgPr>
    </p:bg>
    <p:spTree>
      <p:nvGrpSpPr>
        <p:cNvPr id="1" name=""/>
        <p:cNvGrpSpPr/>
        <p:nvPr/>
      </p:nvGrpSpPr>
      <p:grpSpPr>
        <a:xfrm>
          <a:off x="0" y="0"/>
          <a:ext cx="0" cy="0"/>
          <a:chOff x="0" y="0"/>
          <a:chExt cx="0" cy="0"/>
        </a:xfrm>
      </p:grpSpPr>
      <p:grpSp>
        <p:nvGrpSpPr>
          <p:cNvPr id="40" name=""/>
          <p:cNvGrpSpPr/>
          <p:nvPr/>
        </p:nvGrpSpPr>
        <p:grpSpPr>
          <a:xfrm>
            <a:off x="177840" y="230040"/>
            <a:ext cx="202680" cy="6504120"/>
            <a:chOff x="177840" y="230040"/>
            <a:chExt cx="202680" cy="6504120"/>
          </a:xfrm>
        </p:grpSpPr>
        <p:sp>
          <p:nvSpPr>
            <p:cNvPr id="41" name=""/>
            <p:cNvSpPr/>
            <p:nvPr/>
          </p:nvSpPr>
          <p:spPr>
            <a:xfrm flipH="1">
              <a:off x="304200" y="257040"/>
              <a:ext cx="75960" cy="6477120"/>
            </a:xfrm>
            <a:prstGeom prst="rect">
              <a:avLst/>
            </a:prstGeom>
            <a:gradFill rotWithShape="0">
              <a:gsLst>
                <a:gs pos="0">
                  <a:srgbClr val="000000"/>
                </a:gs>
                <a:gs pos="100000">
                  <a:srgbClr val="0099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42" name=""/>
            <p:cNvSpPr/>
            <p:nvPr/>
          </p:nvSpPr>
          <p:spPr>
            <a:xfrm>
              <a:off x="177840" y="230040"/>
              <a:ext cx="76320" cy="6256440"/>
            </a:xfrm>
            <a:prstGeom prst="rect">
              <a:avLst/>
            </a:prstGeom>
            <a:gradFill rotWithShape="0">
              <a:gsLst>
                <a:gs pos="0">
                  <a:srgbClr val="000000"/>
                </a:gs>
                <a:gs pos="100000">
                  <a:srgbClr val="00ffff"/>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imes New Roman"/>
              </a:endParaRPr>
            </a:p>
          </p:txBody>
        </p:sp>
      </p:grpSp>
      <p:grpSp>
        <p:nvGrpSpPr>
          <p:cNvPr id="43" name=""/>
          <p:cNvGrpSpPr/>
          <p:nvPr/>
        </p:nvGrpSpPr>
        <p:grpSpPr>
          <a:xfrm>
            <a:off x="8792640" y="220680"/>
            <a:ext cx="199080" cy="6408000"/>
            <a:chOff x="8792640" y="220680"/>
            <a:chExt cx="199080" cy="6408000"/>
          </a:xfrm>
        </p:grpSpPr>
        <p:sp>
          <p:nvSpPr>
            <p:cNvPr id="44" name=""/>
            <p:cNvSpPr/>
            <p:nvPr/>
          </p:nvSpPr>
          <p:spPr>
            <a:xfrm flipH="1" flipV="1" rot="10800000">
              <a:off x="8923320" y="220680"/>
              <a:ext cx="68400" cy="6332400"/>
            </a:xfrm>
            <a:prstGeom prst="rect">
              <a:avLst/>
            </a:prstGeom>
            <a:gradFill rotWithShape="0">
              <a:gsLst>
                <a:gs pos="0">
                  <a:srgbClr val="6699ff"/>
                </a:gs>
                <a:gs pos="100000">
                  <a:srgbClr val="00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45" name=""/>
            <p:cNvSpPr/>
            <p:nvPr/>
          </p:nvSpPr>
          <p:spPr>
            <a:xfrm flipV="1" rot="10800000">
              <a:off x="8792640" y="379800"/>
              <a:ext cx="78120" cy="6248520"/>
            </a:xfrm>
            <a:prstGeom prst="rect">
              <a:avLst/>
            </a:prstGeom>
            <a:gradFill rotWithShape="0">
              <a:gsLst>
                <a:gs pos="0">
                  <a:srgbClr val="9933ff"/>
                </a:gs>
                <a:gs pos="100000">
                  <a:srgbClr val="00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46" name=""/>
          <p:cNvGrpSpPr/>
          <p:nvPr/>
        </p:nvGrpSpPr>
        <p:grpSpPr>
          <a:xfrm>
            <a:off x="412920" y="6476400"/>
            <a:ext cx="8686800" cy="229320"/>
            <a:chOff x="412920" y="6476400"/>
            <a:chExt cx="8686800" cy="229320"/>
          </a:xfrm>
        </p:grpSpPr>
        <p:sp>
          <p:nvSpPr>
            <p:cNvPr id="47" name=""/>
            <p:cNvSpPr/>
            <p:nvPr/>
          </p:nvSpPr>
          <p:spPr>
            <a:xfrm flipV="1" rot="5400000">
              <a:off x="4718160" y="2170440"/>
              <a:ext cx="75960" cy="8686800"/>
            </a:xfrm>
            <a:prstGeom prst="rect">
              <a:avLst/>
            </a:prstGeom>
            <a:gradFill rotWithShape="0">
              <a:gsLst>
                <a:gs pos="0">
                  <a:srgbClr val="6699ff"/>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48" name=""/>
            <p:cNvSpPr/>
            <p:nvPr/>
          </p:nvSpPr>
          <p:spPr>
            <a:xfrm flipV="1" rot="5400000">
              <a:off x="4625280" y="2417040"/>
              <a:ext cx="76320" cy="8501040"/>
            </a:xfrm>
            <a:prstGeom prst="rect">
              <a:avLst/>
            </a:prstGeom>
            <a:gradFill rotWithShape="0">
              <a:gsLst>
                <a:gs pos="0">
                  <a:srgbClr val="00ffff"/>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grpSp>
        <p:nvGrpSpPr>
          <p:cNvPr id="49" name=""/>
          <p:cNvGrpSpPr/>
          <p:nvPr/>
        </p:nvGrpSpPr>
        <p:grpSpPr>
          <a:xfrm>
            <a:off x="76320" y="176040"/>
            <a:ext cx="8745480" cy="161280"/>
            <a:chOff x="76320" y="176040"/>
            <a:chExt cx="8745480" cy="161280"/>
          </a:xfrm>
        </p:grpSpPr>
        <p:sp>
          <p:nvSpPr>
            <p:cNvPr id="50" name=""/>
            <p:cNvSpPr/>
            <p:nvPr/>
          </p:nvSpPr>
          <p:spPr>
            <a:xfrm flipV="1" rot="5400000">
              <a:off x="4529160" y="-3955680"/>
              <a:ext cx="58680" cy="8526600"/>
            </a:xfrm>
            <a:prstGeom prst="rect">
              <a:avLst/>
            </a:prstGeom>
            <a:gradFill rotWithShape="0">
              <a:gsLst>
                <a:gs pos="0">
                  <a:srgbClr val="000000"/>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51" name=""/>
            <p:cNvSpPr/>
            <p:nvPr/>
          </p:nvSpPr>
          <p:spPr>
            <a:xfrm flipV="1" rot="5400000">
              <a:off x="4418640" y="-4166280"/>
              <a:ext cx="60480" cy="8745480"/>
            </a:xfrm>
            <a:prstGeom prst="rect">
              <a:avLst/>
            </a:prstGeom>
            <a:gradFill rotWithShape="0">
              <a:gsLst>
                <a:gs pos="0">
                  <a:srgbClr val="000000"/>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grpSp>
      <p:sp>
        <p:nvSpPr>
          <p:cNvPr id="52" name="PlaceHolder 1"/>
          <p:cNvSpPr>
            <a:spLocks noGrp="1"/>
          </p:cNvSpPr>
          <p:nvPr>
            <p:ph type="title"/>
          </p:nvPr>
        </p:nvSpPr>
        <p:spPr>
          <a:xfrm>
            <a:off x="685800" y="19807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8f8f8"/>
                </a:solidFill>
                <a:effectLst/>
                <a:uFillTx/>
                <a:latin typeface="Tahoma"/>
              </a:rPr>
              <a:t>Click to edit the title text format</a:t>
            </a:r>
            <a:endParaRPr b="0" lang="en-US" sz="4000" strike="noStrike" u="none">
              <a:solidFill>
                <a:srgbClr val="f8f8f8"/>
              </a:solidFill>
              <a:effectLst/>
              <a:uFillTx/>
              <a:latin typeface="Tahoma"/>
            </a:endParaRPr>
          </a:p>
        </p:txBody>
      </p:sp>
      <p:sp>
        <p:nvSpPr>
          <p:cNvPr id="53" name="PlaceHolder 2"/>
          <p:cNvSpPr>
            <a:spLocks noGrp="1"/>
          </p:cNvSpPr>
          <p:nvPr>
            <p:ph type="dt" idx="10"/>
          </p:nvPr>
        </p:nvSpPr>
        <p:spPr>
          <a:xfrm>
            <a:off x="439560" y="5989680"/>
            <a:ext cx="1905120" cy="457200"/>
          </a:xfrm>
          <a:prstGeom prst="rect">
            <a:avLst/>
          </a:prstGeom>
          <a:noFill/>
          <a:ln w="0">
            <a:noFill/>
          </a:ln>
        </p:spPr>
        <p:txBody>
          <a:bodyPr lIns="90000" rIns="90000" tIns="46800" bIns="46800" anchor="b">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8f8f8"/>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54" name="PlaceHolder 3"/>
          <p:cNvSpPr>
            <a:spLocks noGrp="1"/>
          </p:cNvSpPr>
          <p:nvPr>
            <p:ph type="ftr" idx="11"/>
          </p:nvPr>
        </p:nvSpPr>
        <p:spPr>
          <a:xfrm>
            <a:off x="3135240" y="6002280"/>
            <a:ext cx="2895840" cy="457200"/>
          </a:xfrm>
          <a:prstGeom prst="rect">
            <a:avLst/>
          </a:prstGeom>
          <a:noFill/>
          <a:ln w="0">
            <a:noFill/>
          </a:ln>
        </p:spPr>
        <p:txBody>
          <a:bodyPr lIns="90000" rIns="90000" tIns="46800" bIns="46800" anchor="b">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8f8f8"/>
                </a:solidFill>
                <a:effectLst/>
                <a:uFillTx/>
                <a:latin typeface="Times New Roman"/>
              </a:rPr>
              <a:t>&lt;footer&gt;</a:t>
            </a:r>
            <a:endParaRPr b="0" lang="en-US" sz="1400" strike="noStrike" u="none">
              <a:solidFill>
                <a:srgbClr val="ffffff"/>
              </a:solidFill>
              <a:effectLst/>
              <a:uFillTx/>
              <a:latin typeface="Times New Roman"/>
            </a:endParaRPr>
          </a:p>
        </p:txBody>
      </p:sp>
      <p:sp>
        <p:nvSpPr>
          <p:cNvPr id="55" name="PlaceHolder 4"/>
          <p:cNvSpPr>
            <a:spLocks noGrp="1"/>
          </p:cNvSpPr>
          <p:nvPr>
            <p:ph type="sldNum" idx="12"/>
          </p:nvPr>
        </p:nvSpPr>
        <p:spPr>
          <a:xfrm>
            <a:off x="6800760" y="5978520"/>
            <a:ext cx="1905120" cy="45720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8f8f8"/>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4DAE74A-0D7C-4F4A-B1B4-2DA3476A03E2}" type="slidenum">
              <a:rPr b="0" lang="en-US" sz="1400" strike="noStrike" u="none">
                <a:solidFill>
                  <a:srgbClr val="f8f8f8"/>
                </a:solidFill>
                <a:effectLst/>
                <a:uFillTx/>
                <a:latin typeface="Times New Roman"/>
              </a:rPr>
              <a:t>&lt;number&gt;</a:t>
            </a:fld>
            <a:endParaRPr b="0" lang="en-US" sz="1400" strike="noStrike" u="none">
              <a:solidFill>
                <a:srgbClr val="ffffff"/>
              </a:solidFill>
              <a:effectLst/>
              <a:uFillTx/>
              <a:latin typeface="Times New Roman"/>
            </a:endParaRPr>
          </a:p>
        </p:txBody>
      </p:sp>
      <p:sp>
        <p:nvSpPr>
          <p:cNvPr id="5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Click to edit the outline text format</a:t>
            </a:r>
            <a:endParaRPr b="0" lang="en-US" sz="2800" strike="noStrike" u="none">
              <a:solidFill>
                <a:srgbClr val="f8f8f8"/>
              </a:solidFill>
              <a:effectLst/>
              <a:uFillTx/>
              <a:latin typeface="Tahoma"/>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Second Outline Level</a:t>
            </a:r>
            <a:endParaRPr b="0" lang="en-US" sz="2800" strike="noStrike" u="none">
              <a:solidFill>
                <a:srgbClr val="f8f8f8"/>
              </a:solidFill>
              <a:effectLst/>
              <a:uFillTx/>
              <a:latin typeface="Tahoma"/>
            </a:endParaRPr>
          </a:p>
          <a:p>
            <a:pPr lvl="2" marL="914400" algn="ctr">
              <a:spcBef>
                <a:spcPts val="601"/>
              </a:spcBef>
              <a:buClr>
                <a:srgbClr val="6699ff"/>
              </a:buClr>
              <a:buFont typeface="Tahoma"/>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Third Outline Level</a:t>
            </a:r>
            <a:endParaRPr b="0" lang="en-US" sz="2400" strike="noStrike" u="none">
              <a:solidFill>
                <a:srgbClr val="f8f8f8"/>
              </a:solidFill>
              <a:effectLst/>
              <a:uFillTx/>
              <a:latin typeface="Tahoma"/>
            </a:endParaRPr>
          </a:p>
          <a:p>
            <a:pPr lvl="3" marL="1371600" algn="ctr">
              <a:spcBef>
                <a:spcPts val="499"/>
              </a:spcBef>
              <a:buClr>
                <a:srgbClr val="0099cc"/>
              </a:buClr>
              <a:buFont typeface="Tahoma"/>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ahoma"/>
              </a:rPr>
              <a:t>Fourth Outline Level</a:t>
            </a:r>
            <a:endParaRPr b="0" lang="en-US" sz="2000" strike="noStrike" u="none">
              <a:solidFill>
                <a:srgbClr val="f8f8f8"/>
              </a:solidFill>
              <a:effectLst/>
              <a:uFillTx/>
              <a:latin typeface="Tahoma"/>
            </a:endParaRPr>
          </a:p>
          <a:p>
            <a:pPr lvl="4" marL="1828800" algn="ctr">
              <a:spcBef>
                <a:spcPts val="499"/>
              </a:spcBef>
              <a:buClr>
                <a:srgbClr val="6699ff"/>
              </a:buClr>
              <a:buFont typeface="Tahoma"/>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ahoma"/>
              </a:rPr>
              <a:t>Fifth Outline Level</a:t>
            </a:r>
            <a:endParaRPr b="0" lang="en-US" sz="2000" strike="noStrike" u="none">
              <a:solidFill>
                <a:srgbClr val="f8f8f8"/>
              </a:solidFill>
              <a:effectLst/>
              <a:uFillTx/>
              <a:latin typeface="Tahoma"/>
            </a:endParaRPr>
          </a:p>
          <a:p>
            <a:pPr lvl="5" marL="1828800">
              <a:spcBef>
                <a:spcPts val="499"/>
              </a:spcBef>
              <a:buClr>
                <a:srgbClr val="f8f8f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ahoma"/>
              </a:rPr>
              <a:t>Sixth Outline Level</a:t>
            </a:r>
            <a:endParaRPr b="0" lang="en-US" sz="2000" strike="noStrike" u="none">
              <a:solidFill>
                <a:srgbClr val="f8f8f8"/>
              </a:solidFill>
              <a:effectLst/>
              <a:uFillTx/>
              <a:latin typeface="Tahoma"/>
            </a:endParaRPr>
          </a:p>
          <a:p>
            <a:pPr lvl="6" marL="1828800">
              <a:spcBef>
                <a:spcPts val="499"/>
              </a:spcBef>
              <a:buClr>
                <a:srgbClr val="f8f8f8"/>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ahoma"/>
              </a:rPr>
              <a:t>Seventh Outline Level</a:t>
            </a:r>
            <a:endParaRPr b="0" lang="en-US" sz="2000" strike="noStrike" u="none">
              <a:solidFill>
                <a:srgbClr val="f8f8f8"/>
              </a:solidFill>
              <a:effectLst/>
              <a:uFillTx/>
              <a:latin typeface="Tahom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762120" y="1142640"/>
            <a:ext cx="807696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8f8f8"/>
                </a:solidFill>
                <a:effectLst/>
                <a:uFillTx/>
                <a:latin typeface="Tahoma"/>
              </a:rPr>
              <a:t>Transwestern Pipeline Company</a:t>
            </a:r>
            <a:endParaRPr b="0" lang="en-US" sz="4400" strike="noStrike" u="none">
              <a:solidFill>
                <a:srgbClr val="f8f8f8"/>
              </a:solidFill>
              <a:effectLst/>
              <a:uFillTx/>
              <a:latin typeface="Tahoma"/>
            </a:endParaRPr>
          </a:p>
        </p:txBody>
      </p:sp>
      <p:sp>
        <p:nvSpPr>
          <p:cNvPr id="58" name="PlaceHolder 2"/>
          <p:cNvSpPr>
            <a:spLocks noGrp="1"/>
          </p:cNvSpPr>
          <p:nvPr>
            <p:ph type="subTitle"/>
          </p:nvPr>
        </p:nvSpPr>
        <p:spPr>
          <a:xfrm>
            <a:off x="914040" y="2895120"/>
            <a:ext cx="7620120" cy="1752840"/>
          </a:xfrm>
          <a:prstGeom prst="rect">
            <a:avLst/>
          </a:prstGeom>
          <a:noFill/>
          <a:ln w="0">
            <a:noFill/>
          </a:ln>
        </p:spPr>
        <p:txBody>
          <a:bodyPr lIns="90000" rIns="90000" tIns="46800" bIns="46800" anchor="t">
            <a:noAutofit/>
          </a:bodyPr>
          <a:p>
            <a:pPr indent="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Operations and Market Services Presentation to</a:t>
            </a:r>
            <a:endParaRPr b="0" lang="en-US" sz="2800" strike="noStrike" u="none">
              <a:solidFill>
                <a:srgbClr val="f8f8f8"/>
              </a:solidFill>
              <a:effectLst/>
              <a:uFillTx/>
              <a:latin typeface="Tahoma"/>
            </a:endParaRPr>
          </a:p>
          <a:p>
            <a:pPr indent="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Citizens Communications &amp; </a:t>
            </a:r>
            <a:endParaRPr b="0" lang="en-US" sz="2800" strike="noStrike" u="none">
              <a:solidFill>
                <a:srgbClr val="f8f8f8"/>
              </a:solidFill>
              <a:effectLst/>
              <a:uFillTx/>
              <a:latin typeface="Tahoma"/>
            </a:endParaRPr>
          </a:p>
          <a:p>
            <a:pPr indent="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PP&amp;L and Duke </a:t>
            </a:r>
            <a:endParaRPr b="0" lang="en-US" sz="2800" strike="noStrike" u="none">
              <a:solidFill>
                <a:srgbClr val="f8f8f8"/>
              </a:solidFill>
              <a:effectLst/>
              <a:uFillTx/>
              <a:latin typeface="Tahoma"/>
            </a:endParaRPr>
          </a:p>
          <a:p>
            <a:pPr indent="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(Joint Owners of Griffith Power Plant)</a:t>
            </a:r>
            <a:endParaRPr b="0" lang="en-US" sz="2800" strike="noStrike" u="none">
              <a:solidFill>
                <a:srgbClr val="f8f8f8"/>
              </a:solidFill>
              <a:effectLst/>
              <a:uFillTx/>
              <a:latin typeface="Tahoma"/>
            </a:endParaRPr>
          </a:p>
          <a:p>
            <a:pPr indent="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May 30, 2001</a:t>
            </a:r>
            <a:endParaRPr b="0" lang="en-US" sz="28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0" name="PlaceHolder 1"/>
          <p:cNvSpPr>
            <a:spLocks noGrp="1"/>
          </p:cNvSpPr>
          <p:nvPr>
            <p:ph type="title"/>
          </p:nvPr>
        </p:nvSpPr>
        <p:spPr>
          <a:xfrm>
            <a:off x="0" y="609480"/>
            <a:ext cx="7772400" cy="9907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a:t>
            </a:r>
            <a:endParaRPr b="0" lang="en-US" sz="3600" strike="noStrike" u="none">
              <a:solidFill>
                <a:srgbClr val="ffffff"/>
              </a:solidFill>
              <a:effectLst/>
              <a:uFillTx/>
              <a:latin typeface="Tahoma"/>
            </a:endParaRPr>
          </a:p>
        </p:txBody>
      </p:sp>
      <p:sp>
        <p:nvSpPr>
          <p:cNvPr id="131" name="PlaceHolder 2"/>
          <p:cNvSpPr>
            <a:spLocks noGrp="1"/>
          </p:cNvSpPr>
          <p:nvPr>
            <p:ph/>
          </p:nvPr>
        </p:nvSpPr>
        <p:spPr>
          <a:xfrm>
            <a:off x="609480" y="838080"/>
            <a:ext cx="7772400" cy="4191120"/>
          </a:xfrm>
          <a:prstGeom prst="rect">
            <a:avLst/>
          </a:prstGeom>
          <a:noFill/>
          <a:ln w="0">
            <a:noFill/>
          </a:ln>
        </p:spPr>
        <p:txBody>
          <a:bodyPr lIns="90000" rIns="90000" tIns="46800" bIns="46800" anchor="t">
            <a:normAutofit fontScale="92500" lnSpcReduction="19999"/>
          </a:bodyPr>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sng">
                <a:solidFill>
                  <a:srgbClr val="f8f8f8"/>
                </a:solidFill>
                <a:effectLst/>
                <a:uFillTx/>
                <a:latin typeface="Tahoma"/>
              </a:rPr>
              <a:t>Final 8 AM</a:t>
            </a:r>
            <a:r>
              <a:rPr b="0" lang="en-US" sz="2800" strike="noStrike" u="none">
                <a:solidFill>
                  <a:srgbClr val="f8f8f8"/>
                </a:solidFill>
                <a:effectLst/>
                <a:uFillTx/>
                <a:latin typeface="Tahoma"/>
              </a:rPr>
              <a:t>: This cycle is used for after hours transactions approved by Gas Control which have been agreed upon by the shipper, the Receipt and Delivery point operators and Transwestern, and have already physically commenced flow</a:t>
            </a:r>
            <a:endParaRPr b="0" lang="en-US" sz="2800" strike="noStrike" u="none">
              <a:solidFill>
                <a:srgbClr val="f8f8f8"/>
              </a:solidFill>
              <a:effectLst/>
              <a:uFillTx/>
              <a:latin typeface="Tahoma"/>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The scheduling paperwork to approve the transaction is completed before 8 AM the following day </a:t>
            </a:r>
            <a:endParaRPr b="0" lang="en-US" sz="2800" strike="noStrike" u="none">
              <a:solidFill>
                <a:srgbClr val="f8f8f8"/>
              </a:solidFill>
              <a:effectLst/>
              <a:uFillTx/>
              <a:latin typeface="Tahoma"/>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Transwestern reserves the right to reject any transaction which occurs after the Intraday 2 process </a:t>
            </a:r>
            <a:endParaRPr b="0" lang="en-US" sz="2800" strike="noStrike" u="none">
              <a:solidFill>
                <a:srgbClr val="f8f8f8"/>
              </a:solidFill>
              <a:effectLst/>
              <a:uFillTx/>
              <a:latin typeface="Tahoma"/>
            </a:endParaRPr>
          </a:p>
          <a:p>
            <a:pPr marL="343080" indent="0">
              <a:lnSpc>
                <a:spcPct val="9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2" name="PlaceHolder 1"/>
          <p:cNvSpPr>
            <a:spLocks noGrp="1"/>
          </p:cNvSpPr>
          <p:nvPr>
            <p:ph type="title"/>
          </p:nvPr>
        </p:nvSpPr>
        <p:spPr>
          <a:xfrm>
            <a:off x="685800" y="456840"/>
            <a:ext cx="777240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Nominations</a:t>
            </a:r>
            <a:endParaRPr b="0" lang="en-US" sz="3600" strike="noStrike" u="none">
              <a:solidFill>
                <a:srgbClr val="ffffff"/>
              </a:solidFill>
              <a:effectLst/>
              <a:uFillTx/>
              <a:latin typeface="Tahoma"/>
            </a:endParaRPr>
          </a:p>
        </p:txBody>
      </p:sp>
      <p:sp>
        <p:nvSpPr>
          <p:cNvPr id="133" name="PlaceHolder 2"/>
          <p:cNvSpPr>
            <a:spLocks noGrp="1"/>
          </p:cNvSpPr>
          <p:nvPr>
            <p:ph/>
          </p:nvPr>
        </p:nvSpPr>
        <p:spPr>
          <a:xfrm>
            <a:off x="685800" y="1295280"/>
            <a:ext cx="7772400" cy="4572000"/>
          </a:xfrm>
          <a:prstGeom prst="rect">
            <a:avLst/>
          </a:prstGeom>
          <a:noFill/>
          <a:ln w="0">
            <a:noFill/>
          </a:ln>
        </p:spPr>
        <p:txBody>
          <a:bodyPr lIns="90000" rIns="90000" tIns="46800" bIns="46800" anchor="t">
            <a:normAutofit/>
          </a:bodyPr>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Must be received by the stated deadline</a:t>
            </a:r>
            <a:endParaRPr b="0" lang="en-US" sz="28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Cannot be taken below Elapsed Pro-rata Scheduled Quantities once the gas day has begun</a:t>
            </a:r>
            <a:endParaRPr b="0" lang="en-US" sz="28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Screen used in the Hottap System is the Nomination Maintenance Screen</a:t>
            </a:r>
            <a:endParaRPr b="0" lang="en-US" sz="28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If system problems should occur while you are trying to input nominations, you can reach the Hottap Helpdesk at 1-800-421-6221</a:t>
            </a:r>
            <a:endParaRPr b="0" lang="en-US" sz="2800" strike="noStrike" u="none">
              <a:solidFill>
                <a:srgbClr val="f8f8f8"/>
              </a:solidFill>
              <a:effectLst/>
              <a:uFillTx/>
              <a:latin typeface="Tahoma"/>
            </a:endParaRPr>
          </a:p>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4" name="PlaceHolder 1"/>
          <p:cNvSpPr>
            <a:spLocks noGrp="1"/>
          </p:cNvSpPr>
          <p:nvPr>
            <p:ph type="title"/>
          </p:nvPr>
        </p:nvSpPr>
        <p:spPr>
          <a:xfrm>
            <a:off x="685800" y="456840"/>
            <a:ext cx="777240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Confirmation   Deadlines</a:t>
            </a:r>
            <a:endParaRPr b="0" lang="en-US" sz="3600" strike="noStrike" u="none">
              <a:solidFill>
                <a:srgbClr val="ffffff"/>
              </a:solidFill>
              <a:effectLst/>
              <a:uFillTx/>
              <a:latin typeface="Tahoma"/>
            </a:endParaRPr>
          </a:p>
        </p:txBody>
      </p:sp>
      <p:sp>
        <p:nvSpPr>
          <p:cNvPr id="135" name="PlaceHolder 2"/>
          <p:cNvSpPr>
            <a:spLocks noGrp="1"/>
          </p:cNvSpPr>
          <p:nvPr>
            <p:ph/>
          </p:nvPr>
        </p:nvSpPr>
        <p:spPr>
          <a:xfrm>
            <a:off x="533520" y="990720"/>
            <a:ext cx="7772400" cy="3657600"/>
          </a:xfrm>
          <a:prstGeom prst="rect">
            <a:avLst/>
          </a:prstGeom>
          <a:noFill/>
          <a:ln w="0">
            <a:noFill/>
          </a:ln>
        </p:spPr>
        <p:txBody>
          <a:bodyPr lIns="90000" rIns="90000" tIns="46800" bIns="46800" anchor="t">
            <a:normAutofit fontScale="77500" lnSpcReduction="19999"/>
          </a:bodyPr>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 </a:t>
            </a:r>
            <a:endParaRPr b="0" lang="en-US" sz="28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3:30 p.m.  Timely</a:t>
            </a:r>
            <a:endParaRPr b="0" lang="en-US" sz="2800" strike="noStrike" u="none">
              <a:solidFill>
                <a:srgbClr val="f8f8f8"/>
              </a:solidFill>
              <a:effectLst/>
              <a:uFillTx/>
              <a:latin typeface="Tahoma"/>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9:00 p.m.  Evening</a:t>
            </a:r>
            <a:endParaRPr b="0" lang="en-US" sz="2800" strike="noStrike" u="none">
              <a:solidFill>
                <a:srgbClr val="f8f8f8"/>
              </a:solidFill>
              <a:effectLst/>
              <a:uFillTx/>
              <a:latin typeface="Tahoma"/>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8:00 a.m.  Non-Grid AM*</a:t>
            </a:r>
            <a:endParaRPr b="0" lang="en-US" sz="2800" strike="noStrike" u="none">
              <a:solidFill>
                <a:srgbClr val="f8f8f8"/>
              </a:solidFill>
              <a:effectLst/>
              <a:uFillTx/>
              <a:latin typeface="Tahoma"/>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1:00 p.m.  Intraday I</a:t>
            </a:r>
            <a:endParaRPr b="0" lang="en-US" sz="2800" strike="noStrike" u="none">
              <a:solidFill>
                <a:srgbClr val="f8f8f8"/>
              </a:solidFill>
              <a:effectLst/>
              <a:uFillTx/>
              <a:latin typeface="Tahoma"/>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8:00 p.m.  Intraday II</a:t>
            </a:r>
            <a:endParaRPr b="0" lang="en-US" sz="2800" strike="noStrike" u="none">
              <a:solidFill>
                <a:srgbClr val="f8f8f8"/>
              </a:solidFill>
              <a:effectLst/>
              <a:uFillTx/>
              <a:latin typeface="Tahoma"/>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8:00 a.m.  Final AM*</a:t>
            </a:r>
            <a:endParaRPr b="0" lang="en-US" sz="2800" strike="noStrike" u="none">
              <a:solidFill>
                <a:srgbClr val="f8f8f8"/>
              </a:solidFill>
              <a:effectLst/>
              <a:uFillTx/>
              <a:latin typeface="Tahoma"/>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ahoma"/>
              </a:rPr>
              <a:t>*Non-GISB deadlines specific to Transwestern</a:t>
            </a:r>
            <a:endParaRPr b="0" lang="en-US" sz="2000" strike="noStrike" u="none">
              <a:solidFill>
                <a:srgbClr val="f8f8f8"/>
              </a:solidFill>
              <a:effectLst/>
              <a:uFillTx/>
              <a:latin typeface="Tahoma"/>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ahoma"/>
              </a:rPr>
              <a:t>(All times Central Clock Time)</a:t>
            </a:r>
            <a:endParaRPr b="0" lang="en-US" sz="2000" strike="noStrike" u="none">
              <a:solidFill>
                <a:srgbClr val="f8f8f8"/>
              </a:solidFill>
              <a:effectLst/>
              <a:uFillTx/>
              <a:latin typeface="Tahoma"/>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6" name="PlaceHolder 1"/>
          <p:cNvSpPr>
            <a:spLocks noGrp="1"/>
          </p:cNvSpPr>
          <p:nvPr>
            <p:ph type="title"/>
          </p:nvPr>
        </p:nvSpPr>
        <p:spPr>
          <a:xfrm>
            <a:off x="685800" y="456840"/>
            <a:ext cx="777240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Confirmations</a:t>
            </a:r>
            <a:endParaRPr b="0" lang="en-US" sz="3600" strike="noStrike" u="none">
              <a:solidFill>
                <a:srgbClr val="ffffff"/>
              </a:solidFill>
              <a:effectLst/>
              <a:uFillTx/>
              <a:latin typeface="Tahoma"/>
            </a:endParaRPr>
          </a:p>
        </p:txBody>
      </p:sp>
      <p:sp>
        <p:nvSpPr>
          <p:cNvPr id="137" name="PlaceHolder 2"/>
          <p:cNvSpPr>
            <a:spLocks noGrp="1"/>
          </p:cNvSpPr>
          <p:nvPr>
            <p:ph/>
          </p:nvPr>
        </p:nvSpPr>
        <p:spPr>
          <a:xfrm>
            <a:off x="609480" y="1143000"/>
            <a:ext cx="7772400" cy="4952880"/>
          </a:xfrm>
          <a:prstGeom prst="rect">
            <a:avLst/>
          </a:prstGeom>
          <a:noFill/>
          <a:ln w="0">
            <a:noFill/>
          </a:ln>
        </p:spPr>
        <p:txBody>
          <a:bodyPr lIns="90000" rIns="90000" tIns="46800" bIns="46800" anchor="t">
            <a:normAutofit/>
          </a:bodyPr>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 </a:t>
            </a:r>
            <a:endParaRPr b="0" lang="en-US" sz="28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This process gives Operators the opportunity to determine which shippers’ gas will flow</a:t>
            </a:r>
            <a:endParaRPr b="0" lang="en-US" sz="2800" strike="noStrike" u="none">
              <a:solidFill>
                <a:srgbClr val="f8f8f8"/>
              </a:solidFill>
              <a:effectLst/>
              <a:uFillTx/>
              <a:latin typeface="Tahoma"/>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Confirmations must be completed before the stated deadline for each cycle</a:t>
            </a:r>
            <a:endParaRPr b="0" lang="en-US" sz="2800" strike="noStrike" u="none">
              <a:solidFill>
                <a:srgbClr val="f8f8f8"/>
              </a:solidFill>
              <a:effectLst/>
              <a:uFillTx/>
              <a:latin typeface="Tahoma"/>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Confirmations are done in the Confirmation Maintenance Screen in Hottap</a:t>
            </a:r>
            <a:endParaRPr b="0" lang="en-US" sz="2800" strike="noStrike" u="none">
              <a:solidFill>
                <a:srgbClr val="f8f8f8"/>
              </a:solidFill>
              <a:effectLst/>
              <a:uFillTx/>
              <a:latin typeface="Tahoma"/>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Operators can choose the method of confirmation which best suits their day to day business</a:t>
            </a:r>
            <a:endParaRPr b="0" lang="en-US" sz="2800" strike="noStrike" u="none">
              <a:solidFill>
                <a:srgbClr val="f8f8f8"/>
              </a:solidFill>
              <a:effectLst/>
              <a:uFillTx/>
              <a:latin typeface="Tahoma"/>
            </a:endParaRPr>
          </a:p>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8" name="PlaceHolder 1"/>
          <p:cNvSpPr>
            <a:spLocks noGrp="1"/>
          </p:cNvSpPr>
          <p:nvPr>
            <p:ph type="title"/>
          </p:nvPr>
        </p:nvSpPr>
        <p:spPr>
          <a:xfrm>
            <a:off x="685800" y="609480"/>
            <a:ext cx="7772400" cy="99072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Operator Choice for Confirmations</a:t>
            </a:r>
            <a:endParaRPr b="0" lang="en-US" sz="3600" strike="noStrike" u="none">
              <a:solidFill>
                <a:srgbClr val="ffffff"/>
              </a:solidFill>
              <a:effectLst/>
              <a:uFillTx/>
              <a:latin typeface="Tahoma"/>
            </a:endParaRPr>
          </a:p>
        </p:txBody>
      </p:sp>
      <p:sp>
        <p:nvSpPr>
          <p:cNvPr id="139" name="PlaceHolder 2"/>
          <p:cNvSpPr>
            <a:spLocks noGrp="1"/>
          </p:cNvSpPr>
          <p:nvPr>
            <p:ph/>
          </p:nvPr>
        </p:nvSpPr>
        <p:spPr>
          <a:xfrm>
            <a:off x="609480" y="1904760"/>
            <a:ext cx="7772400" cy="4190760"/>
          </a:xfrm>
          <a:prstGeom prst="rect">
            <a:avLst/>
          </a:prstGeom>
          <a:noFill/>
          <a:ln w="0">
            <a:noFill/>
          </a:ln>
        </p:spPr>
        <p:txBody>
          <a:bodyPr lIns="90000" rIns="90000" tIns="46800" bIns="46800" anchor="t">
            <a:normAutofit/>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sng">
                <a:solidFill>
                  <a:srgbClr val="f8f8f8"/>
                </a:solidFill>
                <a:effectLst/>
                <a:uFillTx/>
                <a:latin typeface="Tahoma"/>
              </a:rPr>
              <a:t>Active Confirmation</a:t>
            </a:r>
            <a:r>
              <a:rPr b="0" lang="en-US" sz="3200" strike="noStrike" u="none">
                <a:solidFill>
                  <a:srgbClr val="f8f8f8"/>
                </a:solidFill>
                <a:effectLst/>
                <a:uFillTx/>
                <a:latin typeface="Tahoma"/>
              </a:rPr>
              <a:t>: The Operator must confirm all nominations on every cycle</a:t>
            </a:r>
            <a:endParaRPr b="0" lang="en-US" sz="3200" strike="noStrike" u="none">
              <a:solidFill>
                <a:srgbClr val="f8f8f8"/>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sng">
                <a:solidFill>
                  <a:srgbClr val="f8f8f8"/>
                </a:solidFill>
                <a:effectLst/>
                <a:uFillTx/>
                <a:latin typeface="Tahoma"/>
              </a:rPr>
              <a:t>Passive Confirmation</a:t>
            </a:r>
            <a:r>
              <a:rPr b="0" lang="en-US" sz="3200" strike="noStrike" u="none">
                <a:solidFill>
                  <a:srgbClr val="f8f8f8"/>
                </a:solidFill>
                <a:effectLst/>
                <a:uFillTx/>
                <a:latin typeface="Tahoma"/>
              </a:rPr>
              <a:t>:  The Operator’s confirmation in Timely process will roll throughout the rest of the gas day and into the next gas day for the date range specified  </a:t>
            </a:r>
            <a:endParaRPr b="0" lang="en-US" sz="32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0" name="PlaceHolder 1"/>
          <p:cNvSpPr>
            <a:spLocks noGrp="1"/>
          </p:cNvSpPr>
          <p:nvPr>
            <p:ph/>
          </p:nvPr>
        </p:nvSpPr>
        <p:spPr>
          <a:xfrm>
            <a:off x="533520" y="761760"/>
            <a:ext cx="7772400" cy="4800600"/>
          </a:xfrm>
          <a:prstGeom prst="rect">
            <a:avLst/>
          </a:prstGeom>
          <a:noFill/>
          <a:ln w="0">
            <a:noFill/>
          </a:ln>
        </p:spPr>
        <p:txBody>
          <a:bodyPr lIns="90000" rIns="90000" tIns="46800" bIns="46800" anchor="t">
            <a:normAutofit/>
          </a:bodyPr>
          <a:p>
            <a:pPr marL="343080" indent="-343080">
              <a:lnSpc>
                <a:spcPct val="90000"/>
              </a:lnSpc>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sng">
                <a:solidFill>
                  <a:srgbClr val="f8f8f8"/>
                </a:solidFill>
                <a:effectLst/>
                <a:uFillTx/>
                <a:latin typeface="Tahoma"/>
              </a:rPr>
              <a:t>Confirmation by Exception</a:t>
            </a:r>
            <a:r>
              <a:rPr b="0" lang="en-US" sz="3200" strike="noStrike" u="none">
                <a:solidFill>
                  <a:srgbClr val="f8f8f8"/>
                </a:solidFill>
                <a:effectLst/>
                <a:uFillTx/>
                <a:latin typeface="Tahoma"/>
              </a:rPr>
              <a:t>: TW will automatically confirm ALL NOMINATIONS at a location.  All confirmed quantities will equal nominated quantities for all cycles.  Operators will be able to change any confirmation that is automatically confirmed by TW during any cycle.  Any manual change will remain in place for the entire gas day or date range.</a:t>
            </a:r>
            <a:endParaRPr b="0" lang="en-US" sz="32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1" name="PlaceHolder 1"/>
          <p:cNvSpPr>
            <a:spLocks noGrp="1"/>
          </p:cNvSpPr>
          <p:nvPr>
            <p:ph type="title"/>
          </p:nvPr>
        </p:nvSpPr>
        <p:spPr>
          <a:xfrm>
            <a:off x="685800" y="456840"/>
            <a:ext cx="777240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Allocation Process</a:t>
            </a:r>
            <a:endParaRPr b="0" lang="en-US" sz="3600" strike="noStrike" u="none">
              <a:solidFill>
                <a:srgbClr val="ffffff"/>
              </a:solidFill>
              <a:effectLst/>
              <a:uFillTx/>
              <a:latin typeface="Tahoma"/>
            </a:endParaRPr>
          </a:p>
        </p:txBody>
      </p:sp>
      <p:sp>
        <p:nvSpPr>
          <p:cNvPr id="142" name="PlaceHolder 2"/>
          <p:cNvSpPr>
            <a:spLocks noGrp="1"/>
          </p:cNvSpPr>
          <p:nvPr>
            <p:ph/>
          </p:nvPr>
        </p:nvSpPr>
        <p:spPr>
          <a:xfrm>
            <a:off x="685800" y="1295280"/>
            <a:ext cx="7772400" cy="4572000"/>
          </a:xfrm>
          <a:prstGeom prst="rect">
            <a:avLst/>
          </a:prstGeom>
          <a:noFill/>
          <a:ln w="0">
            <a:noFill/>
          </a:ln>
        </p:spPr>
        <p:txBody>
          <a:bodyPr lIns="90000" rIns="90000" tIns="46800" bIns="46800" anchor="t">
            <a:normAutofit/>
          </a:bodyPr>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 </a:t>
            </a:r>
            <a:endParaRPr b="0" lang="en-US" sz="28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This process is run right after the confirmation process</a:t>
            </a:r>
            <a:endParaRPr b="0" lang="en-US" sz="2800" strike="noStrike" u="none">
              <a:solidFill>
                <a:srgbClr val="f8f8f8"/>
              </a:solidFill>
              <a:effectLst/>
              <a:uFillTx/>
              <a:latin typeface="Tahoma"/>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The Hottap system identifies points, laterals and groups where transportation nominations exceed Transwestern capacity</a:t>
            </a:r>
            <a:endParaRPr b="0" lang="en-US" sz="2800" strike="noStrike" u="none">
              <a:solidFill>
                <a:srgbClr val="f8f8f8"/>
              </a:solidFill>
              <a:effectLst/>
              <a:uFillTx/>
              <a:latin typeface="Tahoma"/>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Allocations are also administered to ensure pipeline integrity at interconnecting points</a:t>
            </a:r>
            <a:endParaRPr b="0" lang="en-US" sz="2800" strike="noStrike" u="none">
              <a:solidFill>
                <a:srgbClr val="f8f8f8"/>
              </a:solidFill>
              <a:effectLst/>
              <a:uFillTx/>
              <a:latin typeface="Tahoma"/>
            </a:endParaRPr>
          </a:p>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8f8f8"/>
              </a:solidFill>
              <a:effectLst/>
              <a:uFillTx/>
              <a:latin typeface="Tahoma"/>
            </a:endParaRPr>
          </a:p>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3" name="PlaceHolder 1"/>
          <p:cNvSpPr>
            <a:spLocks noGrp="1"/>
          </p:cNvSpPr>
          <p:nvPr>
            <p:ph type="title"/>
          </p:nvPr>
        </p:nvSpPr>
        <p:spPr>
          <a:xfrm>
            <a:off x="685800" y="456840"/>
            <a:ext cx="777240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Scheduled Quantities</a:t>
            </a:r>
            <a:endParaRPr b="0" lang="en-US" sz="3600" strike="noStrike" u="none">
              <a:solidFill>
                <a:srgbClr val="ffffff"/>
              </a:solidFill>
              <a:effectLst/>
              <a:uFillTx/>
              <a:latin typeface="Tahoma"/>
            </a:endParaRPr>
          </a:p>
        </p:txBody>
      </p:sp>
      <p:sp>
        <p:nvSpPr>
          <p:cNvPr id="144" name="PlaceHolder 2"/>
          <p:cNvSpPr>
            <a:spLocks noGrp="1"/>
          </p:cNvSpPr>
          <p:nvPr>
            <p:ph/>
          </p:nvPr>
        </p:nvSpPr>
        <p:spPr>
          <a:xfrm>
            <a:off x="533520" y="990720"/>
            <a:ext cx="7772400" cy="4572000"/>
          </a:xfrm>
          <a:prstGeom prst="rect">
            <a:avLst/>
          </a:prstGeom>
          <a:noFill/>
          <a:ln w="0">
            <a:noFill/>
          </a:ln>
        </p:spPr>
        <p:txBody>
          <a:bodyPr lIns="90000" rIns="90000" tIns="46800" bIns="4680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 </a:t>
            </a:r>
            <a:endParaRPr b="0" lang="en-US" sz="2800" strike="noStrike" u="none">
              <a:solidFill>
                <a:srgbClr val="f8f8f8"/>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Available after each process</a:t>
            </a:r>
            <a:endParaRPr b="0" lang="en-US" sz="2800" strike="noStrike" u="none">
              <a:solidFill>
                <a:srgbClr val="f8f8f8"/>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Finalized at the end of the gas day (9:00 a.m. the following day)</a:t>
            </a:r>
            <a:endParaRPr b="0" lang="en-US" sz="2800" strike="noStrike" u="none">
              <a:solidFill>
                <a:srgbClr val="f8f8f8"/>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Can be viewed by Operators in the Confirmation Maintenance Screen in Hotttap</a:t>
            </a:r>
            <a:endParaRPr b="0" lang="en-US" sz="2800" strike="noStrike" u="none">
              <a:solidFill>
                <a:srgbClr val="f8f8f8"/>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Can be viewed by Shippers in the Scheduled Quantities Screen</a:t>
            </a:r>
            <a:endParaRPr b="0" lang="en-US" sz="2800" strike="noStrike" u="none">
              <a:solidFill>
                <a:srgbClr val="f8f8f8"/>
              </a:solidFill>
              <a:effectLst/>
              <a:uFillTx/>
              <a:latin typeface="Tahoma"/>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8f8f8"/>
              </a:solidFill>
              <a:effectLst/>
              <a:uFillTx/>
              <a:latin typeface="Tahoma"/>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8f8f8"/>
              </a:solidFill>
              <a:effectLst/>
              <a:uFillTx/>
              <a:latin typeface="Tahoma"/>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5" name="PlaceHolder 1"/>
          <p:cNvSpPr>
            <a:spLocks noGrp="1"/>
          </p:cNvSpPr>
          <p:nvPr>
            <p:ph type="title"/>
          </p:nvPr>
        </p:nvSpPr>
        <p:spPr>
          <a:xfrm>
            <a:off x="685800" y="456840"/>
            <a:ext cx="777240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Measured Quantities</a:t>
            </a:r>
            <a:endParaRPr b="0" lang="en-US" sz="3600" strike="noStrike" u="none">
              <a:solidFill>
                <a:srgbClr val="ffffff"/>
              </a:solidFill>
              <a:effectLst/>
              <a:uFillTx/>
              <a:latin typeface="Tahoma"/>
            </a:endParaRPr>
          </a:p>
        </p:txBody>
      </p:sp>
      <p:sp>
        <p:nvSpPr>
          <p:cNvPr id="146" name="PlaceHolder 2"/>
          <p:cNvSpPr>
            <a:spLocks noGrp="1"/>
          </p:cNvSpPr>
          <p:nvPr>
            <p:ph/>
          </p:nvPr>
        </p:nvSpPr>
        <p:spPr>
          <a:xfrm>
            <a:off x="685800" y="990720"/>
            <a:ext cx="7772400" cy="5410080"/>
          </a:xfrm>
          <a:prstGeom prst="rect">
            <a:avLst/>
          </a:prstGeom>
          <a:noFill/>
          <a:ln w="0">
            <a:noFill/>
          </a:ln>
        </p:spPr>
        <p:txBody>
          <a:bodyPr lIns="90000" rIns="90000" tIns="46800" bIns="46800" anchor="t">
            <a:normAutofit lnSpcReduction="9999"/>
          </a:bodyPr>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 </a:t>
            </a:r>
            <a:endParaRPr b="0" lang="en-US" sz="2400" strike="noStrike" u="none">
              <a:solidFill>
                <a:srgbClr val="f8f8f8"/>
              </a:solidFill>
              <a:effectLst/>
              <a:uFillTx/>
              <a:latin typeface="Tahoma"/>
            </a:endParaRPr>
          </a:p>
          <a:p>
            <a:pPr marL="343080" indent="-343080">
              <a:lnSpc>
                <a:spcPct val="90000"/>
              </a:lnSpc>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Finalized after the Measurement Close at the beginning of the following month</a:t>
            </a:r>
            <a:endParaRPr b="0" lang="en-US" sz="2400" strike="noStrike" u="none">
              <a:solidFill>
                <a:srgbClr val="f8f8f8"/>
              </a:solidFill>
              <a:effectLst/>
              <a:uFillTx/>
              <a:latin typeface="Tahoma"/>
            </a:endParaRPr>
          </a:p>
          <a:p>
            <a:pPr marL="343080" indent="-343080">
              <a:lnSpc>
                <a:spcPct val="90000"/>
              </a:lnSpc>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Measurement Estimates may be viewed, where available, throughout the current month in the Confirmations Summary Screen in Hottap</a:t>
            </a:r>
            <a:endParaRPr b="0" lang="en-US" sz="2400" strike="noStrike" u="none">
              <a:solidFill>
                <a:srgbClr val="f8f8f8"/>
              </a:solidFill>
              <a:effectLst/>
              <a:uFillTx/>
              <a:latin typeface="Tahoma"/>
            </a:endParaRPr>
          </a:p>
          <a:p>
            <a:pPr marL="343080" indent="-343080">
              <a:lnSpc>
                <a:spcPct val="90000"/>
              </a:lnSpc>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Scheduled Quantities v. Actual Quantities will be verified after the measurement close.  </a:t>
            </a:r>
            <a:endParaRPr b="0" lang="en-US" sz="2400" strike="noStrike" u="none">
              <a:solidFill>
                <a:srgbClr val="f8f8f8"/>
              </a:solidFill>
              <a:effectLst/>
              <a:uFillTx/>
              <a:latin typeface="Tahoma"/>
            </a:endParaRPr>
          </a:p>
          <a:p>
            <a:pPr marL="343080" indent="-343080">
              <a:lnSpc>
                <a:spcPct val="90000"/>
              </a:lnSpc>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Volumetric differences shall be applied to the Operator Balancing Agreement (OBA)</a:t>
            </a:r>
            <a:endParaRPr b="0" lang="en-US" sz="2400" strike="noStrike" u="none">
              <a:solidFill>
                <a:srgbClr val="f8f8f8"/>
              </a:solidFill>
              <a:effectLst/>
              <a:uFillTx/>
              <a:latin typeface="Tahoma"/>
            </a:endParaRPr>
          </a:p>
          <a:p>
            <a:pPr marL="343080" indent="-343080">
              <a:lnSpc>
                <a:spcPct val="90000"/>
              </a:lnSpc>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Transwestern will send Operator a report of Scheduled Volumes, Actual Volumes.   </a:t>
            </a:r>
            <a:endParaRPr b="0" lang="en-US" sz="2400" strike="noStrike" u="none">
              <a:solidFill>
                <a:srgbClr val="f8f8f8"/>
              </a:solidFill>
              <a:effectLst/>
              <a:uFillTx/>
              <a:latin typeface="Tahoma"/>
            </a:endParaRPr>
          </a:p>
          <a:p>
            <a:pPr marL="343080" indent="-343080">
              <a:lnSpc>
                <a:spcPct val="90000"/>
              </a:lnSpc>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Transwestern and Operator will work together to resolve any OBA imbalances pursuant to the Transwestern FERC Gas Tariff</a:t>
            </a:r>
            <a:endParaRPr b="0" lang="en-US" sz="2400" strike="noStrike" u="none">
              <a:solidFill>
                <a:srgbClr val="f8f8f8"/>
              </a:solidFill>
              <a:effectLst/>
              <a:uFillTx/>
              <a:latin typeface="Tahoma"/>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ahoma"/>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7" name="PlaceHolder 1"/>
          <p:cNvSpPr>
            <a:spLocks noGrp="1"/>
          </p:cNvSpPr>
          <p:nvPr>
            <p:ph type="title"/>
          </p:nvPr>
        </p:nvSpPr>
        <p:spPr>
          <a:xfrm>
            <a:off x="456840" y="914040"/>
            <a:ext cx="8458200" cy="15238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ff"/>
                </a:solidFill>
                <a:effectLst/>
                <a:uFillTx/>
                <a:latin typeface="Tahoma"/>
              </a:rPr>
              <a:t>Exhibit “B” (Delivery Point Minimum Pressure Operating Parameters) </a:t>
            </a:r>
            <a:br>
              <a:rPr sz="3200"/>
            </a:br>
            <a:r>
              <a:rPr b="1" lang="en-US" sz="3200" strike="noStrike" u="none">
                <a:solidFill>
                  <a:srgbClr val="ffffff"/>
                </a:solidFill>
                <a:effectLst/>
                <a:uFillTx/>
                <a:latin typeface="Tahoma"/>
              </a:rPr>
              <a:t>Delivery Point Construction and Operations Agreement</a:t>
            </a:r>
            <a:endParaRPr b="0" lang="en-US" sz="3200" strike="noStrike" u="none">
              <a:solidFill>
                <a:srgbClr val="ffffff"/>
              </a:solidFill>
              <a:effectLst/>
              <a:uFillTx/>
              <a:latin typeface="Tahoma"/>
            </a:endParaRPr>
          </a:p>
        </p:txBody>
      </p:sp>
      <p:sp>
        <p:nvSpPr>
          <p:cNvPr id="148" name="PlaceHolder 2"/>
          <p:cNvSpPr>
            <a:spLocks noGrp="1"/>
          </p:cNvSpPr>
          <p:nvPr>
            <p:ph/>
          </p:nvPr>
        </p:nvSpPr>
        <p:spPr>
          <a:xfrm>
            <a:off x="304560" y="2590920"/>
            <a:ext cx="8381880" cy="4495680"/>
          </a:xfrm>
          <a:prstGeom prst="rect">
            <a:avLst/>
          </a:prstGeom>
          <a:noFill/>
          <a:ln w="0">
            <a:noFill/>
          </a:ln>
        </p:spPr>
        <p:txBody>
          <a:bodyPr lIns="90000" rIns="90000" tIns="46800" bIns="46800" anchor="t">
            <a:normAutofit/>
          </a:bodyPr>
          <a:p>
            <a:pPr marL="343080" indent="-343080">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Sets forth several Operating Scenarios for the plant with concomitant gas consumption rates (hourly, daily)</a:t>
            </a:r>
            <a:endParaRPr b="0" lang="en-US" sz="2400" strike="noStrike" u="none">
              <a:solidFill>
                <a:srgbClr val="f8f8f8"/>
              </a:solidFill>
              <a:effectLst/>
              <a:uFillTx/>
              <a:latin typeface="Tahoma"/>
            </a:endParaRPr>
          </a:p>
          <a:p>
            <a:pPr marL="343080" indent="-343080">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Transwestern will provide hourly take flexibility to the plant according to the scenarios described in Exhibit “B”</a:t>
            </a:r>
            <a:endParaRPr b="0" lang="en-US" sz="2400" strike="noStrike" u="none">
              <a:solidFill>
                <a:srgbClr val="f8f8f8"/>
              </a:solidFill>
              <a:effectLst/>
              <a:uFillTx/>
              <a:latin typeface="Tahoma"/>
            </a:endParaRPr>
          </a:p>
          <a:p>
            <a:pPr marL="343080" indent="-343080">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If plant requires additional flexibility, Transwestern shall use commercially reasonable efforts to provide, subject to availability of Transwestern system resources and competitive uses of resource (ex. Park-N-Ride or as available transport)</a:t>
            </a:r>
            <a:endParaRPr b="0" lang="en-US" sz="2400" strike="noStrike" u="none">
              <a:solidFill>
                <a:srgbClr val="f8f8f8"/>
              </a:solidFill>
              <a:effectLst/>
              <a:uFillTx/>
              <a:latin typeface="Tahoma"/>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ahoma"/>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8f8f8"/>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8f8f8"/>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9" name=""/>
          <p:cNvSpPr/>
          <p:nvPr/>
        </p:nvSpPr>
        <p:spPr>
          <a:xfrm>
            <a:off x="838080" y="228600"/>
            <a:ext cx="7772400" cy="13716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8f8f8"/>
                </a:solidFill>
                <a:effectLst/>
                <a:uFillTx/>
                <a:latin typeface="Arial"/>
              </a:rPr>
              <a:t>Transwestern Pipeline Company</a:t>
            </a:r>
            <a:r>
              <a:rPr b="1" lang="en-US" sz="3200" strike="noStrike" u="none">
                <a:solidFill>
                  <a:srgbClr val="ffffff"/>
                </a:solidFill>
                <a:effectLst/>
                <a:uFillTx/>
                <a:latin typeface="Arial"/>
              </a:rPr>
              <a:t> </a:t>
            </a:r>
            <a:br>
              <a:rPr sz="3200"/>
            </a:br>
            <a:r>
              <a:rPr b="1" lang="en-US" sz="3200" strike="noStrike" u="none">
                <a:solidFill>
                  <a:srgbClr val="ffffff"/>
                </a:solidFill>
                <a:effectLst/>
                <a:uFillTx/>
                <a:latin typeface="Arial"/>
              </a:rPr>
              <a:t>System Map</a:t>
            </a:r>
            <a:endParaRPr b="0" lang="en-US" sz="3200" strike="noStrike" u="none">
              <a:solidFill>
                <a:srgbClr val="f8f8f8"/>
              </a:solidFill>
              <a:effectLst/>
              <a:uFillTx/>
              <a:latin typeface="Times New Roman"/>
            </a:endParaRPr>
          </a:p>
        </p:txBody>
      </p:sp>
      <p:sp>
        <p:nvSpPr>
          <p:cNvPr id="60" name=""/>
          <p:cNvSpPr/>
          <p:nvPr/>
        </p:nvSpPr>
        <p:spPr>
          <a:xfrm>
            <a:off x="4430880" y="1582560"/>
            <a:ext cx="1931760" cy="1487520"/>
          </a:xfrm>
          <a:prstGeom prst="rect">
            <a:avLst/>
          </a:prstGeom>
          <a:noFill/>
          <a:ln w="12600">
            <a:solidFill>
              <a:srgbClr val="a1a1a1"/>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61" name=""/>
          <p:cNvSpPr/>
          <p:nvPr/>
        </p:nvSpPr>
        <p:spPr>
          <a:xfrm>
            <a:off x="5005440" y="3433680"/>
            <a:ext cx="3911400" cy="3349800"/>
          </a:xfrm>
          <a:custGeom>
            <a:avLst/>
            <a:gdLst/>
            <a:ahLst/>
            <a:rect l="l" t="t" r="r" b="b"/>
            <a:pathLst>
              <a:path w="2464" h="2110">
                <a:moveTo>
                  <a:pt x="686" y="0"/>
                </a:moveTo>
                <a:lnTo>
                  <a:pt x="1225" y="0"/>
                </a:lnTo>
                <a:lnTo>
                  <a:pt x="1225" y="376"/>
                </a:lnTo>
                <a:lnTo>
                  <a:pt x="1881" y="507"/>
                </a:lnTo>
                <a:lnTo>
                  <a:pt x="1991" y="491"/>
                </a:lnTo>
                <a:lnTo>
                  <a:pt x="2256" y="552"/>
                </a:lnTo>
                <a:lnTo>
                  <a:pt x="2348" y="569"/>
                </a:lnTo>
                <a:lnTo>
                  <a:pt x="2342" y="945"/>
                </a:lnTo>
                <a:lnTo>
                  <a:pt x="2463" y="1208"/>
                </a:lnTo>
                <a:lnTo>
                  <a:pt x="2391" y="1338"/>
                </a:lnTo>
                <a:lnTo>
                  <a:pt x="2172" y="1390"/>
                </a:lnTo>
                <a:lnTo>
                  <a:pt x="1827" y="1660"/>
                </a:lnTo>
                <a:lnTo>
                  <a:pt x="1743" y="1876"/>
                </a:lnTo>
                <a:lnTo>
                  <a:pt x="1786" y="2109"/>
                </a:lnTo>
                <a:lnTo>
                  <a:pt x="1344" y="1954"/>
                </a:lnTo>
                <a:lnTo>
                  <a:pt x="1061" y="1489"/>
                </a:lnTo>
                <a:lnTo>
                  <a:pt x="833" y="1421"/>
                </a:lnTo>
                <a:lnTo>
                  <a:pt x="708" y="1548"/>
                </a:lnTo>
                <a:lnTo>
                  <a:pt x="532" y="1448"/>
                </a:lnTo>
                <a:lnTo>
                  <a:pt x="368" y="1161"/>
                </a:lnTo>
                <a:lnTo>
                  <a:pt x="0" y="864"/>
                </a:lnTo>
                <a:lnTo>
                  <a:pt x="686" y="864"/>
                </a:lnTo>
                <a:lnTo>
                  <a:pt x="686"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grpSp>
        <p:nvGrpSpPr>
          <p:cNvPr id="62" name=""/>
          <p:cNvGrpSpPr/>
          <p:nvPr/>
        </p:nvGrpSpPr>
        <p:grpSpPr>
          <a:xfrm>
            <a:off x="152280" y="1295280"/>
            <a:ext cx="5934240" cy="3802320"/>
            <a:chOff x="152280" y="1295280"/>
            <a:chExt cx="5934240" cy="3802320"/>
          </a:xfrm>
        </p:grpSpPr>
        <p:sp>
          <p:nvSpPr>
            <p:cNvPr id="63" name=""/>
            <p:cNvSpPr/>
            <p:nvPr/>
          </p:nvSpPr>
          <p:spPr>
            <a:xfrm>
              <a:off x="4465800" y="3084480"/>
              <a:ext cx="1620720" cy="2006640"/>
            </a:xfrm>
            <a:custGeom>
              <a:avLst/>
              <a:gdLst/>
              <a:ahLst/>
              <a:rect l="l" t="t" r="r" b="b"/>
              <a:pathLst>
                <a:path w="1021" h="1264">
                  <a:moveTo>
                    <a:pt x="0" y="0"/>
                  </a:moveTo>
                  <a:lnTo>
                    <a:pt x="1020" y="0"/>
                  </a:lnTo>
                  <a:lnTo>
                    <a:pt x="1020" y="1088"/>
                  </a:lnTo>
                  <a:lnTo>
                    <a:pt x="355" y="1088"/>
                  </a:lnTo>
                  <a:lnTo>
                    <a:pt x="169" y="1088"/>
                  </a:lnTo>
                  <a:lnTo>
                    <a:pt x="169" y="1263"/>
                  </a:lnTo>
                  <a:lnTo>
                    <a:pt x="0" y="1263"/>
                  </a:lnTo>
                  <a:lnTo>
                    <a:pt x="0"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64" name=""/>
            <p:cNvSpPr/>
            <p:nvPr/>
          </p:nvSpPr>
          <p:spPr>
            <a:xfrm>
              <a:off x="2871720" y="3084480"/>
              <a:ext cx="1595520" cy="2013120"/>
            </a:xfrm>
            <a:custGeom>
              <a:avLst/>
              <a:gdLst/>
              <a:ahLst/>
              <a:rect l="l" t="t" r="r" b="b"/>
              <a:pathLst>
                <a:path w="1005" h="1268">
                  <a:moveTo>
                    <a:pt x="108" y="0"/>
                  </a:moveTo>
                  <a:lnTo>
                    <a:pt x="1004" y="0"/>
                  </a:lnTo>
                  <a:lnTo>
                    <a:pt x="1004" y="1267"/>
                  </a:lnTo>
                  <a:lnTo>
                    <a:pt x="693" y="1267"/>
                  </a:lnTo>
                  <a:lnTo>
                    <a:pt x="98" y="986"/>
                  </a:lnTo>
                  <a:lnTo>
                    <a:pt x="98" y="896"/>
                  </a:lnTo>
                  <a:lnTo>
                    <a:pt x="136" y="626"/>
                  </a:lnTo>
                  <a:lnTo>
                    <a:pt x="42" y="502"/>
                  </a:lnTo>
                  <a:lnTo>
                    <a:pt x="0" y="217"/>
                  </a:lnTo>
                  <a:lnTo>
                    <a:pt x="108" y="244"/>
                  </a:lnTo>
                  <a:lnTo>
                    <a:pt x="108"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65" name=""/>
            <p:cNvSpPr/>
            <p:nvPr/>
          </p:nvSpPr>
          <p:spPr>
            <a:xfrm>
              <a:off x="152280" y="1295280"/>
              <a:ext cx="2930760" cy="3222720"/>
            </a:xfrm>
            <a:custGeom>
              <a:avLst/>
              <a:gdLst/>
              <a:ahLst/>
              <a:rect l="l" t="t" r="r" b="b"/>
              <a:pathLst>
                <a:path w="1846" h="2030">
                  <a:moveTo>
                    <a:pt x="42" y="0"/>
                  </a:moveTo>
                  <a:lnTo>
                    <a:pt x="792" y="0"/>
                  </a:lnTo>
                  <a:lnTo>
                    <a:pt x="792" y="691"/>
                  </a:lnTo>
                  <a:lnTo>
                    <a:pt x="1758" y="1645"/>
                  </a:lnTo>
                  <a:lnTo>
                    <a:pt x="1845" y="1752"/>
                  </a:lnTo>
                  <a:lnTo>
                    <a:pt x="1802" y="2029"/>
                  </a:lnTo>
                  <a:lnTo>
                    <a:pt x="1318" y="2029"/>
                  </a:lnTo>
                  <a:lnTo>
                    <a:pt x="888" y="1690"/>
                  </a:lnTo>
                  <a:lnTo>
                    <a:pt x="738" y="1690"/>
                  </a:lnTo>
                  <a:lnTo>
                    <a:pt x="372" y="1052"/>
                  </a:lnTo>
                  <a:lnTo>
                    <a:pt x="118" y="661"/>
                  </a:lnTo>
                  <a:lnTo>
                    <a:pt x="150" y="510"/>
                  </a:lnTo>
                  <a:lnTo>
                    <a:pt x="0" y="310"/>
                  </a:lnTo>
                  <a:lnTo>
                    <a:pt x="42"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grpSp>
      <p:sp>
        <p:nvSpPr>
          <p:cNvPr id="66" name=""/>
          <p:cNvSpPr/>
          <p:nvPr/>
        </p:nvSpPr>
        <p:spPr>
          <a:xfrm>
            <a:off x="6084720" y="3076560"/>
            <a:ext cx="2502000" cy="1216080"/>
          </a:xfrm>
          <a:custGeom>
            <a:avLst/>
            <a:gdLst/>
            <a:ahLst/>
            <a:rect l="l" t="t" r="r" b="b"/>
            <a:pathLst>
              <a:path w="1576" h="766">
                <a:moveTo>
                  <a:pt x="0" y="0"/>
                </a:moveTo>
                <a:lnTo>
                  <a:pt x="1511" y="0"/>
                </a:lnTo>
                <a:lnTo>
                  <a:pt x="1552" y="138"/>
                </a:lnTo>
                <a:lnTo>
                  <a:pt x="1575" y="297"/>
                </a:lnTo>
                <a:lnTo>
                  <a:pt x="1575" y="765"/>
                </a:lnTo>
                <a:lnTo>
                  <a:pt x="1314" y="702"/>
                </a:lnTo>
                <a:lnTo>
                  <a:pt x="1199" y="724"/>
                </a:lnTo>
                <a:lnTo>
                  <a:pt x="540" y="597"/>
                </a:lnTo>
                <a:lnTo>
                  <a:pt x="540" y="227"/>
                </a:lnTo>
                <a:lnTo>
                  <a:pt x="0" y="222"/>
                </a:lnTo>
                <a:lnTo>
                  <a:pt x="0"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67" name=""/>
          <p:cNvSpPr/>
          <p:nvPr/>
        </p:nvSpPr>
        <p:spPr>
          <a:xfrm>
            <a:off x="3029040" y="4000680"/>
            <a:ext cx="2444760" cy="88560"/>
          </a:xfrm>
          <a:custGeom>
            <a:avLst/>
            <a:gdLst/>
            <a:ahLst/>
            <a:rect l="l" t="t" r="r" b="b"/>
            <a:pathLst>
              <a:path w="1540" h="56">
                <a:moveTo>
                  <a:pt x="0" y="30"/>
                </a:moveTo>
                <a:lnTo>
                  <a:pt x="1044" y="0"/>
                </a:lnTo>
                <a:lnTo>
                  <a:pt x="1540" y="56"/>
                </a:lnTo>
              </a:path>
            </a:pathLst>
          </a:custGeom>
          <a:noFill/>
          <a:ln w="101520">
            <a:solidFill>
              <a:srgbClr val="9933ff"/>
            </a:solidFill>
            <a:round/>
          </a:ln>
        </p:spPr>
        <p:style>
          <a:lnRef idx="0"/>
          <a:fillRef idx="0"/>
          <a:effectRef idx="0"/>
          <a:fontRef idx="minor"/>
        </p:style>
        <p:txBody>
          <a:bodyPr wrap="none" lIns="90000" rIns="90000" tIns="41760" bIns="41760" anchor="ctr">
            <a:noAutofit/>
          </a:bodyPr>
          <a:p>
            <a:endParaRPr b="0" lang="en-US" sz="2400" strike="noStrike" u="none">
              <a:solidFill>
                <a:srgbClr val="f8f8f8"/>
              </a:solidFill>
              <a:effectLst/>
              <a:uFillTx/>
              <a:latin typeface="Times New Roman"/>
            </a:endParaRPr>
          </a:p>
        </p:txBody>
      </p:sp>
      <p:sp>
        <p:nvSpPr>
          <p:cNvPr id="68" name=""/>
          <p:cNvSpPr/>
          <p:nvPr/>
        </p:nvSpPr>
        <p:spPr>
          <a:xfrm flipV="1">
            <a:off x="5445000" y="3675240"/>
            <a:ext cx="862200" cy="426960"/>
          </a:xfrm>
          <a:prstGeom prst="line">
            <a:avLst/>
          </a:prstGeom>
          <a:ln w="101520">
            <a:solidFill>
              <a:srgbClr val="9933ff"/>
            </a:solidFill>
            <a:miter/>
          </a:ln>
        </p:spPr>
        <p:style>
          <a:lnRef idx="0"/>
          <a:fillRef idx="0"/>
          <a:effectRef idx="0"/>
          <a:fontRef idx="minor"/>
        </p:style>
        <p:txBody>
          <a:bodyPr lIns="90000" rIns="90000" tIns="46800" bIns="46800" anchor="ctr">
            <a:noAutofit/>
          </a:bodyPr>
          <a:p>
            <a:endParaRPr b="0" lang="en-US" sz="2400" strike="noStrike" u="none">
              <a:solidFill>
                <a:srgbClr val="f8f8f8"/>
              </a:solidFill>
              <a:effectLst/>
              <a:uFillTx/>
              <a:latin typeface="Times New Roman"/>
            </a:endParaRPr>
          </a:p>
        </p:txBody>
      </p:sp>
      <p:sp>
        <p:nvSpPr>
          <p:cNvPr id="69" name=""/>
          <p:cNvSpPr/>
          <p:nvPr/>
        </p:nvSpPr>
        <p:spPr>
          <a:xfrm>
            <a:off x="5483160" y="4095720"/>
            <a:ext cx="790560" cy="1123920"/>
          </a:xfrm>
          <a:custGeom>
            <a:avLst/>
            <a:gdLst/>
            <a:ahLst/>
            <a:rect l="l" t="t" r="r" b="b"/>
            <a:pathLst>
              <a:path w="498" h="708">
                <a:moveTo>
                  <a:pt x="0" y="0"/>
                </a:moveTo>
                <a:lnTo>
                  <a:pt x="498" y="708"/>
                </a:lnTo>
              </a:path>
            </a:pathLst>
          </a:custGeom>
          <a:noFill/>
          <a:ln w="101520">
            <a:solidFill>
              <a:srgbClr val="9933ff"/>
            </a:solidFill>
            <a:round/>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70" name=""/>
          <p:cNvSpPr/>
          <p:nvPr/>
        </p:nvSpPr>
        <p:spPr>
          <a:xfrm>
            <a:off x="4648320" y="2921040"/>
            <a:ext cx="304560" cy="1079640"/>
          </a:xfrm>
          <a:custGeom>
            <a:avLst/>
            <a:gdLst/>
            <a:ahLst/>
            <a:rect l="l" t="t" r="r" b="b"/>
            <a:pathLst>
              <a:path w="192" h="680">
                <a:moveTo>
                  <a:pt x="0" y="680"/>
                </a:moveTo>
                <a:lnTo>
                  <a:pt x="168" y="160"/>
                </a:lnTo>
                <a:lnTo>
                  <a:pt x="192" y="0"/>
                </a:lnTo>
              </a:path>
            </a:pathLst>
          </a:custGeom>
          <a:noFill/>
          <a:ln w="101520">
            <a:solidFill>
              <a:srgbClr val="9933ff"/>
            </a:solidFill>
            <a:round/>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71" name=""/>
          <p:cNvSpPr/>
          <p:nvPr/>
        </p:nvSpPr>
        <p:spPr>
          <a:xfrm>
            <a:off x="6872400" y="3613320"/>
            <a:ext cx="468360" cy="4903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72" name=""/>
          <p:cNvSpPr/>
          <p:nvPr/>
        </p:nvSpPr>
        <p:spPr>
          <a:xfrm flipV="1">
            <a:off x="3044880" y="4043160"/>
            <a:ext cx="264960" cy="236520"/>
          </a:xfrm>
          <a:prstGeom prst="line">
            <a:avLst/>
          </a:prstGeom>
          <a:ln w="101520">
            <a:solidFill>
              <a:srgbClr val="9933ff"/>
            </a:solidFill>
            <a:miter/>
          </a:ln>
        </p:spPr>
        <p:style>
          <a:lnRef idx="0"/>
          <a:fillRef idx="0"/>
          <a:effectRef idx="0"/>
          <a:fontRef idx="minor"/>
        </p:style>
        <p:txBody>
          <a:bodyPr lIns="90000" rIns="90000" tIns="46800" bIns="46800" anchor="ctr">
            <a:noAutofit/>
          </a:bodyPr>
          <a:p>
            <a:endParaRPr b="0" lang="en-US" sz="2400" strike="noStrike" u="none">
              <a:solidFill>
                <a:srgbClr val="f8f8f8"/>
              </a:solidFill>
              <a:effectLst/>
              <a:uFillTx/>
              <a:latin typeface="Times New Roman"/>
            </a:endParaRPr>
          </a:p>
        </p:txBody>
      </p:sp>
      <p:sp>
        <p:nvSpPr>
          <p:cNvPr id="73" name=""/>
          <p:cNvSpPr/>
          <p:nvPr/>
        </p:nvSpPr>
        <p:spPr>
          <a:xfrm>
            <a:off x="4114800" y="2514600"/>
            <a:ext cx="1562040" cy="749160"/>
          </a:xfrm>
          <a:prstGeom prst="ellipse">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8f8f8"/>
                </a:solidFill>
                <a:effectLst/>
                <a:uFillTx/>
                <a:latin typeface="Times New Roman"/>
              </a:rPr>
              <a:t>San Juan</a:t>
            </a:r>
            <a:endParaRPr b="0" lang="en-US" sz="2000" strike="noStrike" u="none">
              <a:solidFill>
                <a:srgbClr val="f8f8f8"/>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8f8f8"/>
                </a:solidFill>
                <a:effectLst/>
                <a:uFillTx/>
                <a:latin typeface="Times New Roman"/>
              </a:rPr>
              <a:t>Basin</a:t>
            </a:r>
            <a:endParaRPr b="0" lang="en-US" sz="2000" strike="noStrike" u="none">
              <a:solidFill>
                <a:srgbClr val="f8f8f8"/>
              </a:solidFill>
              <a:effectLst/>
              <a:uFillTx/>
              <a:latin typeface="Times New Roman"/>
            </a:endParaRPr>
          </a:p>
        </p:txBody>
      </p:sp>
      <p:sp>
        <p:nvSpPr>
          <p:cNvPr id="74" name=""/>
          <p:cNvSpPr/>
          <p:nvPr/>
        </p:nvSpPr>
        <p:spPr>
          <a:xfrm>
            <a:off x="6172200" y="3048120"/>
            <a:ext cx="1397160" cy="850680"/>
          </a:xfrm>
          <a:prstGeom prst="ellipse">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8f8f8"/>
                </a:solidFill>
                <a:effectLst/>
                <a:uFillTx/>
                <a:latin typeface="Times New Roman"/>
              </a:rPr>
              <a:t>Panhandle</a:t>
            </a:r>
            <a:endParaRPr b="0" lang="en-US" sz="2000" strike="noStrike" u="none">
              <a:solidFill>
                <a:srgbClr val="f8f8f8"/>
              </a:solidFill>
              <a:effectLst/>
              <a:uFillTx/>
              <a:latin typeface="Times New Roman"/>
            </a:endParaRPr>
          </a:p>
        </p:txBody>
      </p:sp>
      <p:sp>
        <p:nvSpPr>
          <p:cNvPr id="75" name=""/>
          <p:cNvSpPr/>
          <p:nvPr/>
        </p:nvSpPr>
        <p:spPr>
          <a:xfrm>
            <a:off x="5486400" y="4572000"/>
            <a:ext cx="1523880" cy="749160"/>
          </a:xfrm>
          <a:prstGeom prst="ellipse">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8f8f8"/>
                </a:solidFill>
                <a:effectLst/>
                <a:uFillTx/>
                <a:latin typeface="Times New Roman"/>
              </a:rPr>
              <a:t>Permian</a:t>
            </a:r>
            <a:endParaRPr b="0" lang="en-US" sz="2000" strike="noStrike" u="none">
              <a:solidFill>
                <a:srgbClr val="f8f8f8"/>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8f8f8"/>
                </a:solidFill>
                <a:effectLst/>
                <a:uFillTx/>
                <a:latin typeface="Times New Roman"/>
              </a:rPr>
              <a:t>Basin</a:t>
            </a:r>
            <a:endParaRPr b="0" lang="en-US" sz="2000" strike="noStrike" u="none">
              <a:solidFill>
                <a:srgbClr val="f8f8f8"/>
              </a:solidFill>
              <a:effectLst/>
              <a:uFillTx/>
              <a:latin typeface="Times New Roman"/>
            </a:endParaRPr>
          </a:p>
        </p:txBody>
      </p:sp>
      <p:sp>
        <p:nvSpPr>
          <p:cNvPr id="76" name=""/>
          <p:cNvSpPr/>
          <p:nvPr/>
        </p:nvSpPr>
        <p:spPr>
          <a:xfrm flipH="1">
            <a:off x="3276360" y="4343400"/>
            <a:ext cx="1447560" cy="0"/>
          </a:xfrm>
          <a:prstGeom prst="line">
            <a:avLst/>
          </a:prstGeom>
          <a:ln w="6336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77" name=""/>
          <p:cNvSpPr/>
          <p:nvPr/>
        </p:nvSpPr>
        <p:spPr>
          <a:xfrm>
            <a:off x="2820960" y="4572000"/>
            <a:ext cx="2779920" cy="15570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8f8f8"/>
                </a:solidFill>
                <a:effectLst/>
                <a:uFillTx/>
                <a:latin typeface="Times New Roman"/>
              </a:rPr>
              <a:t>West Flow</a:t>
            </a:r>
            <a:endParaRPr b="0" lang="en-US" sz="24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8f8f8"/>
                </a:solidFill>
                <a:effectLst/>
                <a:uFillTx/>
                <a:latin typeface="Times New Roman"/>
              </a:rPr>
              <a:t>Capacity to</a:t>
            </a:r>
            <a:endParaRPr b="0" lang="en-US" sz="24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8f8f8"/>
                </a:solidFill>
                <a:effectLst/>
                <a:uFillTx/>
                <a:latin typeface="Times New Roman"/>
              </a:rPr>
              <a:t>California</a:t>
            </a:r>
            <a:endParaRPr b="0" lang="en-US" sz="24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8f8f8"/>
                </a:solidFill>
                <a:effectLst/>
                <a:uFillTx/>
                <a:latin typeface="Times New Roman"/>
              </a:rPr>
              <a:t>1,090,000 MMBtu/d</a:t>
            </a:r>
            <a:endParaRPr b="0" lang="en-US" sz="2400" strike="noStrike" u="none">
              <a:solidFill>
                <a:srgbClr val="f8f8f8"/>
              </a:solidFill>
              <a:effectLst/>
              <a:uFillTx/>
              <a:latin typeface="Times New Roman"/>
            </a:endParaRPr>
          </a:p>
        </p:txBody>
      </p:sp>
      <p:sp>
        <p:nvSpPr>
          <p:cNvPr id="78" name=""/>
          <p:cNvSpPr/>
          <p:nvPr/>
        </p:nvSpPr>
        <p:spPr>
          <a:xfrm>
            <a:off x="2516040" y="2743200"/>
            <a:ext cx="1958760" cy="916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8f8f8"/>
                </a:solidFill>
                <a:effectLst/>
                <a:uFillTx/>
                <a:latin typeface="Times New Roman"/>
              </a:rPr>
              <a:t>San Juan</a:t>
            </a:r>
            <a:endParaRPr b="0" lang="en-US" sz="18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8f8f8"/>
                </a:solidFill>
                <a:effectLst/>
                <a:uFillTx/>
                <a:latin typeface="Times New Roman"/>
              </a:rPr>
              <a:t>Lateral Capacity</a:t>
            </a:r>
            <a:endParaRPr b="0" lang="en-US" sz="18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8f8f8"/>
                </a:solidFill>
                <a:effectLst/>
                <a:uFillTx/>
                <a:latin typeface="Times New Roman"/>
              </a:rPr>
              <a:t>850,000 MMBtu/d</a:t>
            </a:r>
            <a:endParaRPr b="0" lang="en-US" sz="1800" strike="noStrike" u="none">
              <a:solidFill>
                <a:srgbClr val="f8f8f8"/>
              </a:solidFill>
              <a:effectLst/>
              <a:uFillTx/>
              <a:latin typeface="Times New Roman"/>
            </a:endParaRPr>
          </a:p>
        </p:txBody>
      </p:sp>
      <p:sp>
        <p:nvSpPr>
          <p:cNvPr id="79" name=""/>
          <p:cNvSpPr/>
          <p:nvPr/>
        </p:nvSpPr>
        <p:spPr>
          <a:xfrm flipH="1">
            <a:off x="4419360" y="3276720"/>
            <a:ext cx="228600" cy="609480"/>
          </a:xfrm>
          <a:prstGeom prst="line">
            <a:avLst/>
          </a:prstGeom>
          <a:ln w="3816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80" name=""/>
          <p:cNvSpPr/>
          <p:nvPr/>
        </p:nvSpPr>
        <p:spPr>
          <a:xfrm>
            <a:off x="5868720" y="1523880"/>
            <a:ext cx="2932560" cy="11912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8f8f8"/>
                </a:solidFill>
                <a:effectLst/>
                <a:uFillTx/>
                <a:latin typeface="Times New Roman"/>
              </a:rPr>
              <a:t>     Total System</a:t>
            </a:r>
            <a:endParaRPr b="0" lang="en-US" sz="24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8f8f8"/>
                </a:solidFill>
                <a:effectLst/>
                <a:uFillTx/>
                <a:latin typeface="Times New Roman"/>
              </a:rPr>
              <a:t>      Deliverability</a:t>
            </a:r>
            <a:endParaRPr b="0" lang="en-US" sz="24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8f8f8"/>
                </a:solidFill>
                <a:effectLst/>
                <a:uFillTx/>
                <a:latin typeface="Times New Roman"/>
              </a:rPr>
              <a:t>2,000,0000 MMBtu/d</a:t>
            </a:r>
            <a:endParaRPr b="0" lang="en-US" sz="2400" strike="noStrike" u="none">
              <a:solidFill>
                <a:srgbClr val="f8f8f8"/>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1" name=""/>
          <p:cNvSpPr/>
          <p:nvPr/>
        </p:nvSpPr>
        <p:spPr>
          <a:xfrm>
            <a:off x="685800" y="165240"/>
            <a:ext cx="7772400" cy="13716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8f8f8"/>
                </a:solidFill>
                <a:effectLst/>
                <a:uFillTx/>
                <a:latin typeface="Arial"/>
              </a:rPr>
              <a:t>Transwestern Pipeline Company</a:t>
            </a:r>
            <a:r>
              <a:rPr b="1" lang="en-US" sz="2800" strike="noStrike" u="none">
                <a:solidFill>
                  <a:srgbClr val="ffffff"/>
                </a:solidFill>
                <a:effectLst/>
                <a:uFillTx/>
                <a:latin typeface="Arial"/>
              </a:rPr>
              <a:t> </a:t>
            </a:r>
            <a:br>
              <a:rPr sz="2800"/>
            </a:br>
            <a:r>
              <a:rPr b="1" lang="en-US" sz="2800" strike="noStrike" u="sng">
                <a:solidFill>
                  <a:srgbClr val="ffffff"/>
                </a:solidFill>
                <a:effectLst/>
                <a:uFillTx/>
                <a:latin typeface="Arial"/>
              </a:rPr>
              <a:t>West End Delivery Capacities</a:t>
            </a:r>
            <a:endParaRPr b="0" lang="en-US" sz="2800" strike="noStrike" u="none">
              <a:solidFill>
                <a:srgbClr val="f8f8f8"/>
              </a:solidFill>
              <a:effectLst/>
              <a:uFillTx/>
              <a:latin typeface="Times New Roman"/>
            </a:endParaRPr>
          </a:p>
        </p:txBody>
      </p:sp>
      <p:sp>
        <p:nvSpPr>
          <p:cNvPr id="82" name=""/>
          <p:cNvSpPr/>
          <p:nvPr/>
        </p:nvSpPr>
        <p:spPr>
          <a:xfrm>
            <a:off x="6872400" y="3613320"/>
            <a:ext cx="468360" cy="4903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83" name=""/>
          <p:cNvSpPr/>
          <p:nvPr/>
        </p:nvSpPr>
        <p:spPr>
          <a:xfrm>
            <a:off x="2590920" y="1981080"/>
            <a:ext cx="876240" cy="3419640"/>
          </a:xfrm>
          <a:custGeom>
            <a:avLst/>
            <a:gdLst/>
            <a:ahLst/>
            <a:rect l="l" t="t" r="r" b="b"/>
            <a:pathLst>
              <a:path w="552" h="2154">
                <a:moveTo>
                  <a:pt x="0" y="0"/>
                </a:moveTo>
                <a:lnTo>
                  <a:pt x="207" y="434"/>
                </a:lnTo>
                <a:lnTo>
                  <a:pt x="248" y="802"/>
                </a:lnTo>
                <a:cubicBezTo>
                  <a:pt x="285" y="936"/>
                  <a:pt x="396" y="1123"/>
                  <a:pt x="428" y="1247"/>
                </a:cubicBezTo>
                <a:cubicBezTo>
                  <a:pt x="460" y="1371"/>
                  <a:pt x="422" y="1425"/>
                  <a:pt x="442" y="1548"/>
                </a:cubicBezTo>
                <a:lnTo>
                  <a:pt x="552" y="1982"/>
                </a:lnTo>
                <a:lnTo>
                  <a:pt x="528" y="2154"/>
                </a:lnTo>
              </a:path>
            </a:pathLst>
          </a:custGeom>
          <a:noFill/>
          <a:ln w="76320">
            <a:solidFill>
              <a:srgbClr val="00ffff"/>
            </a:solidFill>
            <a:round/>
          </a:ln>
        </p:spPr>
        <p:style>
          <a:lnRef idx="0"/>
          <a:fillRef idx="0"/>
          <a:effectRef idx="0"/>
          <a:fontRef idx="minor"/>
        </p:style>
        <p:txBody>
          <a:bodyPr wrap="none" anchor="t">
            <a:noAutofit/>
          </a:bodyPr>
          <a:p>
            <a:endParaRPr b="0" lang="en-US" sz="2400" strike="noStrike" u="none">
              <a:solidFill>
                <a:srgbClr val="f8f8f8"/>
              </a:solidFill>
              <a:effectLst/>
              <a:uFillTx/>
              <a:latin typeface="Times New Roman"/>
            </a:endParaRPr>
          </a:p>
        </p:txBody>
      </p:sp>
      <p:sp>
        <p:nvSpPr>
          <p:cNvPr id="84" name=""/>
          <p:cNvSpPr/>
          <p:nvPr/>
        </p:nvSpPr>
        <p:spPr>
          <a:xfrm>
            <a:off x="2971800" y="2895480"/>
            <a:ext cx="5791320" cy="0"/>
          </a:xfrm>
          <a:prstGeom prst="line">
            <a:avLst/>
          </a:prstGeom>
          <a:ln w="63360">
            <a:solidFill>
              <a:srgbClr val="f8f8f8"/>
            </a:solidFill>
            <a:miter/>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85" name=""/>
          <p:cNvSpPr/>
          <p:nvPr/>
        </p:nvSpPr>
        <p:spPr>
          <a:xfrm>
            <a:off x="3124080" y="2895480"/>
            <a:ext cx="1371600" cy="1143000"/>
          </a:xfrm>
          <a:custGeom>
            <a:avLst/>
            <a:gdLst/>
            <a:ahLst/>
            <a:rect l="l" t="t" r="r" b="b"/>
            <a:pathLst>
              <a:path w="864" h="720">
                <a:moveTo>
                  <a:pt x="864" y="0"/>
                </a:moveTo>
                <a:cubicBezTo>
                  <a:pt x="812" y="84"/>
                  <a:pt x="656" y="397"/>
                  <a:pt x="552" y="507"/>
                </a:cubicBezTo>
                <a:cubicBezTo>
                  <a:pt x="448" y="617"/>
                  <a:pt x="329" y="625"/>
                  <a:pt x="237" y="660"/>
                </a:cubicBezTo>
                <a:lnTo>
                  <a:pt x="0" y="720"/>
                </a:lnTo>
              </a:path>
            </a:pathLst>
          </a:custGeom>
          <a:noFill/>
          <a:ln w="63360">
            <a:solidFill>
              <a:srgbClr val="f8f8f8"/>
            </a:solidFill>
            <a:round/>
          </a:ln>
        </p:spPr>
        <p:style>
          <a:lnRef idx="0"/>
          <a:fillRef idx="0"/>
          <a:effectRef idx="0"/>
          <a:fontRef idx="minor"/>
        </p:style>
        <p:txBody>
          <a:bodyPr wrap="none" anchor="t">
            <a:noAutofit/>
          </a:bodyPr>
          <a:p>
            <a:endParaRPr b="0" lang="en-US" sz="2400" strike="noStrike" u="none">
              <a:solidFill>
                <a:srgbClr val="f8f8f8"/>
              </a:solidFill>
              <a:effectLst/>
              <a:uFillTx/>
              <a:latin typeface="Times New Roman"/>
            </a:endParaRPr>
          </a:p>
        </p:txBody>
      </p:sp>
      <p:sp>
        <p:nvSpPr>
          <p:cNvPr id="86" name=""/>
          <p:cNvSpPr/>
          <p:nvPr/>
        </p:nvSpPr>
        <p:spPr>
          <a:xfrm>
            <a:off x="2895480" y="2666880"/>
            <a:ext cx="381240" cy="381240"/>
          </a:xfrm>
          <a:prstGeom prst="rect">
            <a:avLst/>
          </a:prstGeom>
          <a:solidFill>
            <a:srgbClr val="ff3300"/>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87" name=""/>
          <p:cNvSpPr/>
          <p:nvPr/>
        </p:nvSpPr>
        <p:spPr>
          <a:xfrm>
            <a:off x="2819520" y="3886200"/>
            <a:ext cx="304560" cy="304920"/>
          </a:xfrm>
          <a:prstGeom prst="rect">
            <a:avLst/>
          </a:prstGeom>
          <a:solidFill>
            <a:srgbClr val="ff3300"/>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88" name=""/>
          <p:cNvSpPr/>
          <p:nvPr/>
        </p:nvSpPr>
        <p:spPr>
          <a:xfrm>
            <a:off x="3276720" y="4038480"/>
            <a:ext cx="304560" cy="304920"/>
          </a:xfrm>
          <a:prstGeom prst="rect">
            <a:avLst/>
          </a:prstGeom>
          <a:solidFill>
            <a:srgbClr val="ff3300"/>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89" name=""/>
          <p:cNvSpPr/>
          <p:nvPr/>
        </p:nvSpPr>
        <p:spPr>
          <a:xfrm>
            <a:off x="3200400" y="3581280"/>
            <a:ext cx="304920" cy="304920"/>
          </a:xfrm>
          <a:prstGeom prst="rect">
            <a:avLst/>
          </a:prstGeom>
          <a:solidFill>
            <a:srgbClr val="ff3300"/>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90" name=""/>
          <p:cNvSpPr/>
          <p:nvPr/>
        </p:nvSpPr>
        <p:spPr>
          <a:xfrm>
            <a:off x="4038480" y="3505320"/>
            <a:ext cx="304920" cy="304560"/>
          </a:xfrm>
          <a:prstGeom prst="rect">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91" name=""/>
          <p:cNvSpPr/>
          <p:nvPr/>
        </p:nvSpPr>
        <p:spPr>
          <a:xfrm>
            <a:off x="4724280" y="2590920"/>
            <a:ext cx="304920" cy="304560"/>
          </a:xfrm>
          <a:prstGeom prst="rect">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92" name=""/>
          <p:cNvSpPr/>
          <p:nvPr/>
        </p:nvSpPr>
        <p:spPr>
          <a:xfrm>
            <a:off x="5105520" y="2895480"/>
            <a:ext cx="304560" cy="304920"/>
          </a:xfrm>
          <a:prstGeom prst="rect">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93" name=""/>
          <p:cNvSpPr/>
          <p:nvPr/>
        </p:nvSpPr>
        <p:spPr>
          <a:xfrm>
            <a:off x="5410080" y="2590920"/>
            <a:ext cx="304920" cy="304560"/>
          </a:xfrm>
          <a:prstGeom prst="rect">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94" name=""/>
          <p:cNvSpPr/>
          <p:nvPr/>
        </p:nvSpPr>
        <p:spPr>
          <a:xfrm>
            <a:off x="5791320" y="2895480"/>
            <a:ext cx="304560" cy="304920"/>
          </a:xfrm>
          <a:prstGeom prst="rect">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95" name=""/>
          <p:cNvSpPr/>
          <p:nvPr/>
        </p:nvSpPr>
        <p:spPr>
          <a:xfrm>
            <a:off x="3582360" y="4648320"/>
            <a:ext cx="958320" cy="1008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SoCal</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Topock</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(0)</a:t>
            </a:r>
            <a:endParaRPr b="0" lang="en-US" sz="2000" strike="noStrike" u="none">
              <a:solidFill>
                <a:srgbClr val="f8f8f8"/>
              </a:solidFill>
              <a:effectLst/>
              <a:uFillTx/>
              <a:latin typeface="Times New Roman"/>
            </a:endParaRPr>
          </a:p>
        </p:txBody>
      </p:sp>
      <p:sp>
        <p:nvSpPr>
          <p:cNvPr id="96" name=""/>
          <p:cNvSpPr/>
          <p:nvPr/>
        </p:nvSpPr>
        <p:spPr>
          <a:xfrm>
            <a:off x="4495320" y="3657600"/>
            <a:ext cx="1375920" cy="10695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imes New Roman"/>
              </a:rPr>
              <a:t>  </a:t>
            </a:r>
            <a:r>
              <a:rPr b="0" lang="en-US" sz="2000" strike="noStrike" u="none">
                <a:solidFill>
                  <a:srgbClr val="f8f8f8"/>
                </a:solidFill>
                <a:effectLst/>
                <a:uFillTx/>
                <a:latin typeface="Times New Roman"/>
              </a:rPr>
              <a:t>Calpine</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South Point</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(90)</a:t>
            </a:r>
            <a:endParaRPr b="0" lang="en-US" sz="2000" strike="noStrike" u="none">
              <a:solidFill>
                <a:srgbClr val="f8f8f8"/>
              </a:solidFill>
              <a:effectLst/>
              <a:uFillTx/>
              <a:latin typeface="Times New Roman"/>
            </a:endParaRPr>
          </a:p>
        </p:txBody>
      </p:sp>
      <p:sp>
        <p:nvSpPr>
          <p:cNvPr id="97" name=""/>
          <p:cNvSpPr/>
          <p:nvPr/>
        </p:nvSpPr>
        <p:spPr>
          <a:xfrm>
            <a:off x="1600200" y="3173400"/>
            <a:ext cx="958320" cy="703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Mojave</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(300)</a:t>
            </a:r>
            <a:endParaRPr b="0" lang="en-US" sz="2000" strike="noStrike" u="none">
              <a:solidFill>
                <a:srgbClr val="f8f8f8"/>
              </a:solidFill>
              <a:effectLst/>
              <a:uFillTx/>
              <a:latin typeface="Times New Roman"/>
            </a:endParaRPr>
          </a:p>
        </p:txBody>
      </p:sp>
      <p:sp>
        <p:nvSpPr>
          <p:cNvPr id="98" name=""/>
          <p:cNvSpPr/>
          <p:nvPr/>
        </p:nvSpPr>
        <p:spPr>
          <a:xfrm>
            <a:off x="2666880" y="3581280"/>
            <a:ext cx="381240" cy="76320"/>
          </a:xfrm>
          <a:prstGeom prst="line">
            <a:avLst/>
          </a:prstGeom>
          <a:ln w="19080">
            <a:solidFill>
              <a:srgbClr val="f8f8f8"/>
            </a:solidFill>
            <a:miter/>
            <a:tailEnd len="med" type="triangle" w="med"/>
          </a:ln>
        </p:spPr>
        <p:style>
          <a:lnRef idx="0"/>
          <a:fillRef idx="0"/>
          <a:effectRef idx="0"/>
          <a:fontRef idx="minor"/>
        </p:style>
        <p:txBody>
          <a:bodyPr lIns="90000" rIns="90000" tIns="29520" bIns="29520" anchor="t">
            <a:noAutofit/>
          </a:bodyPr>
          <a:p>
            <a:endParaRPr b="0" lang="en-US" sz="2400" strike="noStrike" u="none">
              <a:solidFill>
                <a:srgbClr val="f8f8f8"/>
              </a:solidFill>
              <a:effectLst/>
              <a:uFillTx/>
              <a:latin typeface="Times New Roman"/>
            </a:endParaRPr>
          </a:p>
        </p:txBody>
      </p:sp>
      <p:sp>
        <p:nvSpPr>
          <p:cNvPr id="99" name=""/>
          <p:cNvSpPr/>
          <p:nvPr/>
        </p:nvSpPr>
        <p:spPr>
          <a:xfrm>
            <a:off x="1525320" y="4468680"/>
            <a:ext cx="859320" cy="703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PG&amp;E</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(400)</a:t>
            </a:r>
            <a:endParaRPr b="0" lang="en-US" sz="2000" strike="noStrike" u="none">
              <a:solidFill>
                <a:srgbClr val="f8f8f8"/>
              </a:solidFill>
              <a:effectLst/>
              <a:uFillTx/>
              <a:latin typeface="Times New Roman"/>
            </a:endParaRPr>
          </a:p>
        </p:txBody>
      </p:sp>
      <p:sp>
        <p:nvSpPr>
          <p:cNvPr id="100" name=""/>
          <p:cNvSpPr/>
          <p:nvPr/>
        </p:nvSpPr>
        <p:spPr>
          <a:xfrm>
            <a:off x="1143000" y="1523880"/>
            <a:ext cx="1248120" cy="1008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SoCal</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Needles</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(750/800)</a:t>
            </a:r>
            <a:endParaRPr b="0" lang="en-US" sz="2000" strike="noStrike" u="none">
              <a:solidFill>
                <a:srgbClr val="f8f8f8"/>
              </a:solidFill>
              <a:effectLst/>
              <a:uFillTx/>
              <a:latin typeface="Times New Roman"/>
            </a:endParaRPr>
          </a:p>
        </p:txBody>
      </p:sp>
      <p:sp>
        <p:nvSpPr>
          <p:cNvPr id="101" name=""/>
          <p:cNvSpPr/>
          <p:nvPr/>
        </p:nvSpPr>
        <p:spPr>
          <a:xfrm>
            <a:off x="2362320" y="2438280"/>
            <a:ext cx="457200" cy="381240"/>
          </a:xfrm>
          <a:prstGeom prst="line">
            <a:avLst/>
          </a:prstGeom>
          <a:ln w="1908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102" name=""/>
          <p:cNvSpPr/>
          <p:nvPr/>
        </p:nvSpPr>
        <p:spPr>
          <a:xfrm flipV="1">
            <a:off x="2514600" y="4266720"/>
            <a:ext cx="304920" cy="304920"/>
          </a:xfrm>
          <a:prstGeom prst="line">
            <a:avLst/>
          </a:prstGeom>
          <a:ln w="1908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103" name=""/>
          <p:cNvSpPr/>
          <p:nvPr/>
        </p:nvSpPr>
        <p:spPr>
          <a:xfrm flipH="1" flipV="1">
            <a:off x="5410080" y="3200040"/>
            <a:ext cx="990720" cy="1219320"/>
          </a:xfrm>
          <a:prstGeom prst="line">
            <a:avLst/>
          </a:prstGeom>
          <a:ln w="1908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104" name=""/>
          <p:cNvSpPr/>
          <p:nvPr/>
        </p:nvSpPr>
        <p:spPr>
          <a:xfrm flipH="1" flipV="1">
            <a:off x="6095880" y="3200040"/>
            <a:ext cx="990720" cy="685800"/>
          </a:xfrm>
          <a:prstGeom prst="line">
            <a:avLst/>
          </a:prstGeom>
          <a:ln w="1908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105" name=""/>
          <p:cNvSpPr/>
          <p:nvPr/>
        </p:nvSpPr>
        <p:spPr>
          <a:xfrm>
            <a:off x="6095880" y="4495680"/>
            <a:ext cx="1014840" cy="13136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Citizens</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Griffith</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Power </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(120)</a:t>
            </a:r>
            <a:endParaRPr b="0" lang="en-US" sz="2000" strike="noStrike" u="none">
              <a:solidFill>
                <a:srgbClr val="f8f8f8"/>
              </a:solidFill>
              <a:effectLst/>
              <a:uFillTx/>
              <a:latin typeface="Times New Roman"/>
            </a:endParaRPr>
          </a:p>
        </p:txBody>
      </p:sp>
      <p:sp>
        <p:nvSpPr>
          <p:cNvPr id="106" name=""/>
          <p:cNvSpPr/>
          <p:nvPr/>
        </p:nvSpPr>
        <p:spPr>
          <a:xfrm>
            <a:off x="7009920" y="3581280"/>
            <a:ext cx="1163160" cy="10695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imes New Roman"/>
              </a:rPr>
              <a:t>  </a:t>
            </a:r>
            <a:r>
              <a:rPr b="0" lang="en-US" sz="2000" strike="noStrike" u="none">
                <a:solidFill>
                  <a:srgbClr val="f8f8f8"/>
                </a:solidFill>
                <a:effectLst/>
                <a:uFillTx/>
                <a:latin typeface="Times New Roman"/>
              </a:rPr>
              <a:t>North</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Star Steel</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(3.5)</a:t>
            </a:r>
            <a:endParaRPr b="0" lang="en-US" sz="2000" strike="noStrike" u="none">
              <a:solidFill>
                <a:srgbClr val="f8f8f8"/>
              </a:solidFill>
              <a:effectLst/>
              <a:uFillTx/>
              <a:latin typeface="Times New Roman"/>
            </a:endParaRPr>
          </a:p>
        </p:txBody>
      </p:sp>
      <p:sp>
        <p:nvSpPr>
          <p:cNvPr id="107" name=""/>
          <p:cNvSpPr/>
          <p:nvPr/>
        </p:nvSpPr>
        <p:spPr>
          <a:xfrm>
            <a:off x="3429000" y="1523880"/>
            <a:ext cx="1241280" cy="1008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Southwest</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Gas Corp.</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(100)</a:t>
            </a:r>
            <a:endParaRPr b="0" lang="en-US" sz="2000" strike="noStrike" u="none">
              <a:solidFill>
                <a:srgbClr val="f8f8f8"/>
              </a:solidFill>
              <a:effectLst/>
              <a:uFillTx/>
              <a:latin typeface="Times New Roman"/>
            </a:endParaRPr>
          </a:p>
        </p:txBody>
      </p:sp>
      <p:sp>
        <p:nvSpPr>
          <p:cNvPr id="108" name=""/>
          <p:cNvSpPr/>
          <p:nvPr/>
        </p:nvSpPr>
        <p:spPr>
          <a:xfrm>
            <a:off x="5791680" y="1600200"/>
            <a:ext cx="1127880" cy="1008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Citizens</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Kingman</a:t>
            </a:r>
            <a:endParaRPr b="0" lang="en-US" sz="2000" strike="noStrike" u="none">
              <a:solidFill>
                <a:srgbClr val="f8f8f8"/>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8f8f8"/>
                </a:solidFill>
                <a:effectLst/>
                <a:uFillTx/>
                <a:latin typeface="Times New Roman"/>
              </a:rPr>
              <a:t>    (25)</a:t>
            </a:r>
            <a:endParaRPr b="0" lang="en-US" sz="2000" strike="noStrike" u="none">
              <a:solidFill>
                <a:srgbClr val="f8f8f8"/>
              </a:solidFill>
              <a:effectLst/>
              <a:uFillTx/>
              <a:latin typeface="Times New Roman"/>
            </a:endParaRPr>
          </a:p>
        </p:txBody>
      </p:sp>
      <p:sp>
        <p:nvSpPr>
          <p:cNvPr id="109" name=""/>
          <p:cNvSpPr/>
          <p:nvPr/>
        </p:nvSpPr>
        <p:spPr>
          <a:xfrm>
            <a:off x="4495680" y="2286000"/>
            <a:ext cx="228600" cy="228600"/>
          </a:xfrm>
          <a:prstGeom prst="line">
            <a:avLst/>
          </a:prstGeom>
          <a:ln w="1908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110" name=""/>
          <p:cNvSpPr/>
          <p:nvPr/>
        </p:nvSpPr>
        <p:spPr>
          <a:xfrm flipH="1">
            <a:off x="5714640" y="2286000"/>
            <a:ext cx="228600" cy="228600"/>
          </a:xfrm>
          <a:prstGeom prst="line">
            <a:avLst/>
          </a:prstGeom>
          <a:ln w="1908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111" name=""/>
          <p:cNvSpPr/>
          <p:nvPr/>
        </p:nvSpPr>
        <p:spPr>
          <a:xfrm flipH="1" flipV="1">
            <a:off x="4419360" y="3809880"/>
            <a:ext cx="228600" cy="152640"/>
          </a:xfrm>
          <a:prstGeom prst="line">
            <a:avLst/>
          </a:prstGeom>
          <a:ln w="936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112" name=""/>
          <p:cNvSpPr/>
          <p:nvPr/>
        </p:nvSpPr>
        <p:spPr>
          <a:xfrm flipH="1" flipV="1">
            <a:off x="3581280" y="4419360"/>
            <a:ext cx="152640" cy="228600"/>
          </a:xfrm>
          <a:prstGeom prst="line">
            <a:avLst/>
          </a:prstGeom>
          <a:ln w="9360">
            <a:solidFill>
              <a:srgbClr val="f8f8f8"/>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8f8f8"/>
              </a:solidFill>
              <a:effectLst/>
              <a:uFillTx/>
              <a:latin typeface="Times New Roman"/>
            </a:endParaRPr>
          </a:p>
        </p:txBody>
      </p:sp>
      <p:sp>
        <p:nvSpPr>
          <p:cNvPr id="113" name=""/>
          <p:cNvSpPr/>
          <p:nvPr/>
        </p:nvSpPr>
        <p:spPr>
          <a:xfrm>
            <a:off x="533520" y="5638680"/>
            <a:ext cx="304560" cy="304920"/>
          </a:xfrm>
          <a:prstGeom prst="rect">
            <a:avLst/>
          </a:prstGeom>
          <a:solidFill>
            <a:srgbClr val="ff3300"/>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114" name=""/>
          <p:cNvSpPr/>
          <p:nvPr/>
        </p:nvSpPr>
        <p:spPr>
          <a:xfrm>
            <a:off x="533520" y="6019920"/>
            <a:ext cx="304560" cy="304560"/>
          </a:xfrm>
          <a:prstGeom prst="rect">
            <a:avLst/>
          </a:prstGeom>
          <a:solidFill>
            <a:srgbClr val="6699ff"/>
          </a:solidFill>
          <a:ln w="9360">
            <a:solidFill>
              <a:srgbClr val="f8f8f8"/>
            </a:solidFill>
            <a:miter/>
          </a:ln>
        </p:spPr>
        <p:style>
          <a:lnRef idx="0"/>
          <a:fillRef idx="0"/>
          <a:effectRef idx="0"/>
          <a:fontRef idx="minor"/>
        </p:style>
        <p:txBody>
          <a:bodyPr wrap="none" lIns="90000" rIns="90000" tIns="46800" bIns="46800" anchor="ctr">
            <a:noAutofit/>
          </a:bodyPr>
          <a:p>
            <a:endParaRPr b="0" lang="en-US" sz="2400" strike="noStrike" u="none">
              <a:solidFill>
                <a:srgbClr val="f8f8f8"/>
              </a:solidFill>
              <a:effectLst/>
              <a:uFillTx/>
              <a:latin typeface="Times New Roman"/>
            </a:endParaRPr>
          </a:p>
        </p:txBody>
      </p:sp>
      <p:sp>
        <p:nvSpPr>
          <p:cNvPr id="115" name=""/>
          <p:cNvSpPr/>
          <p:nvPr/>
        </p:nvSpPr>
        <p:spPr>
          <a:xfrm>
            <a:off x="914400" y="5562720"/>
            <a:ext cx="27450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imes New Roman"/>
              </a:rPr>
              <a:t>California Deliveries</a:t>
            </a:r>
            <a:endParaRPr b="0" lang="en-US" sz="2400" strike="noStrike" u="none">
              <a:solidFill>
                <a:srgbClr val="f8f8f8"/>
              </a:solidFill>
              <a:effectLst/>
              <a:uFillTx/>
              <a:latin typeface="Times New Roman"/>
            </a:endParaRPr>
          </a:p>
        </p:txBody>
      </p:sp>
      <p:sp>
        <p:nvSpPr>
          <p:cNvPr id="116" name=""/>
          <p:cNvSpPr/>
          <p:nvPr/>
        </p:nvSpPr>
        <p:spPr>
          <a:xfrm>
            <a:off x="914400" y="5943600"/>
            <a:ext cx="23475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imes New Roman"/>
              </a:rPr>
              <a:t>East of California</a:t>
            </a:r>
            <a:endParaRPr b="0" lang="en-US" sz="2400" strike="noStrike" u="none">
              <a:solidFill>
                <a:srgbClr val="f8f8f8"/>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7" name=""/>
          <p:cNvSpPr/>
          <p:nvPr/>
        </p:nvSpPr>
        <p:spPr>
          <a:xfrm>
            <a:off x="914400" y="480960"/>
            <a:ext cx="818028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8f8f8"/>
                </a:solidFill>
                <a:effectLst/>
                <a:uFillTx/>
                <a:latin typeface="Tahoma"/>
              </a:rPr>
              <a:t>Transwestern Pipeline Company</a:t>
            </a:r>
            <a:endParaRPr b="0" lang="en-US" sz="3600" strike="noStrike" u="none">
              <a:solidFill>
                <a:srgbClr val="f8f8f8"/>
              </a:solidFill>
              <a:effectLst/>
              <a:uFillTx/>
              <a:latin typeface="Times New Roman"/>
            </a:endParaRPr>
          </a:p>
        </p:txBody>
      </p:sp>
      <p:graphicFrame>
        <p:nvGraphicFramePr>
          <p:cNvPr id="118" name=""/>
          <p:cNvGraphicFramePr/>
          <p:nvPr/>
        </p:nvGraphicFramePr>
        <p:xfrm>
          <a:off x="304920" y="1143000"/>
          <a:ext cx="8458200" cy="5257800"/>
        </p:xfrm>
        <a:graphic>
          <a:graphicData uri="http://schemas.openxmlformats.org/presentationml/2006/ole">
            <p:oleObj progId="Excel.Sheet.12" r:id="rId1" spid="">
              <p:embed/>
              <p:pic>
                <p:nvPicPr>
                  <p:cNvPr id="119" name="" descr=""/>
                  <p:cNvPicPr/>
                  <p:nvPr/>
                </p:nvPicPr>
                <p:blipFill>
                  <a:blip r:embed="rId2"/>
                  <a:stretch/>
                </p:blipFill>
                <p:spPr>
                  <a:xfrm>
                    <a:off x="304920" y="1143000"/>
                    <a:ext cx="8458200" cy="52578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380880" y="456840"/>
            <a:ext cx="830592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Transwestern’s Recent Expansions</a:t>
            </a:r>
            <a:endParaRPr b="0" lang="en-US" sz="3600" strike="noStrike" u="none">
              <a:solidFill>
                <a:srgbClr val="ffffff"/>
              </a:solidFill>
              <a:effectLst/>
              <a:uFillTx/>
              <a:latin typeface="Tahoma"/>
            </a:endParaRPr>
          </a:p>
        </p:txBody>
      </p:sp>
      <p:sp>
        <p:nvSpPr>
          <p:cNvPr id="121" name="PlaceHolder 2"/>
          <p:cNvSpPr>
            <a:spLocks noGrp="1"/>
          </p:cNvSpPr>
          <p:nvPr>
            <p:ph/>
          </p:nvPr>
        </p:nvSpPr>
        <p:spPr>
          <a:xfrm>
            <a:off x="685800" y="1219320"/>
            <a:ext cx="7772400" cy="5029200"/>
          </a:xfrm>
          <a:prstGeom prst="rect">
            <a:avLst/>
          </a:prstGeom>
          <a:noFill/>
          <a:ln w="0">
            <a:noFill/>
          </a:ln>
        </p:spPr>
        <p:txBody>
          <a:bodyPr lIns="90000" rIns="90000" tIns="46800" bIns="4680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8f8f8"/>
                </a:solidFill>
                <a:effectLst/>
                <a:uFillTx/>
                <a:latin typeface="Tahoma"/>
              </a:rPr>
              <a:t>       </a:t>
            </a:r>
            <a:endParaRPr b="0" lang="en-US" sz="2800" strike="noStrike" u="none">
              <a:solidFill>
                <a:srgbClr val="f8f8f8"/>
              </a:solidFill>
              <a:effectLst/>
              <a:uFillTx/>
              <a:latin typeface="Tahoma"/>
            </a:endParaRPr>
          </a:p>
          <a:p>
            <a:pPr lvl="1" marL="743040" indent="-285840">
              <a:spcBef>
                <a:spcPts val="700"/>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sng">
                <a:solidFill>
                  <a:srgbClr val="f8f8f8"/>
                </a:solidFill>
                <a:effectLst/>
                <a:uFillTx/>
                <a:latin typeface="Tahoma"/>
              </a:rPr>
              <a:t>Gallup Expansion</a:t>
            </a:r>
            <a:r>
              <a:rPr b="0" lang="en-US" sz="2800" strike="noStrike" u="none">
                <a:solidFill>
                  <a:srgbClr val="f8f8f8"/>
                </a:solidFill>
                <a:effectLst/>
                <a:uFillTx/>
                <a:latin typeface="Tahoma"/>
              </a:rPr>
              <a:t> (140,000 MMBtu/d)</a:t>
            </a:r>
            <a:endParaRPr b="0" lang="en-US" sz="2800" strike="noStrike" u="none">
              <a:solidFill>
                <a:srgbClr val="f8f8f8"/>
              </a:solidFill>
              <a:effectLst/>
              <a:uFillTx/>
              <a:latin typeface="Tahoma"/>
            </a:endParaRPr>
          </a:p>
          <a:p>
            <a:pPr lvl="2" marL="1143000" indent="-228600">
              <a:spcBef>
                <a:spcPts val="601"/>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Placed into service May 2000</a:t>
            </a:r>
            <a:endParaRPr b="0" lang="en-US" sz="2400" strike="noStrike" u="none">
              <a:solidFill>
                <a:srgbClr val="f8f8f8"/>
              </a:solidFill>
              <a:effectLst/>
              <a:uFillTx/>
              <a:latin typeface="Tahoma"/>
            </a:endParaRPr>
          </a:p>
          <a:p>
            <a:pPr lvl="2" marL="1143000" indent="-228600">
              <a:spcBef>
                <a:spcPts val="601"/>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Raised mainline west capacity to 1,090,000 MMBtu/d</a:t>
            </a:r>
            <a:endParaRPr b="0" lang="en-US" sz="2400" strike="noStrike" u="none">
              <a:solidFill>
                <a:srgbClr val="f8f8f8"/>
              </a:solidFill>
              <a:effectLst/>
              <a:uFillTx/>
              <a:latin typeface="Tahoma"/>
            </a:endParaRPr>
          </a:p>
          <a:p>
            <a:pPr lvl="2" marL="1143000" indent="-228600">
              <a:spcBef>
                <a:spcPts val="601"/>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ahoma"/>
            </a:endParaRPr>
          </a:p>
          <a:p>
            <a:pPr lvl="1" marL="743040" indent="-285840">
              <a:spcBef>
                <a:spcPts val="700"/>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sng">
                <a:solidFill>
                  <a:srgbClr val="f8f8f8"/>
                </a:solidFill>
                <a:effectLst/>
                <a:uFillTx/>
                <a:latin typeface="Tahoma"/>
              </a:rPr>
              <a:t>Red Rock Expansion</a:t>
            </a:r>
            <a:r>
              <a:rPr b="0" lang="en-US" sz="2800" strike="noStrike" u="none">
                <a:solidFill>
                  <a:srgbClr val="f8f8f8"/>
                </a:solidFill>
                <a:effectLst/>
                <a:uFillTx/>
                <a:latin typeface="Tahoma"/>
              </a:rPr>
              <a:t> (150,000 MMBtu/d)</a:t>
            </a:r>
            <a:endParaRPr b="0" lang="en-US" sz="2800" strike="noStrike" u="none">
              <a:solidFill>
                <a:srgbClr val="f8f8f8"/>
              </a:solidFill>
              <a:effectLst/>
              <a:uFillTx/>
              <a:latin typeface="Tahoma"/>
            </a:endParaRPr>
          </a:p>
          <a:p>
            <a:pPr lvl="2" marL="1143000" indent="-228600">
              <a:spcBef>
                <a:spcPts val="601"/>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Filed for FERC certificate on March 30, 2001</a:t>
            </a:r>
            <a:endParaRPr b="0" lang="en-US" sz="2400" strike="noStrike" u="none">
              <a:solidFill>
                <a:srgbClr val="f8f8f8"/>
              </a:solidFill>
              <a:effectLst/>
              <a:uFillTx/>
              <a:latin typeface="Tahoma"/>
            </a:endParaRPr>
          </a:p>
          <a:p>
            <a:pPr lvl="2" marL="1143000" indent="-228600">
              <a:spcBef>
                <a:spcPts val="601"/>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Expected in-service date of June 2001</a:t>
            </a:r>
            <a:endParaRPr b="0" lang="en-US" sz="2400" strike="noStrike" u="none">
              <a:solidFill>
                <a:srgbClr val="f8f8f8"/>
              </a:solidFill>
              <a:effectLst/>
              <a:uFillTx/>
              <a:latin typeface="Tahoma"/>
            </a:endParaRPr>
          </a:p>
          <a:p>
            <a:pPr lvl="2" marL="1143000" indent="-228600">
              <a:spcBef>
                <a:spcPts val="601"/>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Will raise mainline west capacity to 1,240,000 MMBtu/d</a:t>
            </a:r>
            <a:r>
              <a:rPr b="0" lang="en-US" sz="2400" strike="noStrike" u="none">
                <a:solidFill>
                  <a:srgbClr val="f8f8f8"/>
                </a:solidFill>
                <a:effectLst/>
                <a:uFillTx/>
                <a:latin typeface="Tahoma"/>
              </a:rPr>
              <a:t>	</a:t>
            </a:r>
            <a:endParaRPr b="0" lang="en-US" sz="24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685800" y="609480"/>
            <a:ext cx="7772400" cy="99072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600"/>
            </a:br>
            <a:br>
              <a:rPr sz="3600"/>
            </a:br>
            <a:br>
              <a:rPr sz="3600"/>
            </a:br>
            <a:br>
              <a:rPr sz="3600"/>
            </a:br>
            <a:br>
              <a:rPr sz="3600"/>
            </a:br>
            <a:r>
              <a:rPr b="1" lang="en-US" sz="3600" strike="noStrike" u="none">
                <a:solidFill>
                  <a:srgbClr val="ffffff"/>
                </a:solidFill>
                <a:effectLst/>
                <a:uFillTx/>
                <a:latin typeface="Tahoma"/>
              </a:rPr>
              <a:t>Transwestern’s Scheduling</a:t>
            </a:r>
            <a:br>
              <a:rPr sz="3600"/>
            </a:br>
            <a:r>
              <a:rPr b="1" lang="en-US" sz="3600" strike="noStrike" u="none">
                <a:solidFill>
                  <a:srgbClr val="ffffff"/>
                </a:solidFill>
                <a:effectLst/>
                <a:uFillTx/>
                <a:latin typeface="Tahoma"/>
              </a:rPr>
              <a:t>Process</a:t>
            </a:r>
            <a:endParaRPr b="0" lang="en-US" sz="3600" strike="noStrike" u="none">
              <a:solidFill>
                <a:srgbClr val="ffffff"/>
              </a:solidFill>
              <a:effectLst/>
              <a:uFillTx/>
              <a:latin typeface="Tahoma"/>
            </a:endParaRPr>
          </a:p>
        </p:txBody>
      </p:sp>
      <p:sp>
        <p:nvSpPr>
          <p:cNvPr id="123" name="PlaceHolder 2"/>
          <p:cNvSpPr>
            <a:spLocks noGrp="1"/>
          </p:cNvSpPr>
          <p:nvPr>
            <p:ph/>
          </p:nvPr>
        </p:nvSpPr>
        <p:spPr>
          <a:xfrm>
            <a:off x="762120" y="1828800"/>
            <a:ext cx="7772400" cy="4191120"/>
          </a:xfrm>
          <a:prstGeom prst="rect">
            <a:avLst/>
          </a:prstGeom>
          <a:noFill/>
          <a:ln w="0">
            <a:noFill/>
          </a:ln>
        </p:spPr>
        <p:txBody>
          <a:bodyPr lIns="90000" rIns="90000" tIns="46800" bIns="46800" anchor="t">
            <a:normAutofit/>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Shippers nominate the volumes they want to flow</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Operators confirm the amount of gas they want to Receive/Deliver</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Transwestern evaluates capacities and current flows, then allocates accordingly</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Scheduled numbers are available </a:t>
            </a:r>
            <a:endParaRPr b="0" lang="en-US" sz="32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4" name="PlaceHolder 1"/>
          <p:cNvSpPr>
            <a:spLocks noGrp="1"/>
          </p:cNvSpPr>
          <p:nvPr>
            <p:ph type="title"/>
          </p:nvPr>
        </p:nvSpPr>
        <p:spPr>
          <a:xfrm>
            <a:off x="685800" y="456840"/>
            <a:ext cx="777240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Nomination Services</a:t>
            </a:r>
            <a:endParaRPr b="0" lang="en-US" sz="3600" strike="noStrike" u="none">
              <a:solidFill>
                <a:srgbClr val="ffffff"/>
              </a:solidFill>
              <a:effectLst/>
              <a:uFillTx/>
              <a:latin typeface="Tahoma"/>
            </a:endParaRPr>
          </a:p>
        </p:txBody>
      </p:sp>
      <p:sp>
        <p:nvSpPr>
          <p:cNvPr id="125" name="PlaceHolder 2"/>
          <p:cNvSpPr>
            <a:spLocks noGrp="1"/>
          </p:cNvSpPr>
          <p:nvPr>
            <p:ph/>
          </p:nvPr>
        </p:nvSpPr>
        <p:spPr>
          <a:xfrm>
            <a:off x="533520" y="1371600"/>
            <a:ext cx="7772400" cy="5029200"/>
          </a:xfrm>
          <a:prstGeom prst="rect">
            <a:avLst/>
          </a:prstGeom>
          <a:noFill/>
          <a:ln w="0">
            <a:noFill/>
          </a:ln>
        </p:spPr>
        <p:txBody>
          <a:bodyPr lIns="90000" rIns="90000" tIns="46800" bIns="46800" anchor="t">
            <a:normAutofit/>
          </a:bodyPr>
          <a:p>
            <a:pPr marL="343080" indent="-343080">
              <a:lnSpc>
                <a:spcPct val="90000"/>
              </a:lnSpc>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f8f8f8"/>
                </a:solidFill>
                <a:effectLst/>
                <a:uFillTx/>
                <a:latin typeface="Tahoma"/>
              </a:rPr>
              <a:t>Firm</a:t>
            </a:r>
            <a:r>
              <a:rPr b="0" lang="en-US" sz="2400" strike="noStrike" u="none">
                <a:solidFill>
                  <a:srgbClr val="f8f8f8"/>
                </a:solidFill>
                <a:effectLst/>
                <a:uFillTx/>
                <a:latin typeface="Tahoma"/>
              </a:rPr>
              <a:t>-  Transportation from primary receipt points to primary delivery points under a rate schedule that is performed on a firm basis</a:t>
            </a:r>
            <a:endParaRPr b="0" lang="en-US" sz="2400" strike="noStrike" u="none">
              <a:solidFill>
                <a:srgbClr val="f8f8f8"/>
              </a:solidFill>
              <a:effectLst/>
              <a:uFillTx/>
              <a:latin typeface="Tahoma"/>
            </a:endParaRPr>
          </a:p>
          <a:p>
            <a:pPr lvl="1" marL="743040" indent="-285840">
              <a:lnSpc>
                <a:spcPct val="90000"/>
              </a:lnSpc>
              <a:spcBef>
                <a:spcPts val="499"/>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8f8f8"/>
                </a:solidFill>
                <a:effectLst/>
                <a:uFillTx/>
                <a:latin typeface="Tahoma"/>
              </a:rPr>
              <a:t>Alternate Firm Deliveries</a:t>
            </a:r>
            <a:r>
              <a:rPr b="0" lang="en-US" sz="2000" strike="noStrike" u="none">
                <a:solidFill>
                  <a:srgbClr val="f8f8f8"/>
                </a:solidFill>
                <a:effectLst/>
                <a:uFillTx/>
                <a:latin typeface="Tahoma"/>
              </a:rPr>
              <a:t>-  Transportation from primary receipt points to alternate firm delivery points</a:t>
            </a:r>
            <a:endParaRPr b="0" lang="en-US" sz="2000" strike="noStrike" u="none">
              <a:solidFill>
                <a:srgbClr val="f8f8f8"/>
              </a:solidFill>
              <a:effectLst/>
              <a:uFillTx/>
              <a:latin typeface="Tahoma"/>
            </a:endParaRPr>
          </a:p>
          <a:p>
            <a:pPr marL="343080" indent="-343080">
              <a:lnSpc>
                <a:spcPct val="90000"/>
              </a:lnSpc>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f8f8f8"/>
                </a:solidFill>
                <a:effectLst/>
                <a:uFillTx/>
                <a:latin typeface="Tahoma"/>
              </a:rPr>
              <a:t>Interruptible</a:t>
            </a:r>
            <a:r>
              <a:rPr b="0" lang="en-US" sz="2400" strike="noStrike" u="none">
                <a:solidFill>
                  <a:srgbClr val="f8f8f8"/>
                </a:solidFill>
                <a:effectLst/>
                <a:uFillTx/>
                <a:latin typeface="Tahoma"/>
              </a:rPr>
              <a:t>-  Gas transported under this rate schedule is on an interruptible or as available basis when capacity exists on Transwestern’s system</a:t>
            </a:r>
            <a:endParaRPr b="0" lang="en-US" sz="2400" strike="noStrike" u="none">
              <a:solidFill>
                <a:srgbClr val="f8f8f8"/>
              </a:solidFill>
              <a:effectLst/>
              <a:uFillTx/>
              <a:latin typeface="Tahoma"/>
            </a:endParaRPr>
          </a:p>
          <a:p>
            <a:pPr marL="343080" indent="-343080">
              <a:lnSpc>
                <a:spcPct val="90000"/>
              </a:lnSpc>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f8f8f8"/>
                </a:solidFill>
                <a:effectLst/>
                <a:uFillTx/>
                <a:latin typeface="Tahoma"/>
              </a:rPr>
              <a:t>Pooling</a:t>
            </a:r>
            <a:r>
              <a:rPr b="0" lang="en-US" sz="2400" strike="noStrike" u="none">
                <a:solidFill>
                  <a:srgbClr val="f8f8f8"/>
                </a:solidFill>
                <a:effectLst/>
                <a:uFillTx/>
                <a:latin typeface="Tahoma"/>
              </a:rPr>
              <a:t>-  This service allows for the aggregation of receipts to logical point(s) or the disaggregation of a logical point(s) to multiple delivery points</a:t>
            </a:r>
            <a:endParaRPr b="0" lang="en-US" sz="2400" strike="noStrike" u="none">
              <a:solidFill>
                <a:srgbClr val="f8f8f8"/>
              </a:solidFill>
              <a:effectLst/>
              <a:uFillTx/>
              <a:latin typeface="Tahoma"/>
            </a:endParaRPr>
          </a:p>
          <a:p>
            <a:pPr marL="343080" indent="-343080">
              <a:lnSpc>
                <a:spcPct val="90000"/>
              </a:lnSpc>
              <a:spcBef>
                <a:spcPts val="60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f8f8f8"/>
                </a:solidFill>
                <a:effectLst/>
                <a:uFillTx/>
                <a:latin typeface="Tahoma"/>
              </a:rPr>
              <a:t>Park-N-Ride (PNR) Service</a:t>
            </a:r>
            <a:r>
              <a:rPr b="0" lang="en-US" sz="2400" strike="noStrike" u="none">
                <a:solidFill>
                  <a:srgbClr val="f8f8f8"/>
                </a:solidFill>
                <a:effectLst/>
                <a:uFillTx/>
                <a:latin typeface="Tahoma"/>
              </a:rPr>
              <a:t>-  An as available service that allows shippers to either borrow gas (Ride) or leave gas (Park) on Transwestern </a:t>
            </a:r>
            <a:endParaRPr b="0" lang="en-US" sz="2400" strike="noStrike" u="none">
              <a:solidFill>
                <a:srgbClr val="f8f8f8"/>
              </a:solidFill>
              <a:effectLst/>
              <a:uFillTx/>
              <a:latin typeface="Tahoma"/>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ahoma"/>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685800" y="456840"/>
            <a:ext cx="777240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Nomination Deadlines</a:t>
            </a:r>
            <a:endParaRPr b="0" lang="en-US" sz="3600" strike="noStrike" u="none">
              <a:solidFill>
                <a:srgbClr val="ffffff"/>
              </a:solidFill>
              <a:effectLst/>
              <a:uFillTx/>
              <a:latin typeface="Tahoma"/>
            </a:endParaRPr>
          </a:p>
        </p:txBody>
      </p:sp>
      <p:sp>
        <p:nvSpPr>
          <p:cNvPr id="127" name="PlaceHolder 2"/>
          <p:cNvSpPr>
            <a:spLocks noGrp="1"/>
          </p:cNvSpPr>
          <p:nvPr>
            <p:ph/>
          </p:nvPr>
        </p:nvSpPr>
        <p:spPr>
          <a:xfrm>
            <a:off x="685800" y="1371240"/>
            <a:ext cx="7772400" cy="4876920"/>
          </a:xfrm>
          <a:prstGeom prst="rect">
            <a:avLst/>
          </a:prstGeom>
          <a:noFill/>
          <a:ln w="0">
            <a:noFill/>
          </a:ln>
        </p:spPr>
        <p:txBody>
          <a:bodyPr lIns="90000" rIns="90000" tIns="46800" bIns="46800" anchor="t">
            <a:normAutofit fontScale="92500" lnSpcReduction="9999"/>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 </a:t>
            </a:r>
            <a:r>
              <a:rPr b="0" lang="en-US" sz="3200" strike="noStrike" u="sng">
                <a:solidFill>
                  <a:srgbClr val="f8f8f8"/>
                </a:solidFill>
                <a:effectLst/>
                <a:uFillTx/>
                <a:latin typeface="Tahoma"/>
              </a:rPr>
              <a:t>Transwestern has 6 cycles</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11:30 a.m. Timely</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6:00 p.m.   Evening</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7:30 a.m.   Non-Grid AM*</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10:00 a.m  Intraday I</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5:00 p.m.   Intraday II</a:t>
            </a:r>
            <a:endParaRPr b="0" lang="en-US" sz="3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8:00 a.m.   Final AM*</a:t>
            </a:r>
            <a:endParaRPr b="0" lang="en-US" sz="3200" strike="noStrike" u="none">
              <a:solidFill>
                <a:srgbClr val="f8f8f8"/>
              </a:solidFill>
              <a:effectLst/>
              <a:uFillTx/>
              <a:latin typeface="Tahoma"/>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*Non GISB deadlines specific to Transwestern</a:t>
            </a:r>
            <a:endParaRPr b="0" lang="en-US" sz="2400" strike="noStrike" u="none">
              <a:solidFill>
                <a:srgbClr val="f8f8f8"/>
              </a:solidFill>
              <a:effectLst/>
              <a:uFillTx/>
              <a:latin typeface="Tahoma"/>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8f8f8"/>
                </a:solidFill>
                <a:effectLst/>
                <a:uFillTx/>
                <a:latin typeface="Tahoma"/>
              </a:rPr>
              <a:t>(All times Central Clock Time)</a:t>
            </a:r>
            <a:endParaRPr b="0" lang="en-US" sz="24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8" name="PlaceHolder 1"/>
          <p:cNvSpPr>
            <a:spLocks noGrp="1"/>
          </p:cNvSpPr>
          <p:nvPr>
            <p:ph type="title"/>
          </p:nvPr>
        </p:nvSpPr>
        <p:spPr>
          <a:xfrm>
            <a:off x="685800" y="609480"/>
            <a:ext cx="7772400" cy="9907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Tahoma"/>
              </a:rPr>
              <a:t>Non-GISB Cycles</a:t>
            </a:r>
            <a:endParaRPr b="0" lang="en-US" sz="3600" strike="noStrike" u="none">
              <a:solidFill>
                <a:srgbClr val="ffffff"/>
              </a:solidFill>
              <a:effectLst/>
              <a:uFillTx/>
              <a:latin typeface="Tahoma"/>
            </a:endParaRPr>
          </a:p>
        </p:txBody>
      </p:sp>
      <p:sp>
        <p:nvSpPr>
          <p:cNvPr id="129" name="PlaceHolder 2"/>
          <p:cNvSpPr>
            <a:spLocks noGrp="1"/>
          </p:cNvSpPr>
          <p:nvPr>
            <p:ph/>
          </p:nvPr>
        </p:nvSpPr>
        <p:spPr>
          <a:xfrm>
            <a:off x="685800" y="1752480"/>
            <a:ext cx="7772400" cy="4191120"/>
          </a:xfrm>
          <a:prstGeom prst="rect">
            <a:avLst/>
          </a:prstGeom>
          <a:noFill/>
          <a:ln w="0">
            <a:noFill/>
          </a:ln>
        </p:spPr>
        <p:txBody>
          <a:bodyPr lIns="90000" rIns="90000" tIns="46800" bIns="46800" anchor="t">
            <a:normAutofit/>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These cycles are not recognized by all interconnecting operators</a:t>
            </a:r>
            <a:endParaRPr b="0" lang="en-US" sz="3200" strike="noStrike" u="none">
              <a:solidFill>
                <a:srgbClr val="f8f8f8"/>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8f8f8"/>
              </a:solidFill>
              <a:effectLst/>
              <a:uFillTx/>
              <a:latin typeface="Tahoma"/>
            </a:endParaRPr>
          </a:p>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8f8f8"/>
                </a:solidFill>
                <a:effectLst/>
                <a:uFillTx/>
                <a:latin typeface="Tahoma"/>
              </a:rPr>
              <a:t>Non-Grid AM: This cycle is used by the shippers and operators to make any necessary changes before gas flow begins (9 AM current day).</a:t>
            </a:r>
            <a:endParaRPr b="0" lang="en-US" sz="3200" strike="noStrike" u="none">
              <a:solidFill>
                <a:srgbClr val="f8f8f8"/>
              </a:solidFill>
              <a:effectLst/>
              <a:uFillTx/>
              <a:latin typeface="Tahoma"/>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1130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2001-04-13T12:29:25Z</dcterms:created>
  <dc:creator>jfawcet</dc:creator>
  <dc:description/>
  <dc:language>en-US</dc:language>
  <cp:lastModifiedBy>jfawcet</cp:lastModifiedBy>
  <cp:lastPrinted>2001-05-10T19:11:28Z</cp:lastPrinted>
  <dcterms:modified xsi:type="dcterms:W3CDTF">2001-05-17T11:55:06Z</dcterms:modified>
  <cp:revision>18</cp:revision>
  <dc:subject/>
  <dc:title>Transwestern Pipeline Company</dc:title>
</cp:coreProperties>
</file>