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FCFFC9-CDD6-4F86-9E6F-8014CED04D7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208977-49B2-4E73-83DB-E858AC6A548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1C0CC3E-4531-4F7E-9DA7-1BC6440065F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BB5E43-2774-416B-BBAB-2EB0646B970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$250 Million Prepay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838080" y="3886200"/>
            <a:ext cx="914400" cy="1143000"/>
          </a:xfrm>
          <a:custGeom>
            <a:avLst/>
            <a:gdLst/>
            <a:ahLst/>
            <a:rect l="l" t="t" r="r" b="b"/>
            <a:pathLst>
              <a:path w="576" h="720">
                <a:moveTo>
                  <a:pt x="576" y="0"/>
                </a:moveTo>
                <a:cubicBezTo>
                  <a:pt x="288" y="156"/>
                  <a:pt x="0" y="312"/>
                  <a:pt x="0" y="432"/>
                </a:cubicBezTo>
                <a:cubicBezTo>
                  <a:pt x="0" y="552"/>
                  <a:pt x="480" y="672"/>
                  <a:pt x="576" y="720"/>
                </a:cubicBez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143000" y="380520"/>
            <a:ext cx="67816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$250 Million Prepay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" name=""/>
          <p:cNvGrpSpPr/>
          <p:nvPr/>
        </p:nvGrpSpPr>
        <p:grpSpPr>
          <a:xfrm>
            <a:off x="1752480" y="2590920"/>
            <a:ext cx="1447920" cy="533160"/>
            <a:chOff x="1752480" y="2590920"/>
            <a:chExt cx="1447920" cy="533160"/>
          </a:xfrm>
        </p:grpSpPr>
        <p:sp>
          <p:nvSpPr>
            <p:cNvPr id="15" name=""/>
            <p:cNvSpPr/>
            <p:nvPr/>
          </p:nvSpPr>
          <p:spPr>
            <a:xfrm>
              <a:off x="1752480" y="2590920"/>
              <a:ext cx="1447920" cy="533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1828800" y="2666880"/>
              <a:ext cx="1371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 Corp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" name=""/>
          <p:cNvGrpSpPr/>
          <p:nvPr/>
        </p:nvGrpSpPr>
        <p:grpSpPr>
          <a:xfrm>
            <a:off x="1752480" y="3657600"/>
            <a:ext cx="1447920" cy="533520"/>
            <a:chOff x="1752480" y="3657600"/>
            <a:chExt cx="1447920" cy="533520"/>
          </a:xfrm>
        </p:grpSpPr>
        <p:sp>
          <p:nvSpPr>
            <p:cNvPr id="18" name=""/>
            <p:cNvSpPr/>
            <p:nvPr/>
          </p:nvSpPr>
          <p:spPr>
            <a:xfrm>
              <a:off x="1752480" y="3657600"/>
              <a:ext cx="1447920" cy="533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1828800" y="3733920"/>
              <a:ext cx="1371600" cy="360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25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" name=""/>
          <p:cNvGrpSpPr/>
          <p:nvPr/>
        </p:nvGrpSpPr>
        <p:grpSpPr>
          <a:xfrm>
            <a:off x="1676520" y="4800600"/>
            <a:ext cx="1600200" cy="533160"/>
            <a:chOff x="1676520" y="4800600"/>
            <a:chExt cx="1600200" cy="533160"/>
          </a:xfrm>
        </p:grpSpPr>
        <p:sp>
          <p:nvSpPr>
            <p:cNvPr id="21" name=""/>
            <p:cNvSpPr/>
            <p:nvPr/>
          </p:nvSpPr>
          <p:spPr>
            <a:xfrm>
              <a:off x="1752480" y="4800600"/>
              <a:ext cx="1447920" cy="533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1676520" y="4800600"/>
              <a:ext cx="1600200" cy="467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75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Delta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" name=""/>
          <p:cNvSpPr/>
          <p:nvPr/>
        </p:nvSpPr>
        <p:spPr>
          <a:xfrm>
            <a:off x="2438280" y="31240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057400" y="4191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819520" y="4191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33520" y="388620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$250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200400" y="495288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200400" y="518148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400800" y="4800600"/>
            <a:ext cx="144792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324480" y="4876920"/>
            <a:ext cx="1600200" cy="36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Citibank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 flipV="1">
            <a:off x="3200400" y="3733560"/>
            <a:ext cx="4495680" cy="1066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86000" y="32608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828800" y="4267080"/>
            <a:ext cx="129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Fwd  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581280" y="4937040"/>
            <a:ext cx="2362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Fwd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28600" y="1219320"/>
            <a:ext cx="8686800" cy="5410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 flipV="1">
            <a:off x="3200400" y="3962520"/>
            <a:ext cx="3581280" cy="8380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753600">
            <a:off x="3809520" y="4114800"/>
            <a:ext cx="2362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Fwd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438280" y="5334120"/>
            <a:ext cx="4724640" cy="914400"/>
          </a:xfrm>
          <a:custGeom>
            <a:avLst/>
            <a:gdLst/>
            <a:ahLst/>
            <a:rect l="l" t="t" r="r" b="b"/>
            <a:pathLst>
              <a:path w="2976" h="576">
                <a:moveTo>
                  <a:pt x="0" y="0"/>
                </a:moveTo>
                <a:cubicBezTo>
                  <a:pt x="496" y="288"/>
                  <a:pt x="992" y="576"/>
                  <a:pt x="1488" y="576"/>
                </a:cubicBezTo>
                <a:cubicBezTo>
                  <a:pt x="1984" y="576"/>
                  <a:pt x="2728" y="96"/>
                  <a:pt x="2976" y="0"/>
                </a:cubicBezTo>
              </a:path>
            </a:pathLst>
          </a:custGeom>
          <a:noFill/>
          <a:ln w="9360">
            <a:solidFill>
              <a:srgbClr val="000000"/>
            </a:solidFill>
            <a:prstDash val="dash"/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343400" y="592776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$250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753600">
            <a:off x="3885840" y="3946680"/>
            <a:ext cx="2362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753600">
            <a:off x="3733560" y="4327560"/>
            <a:ext cx="236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581280" y="5165640"/>
            <a:ext cx="2362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581280" y="4724280"/>
            <a:ext cx="2362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371600" y="432756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666880" y="43275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334120" y="1371600"/>
            <a:ext cx="3581280" cy="277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Assumptions: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1 = forward price at t</a:t>
            </a:r>
            <a:r>
              <a:rPr b="0" lang="en-US" sz="1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1 = fixed price at t</a:t>
            </a:r>
            <a:r>
              <a:rPr b="0" lang="en-US" sz="1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for $250 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2 = fixed price at t</a:t>
            </a:r>
            <a:r>
              <a:rPr b="0" lang="en-US" sz="14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for       fees/interest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Fwd will be a Jan. ’02 contract settled in Dec. ‘01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334120" y="1371600"/>
            <a:ext cx="3429000" cy="198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Citibank Prepay Action Items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09480" indent="-6094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Citibank: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533520"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Deal Team 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533520"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use of Delta for Swap Co.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533520"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use of outside counsel (Milbank in prior transactions)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no timing to close concerns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533520"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term sheet/letter agreement: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 (financial swap versus forward)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 timing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533520"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Credit Approval for $250 million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533520"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ability and cost to hedge interest rate within Prepay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533520"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draft/final of Master and Swap Confirm for Delta/Citibank transaction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Prepay Action Items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2952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09480" indent="-6094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Enron: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53352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 first/final draft of confirms - including comments on existing Master Agreements with both Citibank and Delta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(Sara &amp; Mary)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53352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Finalize Accounting Review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(Alan)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swap versus forward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Tenor of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Requirements for “prepay book” versus “NYMEX book”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Delta review (Swap Co.)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53352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Finalize Tax Review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(Morris)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53352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Finalize Interest Rate Structure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(Pushkar)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Rolling hedge (monthly) versus fixed hedge (six-month)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 with Citibank on hedging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 on Libor curve (closing date)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90720" indent="-53352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Finalize Structure of Prepay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(Eric &amp; Charlie)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Nymex pricing, Libor curve, volumes and payment timing for two swaps (Delta and Citibank)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Booking trade in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371600" indent="-4572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 on “Mid Settle” value for Jan. contracts (closing date)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Prepay Timing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457200" y="1905120"/>
          <a:ext cx="8153280" cy="3130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8153280" cy="313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Contacts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466560" y="2133720"/>
          <a:ext cx="8210880" cy="1971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6560" y="2133720"/>
                    <a:ext cx="8210880" cy="197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2000-12-12T12:02:13Z</dcterms:created>
  <dc:creator>Michael Garberding</dc:creator>
  <dc:description/>
  <dc:language>en-US</dc:language>
  <cp:lastModifiedBy>mgarber2</cp:lastModifiedBy>
  <cp:lastPrinted>2000-12-22T17:38:00Z</cp:lastPrinted>
  <dcterms:modified xsi:type="dcterms:W3CDTF">2001-06-20T10:21:48Z</dcterms:modified>
  <cp:revision>34</cp:revision>
  <dc:subject/>
  <dc:title>$500 Million Prepay NG Forward Sale</dc:title>
</cp:coreProperties>
</file>