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1.wmf" ContentType="image/x-wmf"/>
  <Override PartName="/ppt/media/image26.png" ContentType="image/png"/>
  <Override PartName="/ppt/media/image13.wmf" ContentType="image/x-wmf"/>
  <Override PartName="/ppt/media/image9.wmf" ContentType="image/x-wmf"/>
  <Override PartName="/ppt/media/image18.wmf" ContentType="image/x-wmf"/>
  <Override PartName="/ppt/media/image20.wmf" ContentType="image/x-wmf"/>
  <Override PartName="/ppt/media/image12.wmf" ContentType="image/x-wmf"/>
  <Override PartName="/ppt/media/image27.png" ContentType="image/png"/>
  <Override PartName="/ppt/media/image8.wmf" ContentType="image/x-wmf"/>
  <Override PartName="/ppt/media/image17.wmf" ContentType="image/x-wmf"/>
  <Override PartName="/ppt/media/image28.jpeg" ContentType="image/jpeg"/>
  <Override PartName="/ppt/media/image10.wmf" ContentType="image/x-wmf"/>
  <Override PartName="/ppt/media/image7.png" ContentType="image/png"/>
  <Override PartName="/ppt/media/image5.png" ContentType="image/png"/>
  <Override PartName="/ppt/media/image4.png" ContentType="image/png"/>
  <Override PartName="/ppt/media/image3.png" ContentType="image/png"/>
  <Override PartName="/ppt/media/image25.wmf" ContentType="image/x-wmf"/>
  <Override PartName="/ppt/media/image24.wmf" ContentType="image/x-wmf"/>
  <Override PartName="/ppt/media/image23.wmf" ContentType="image/x-wmf"/>
  <Override PartName="/ppt/media/image22.wmf" ContentType="image/x-wmf"/>
  <Override PartName="/ppt/media/image6.png" ContentType="image/png"/>
  <Override PartName="/ppt/media/image21.wmf" ContentType="image/x-wmf"/>
  <Override PartName="/ppt/media/image19.wmf" ContentType="image/x-wmf"/>
  <Override PartName="/ppt/media/image16.wmf" ContentType="image/x-wmf"/>
  <Override PartName="/ppt/media/image14.wmf" ContentType="image/x-wmf"/>
  <Override PartName="/ppt/media/image1.jpeg" ContentType="image/jpeg"/>
  <Override PartName="/ppt/media/image15.wmf" ContentType="image/x-wmf"/>
  <Override PartName="/ppt/media/image29.wmf" ContentType="image/x-wmf"/>
  <Override PartName="/ppt/media/image2.png" ContentType="image/png"/>
  <Override PartName="/ppt/embeddings/oleObject1.bin" ContentType="application/vnd.openxmlformats-officedocument.oleObject"/>
  <Override PartName="/ppt/embeddings/oleObject1.xlsx" ContentType="application/vnd.openxmlformats-officedocument.spreadsheetml.sheet"/>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2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0" y="-360"/>
            <a:ext cx="91440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45 Light"/>
            </a:endParaRPr>
          </a:p>
        </p:txBody>
      </p:sp>
      <p:sp>
        <p:nvSpPr>
          <p:cNvPr id="5" name="PlaceHolder 2"/>
          <p:cNvSpPr>
            <a:spLocks noGrp="1"/>
          </p:cNvSpPr>
          <p:nvPr>
            <p:ph/>
          </p:nvPr>
        </p:nvSpPr>
        <p:spPr>
          <a:xfrm>
            <a:off x="685800" y="1109520"/>
            <a:ext cx="3792600" cy="4114800"/>
          </a:xfrm>
          <a:prstGeom prst="rect">
            <a:avLst/>
          </a:prstGeom>
          <a:noFill/>
          <a:ln w="0">
            <a:noFill/>
          </a:ln>
        </p:spPr>
        <p:txBody>
          <a:bodyPr lIns="90000" rIns="90000" tIns="46800" bIns="46800" anchor="t">
            <a:normAutofit/>
          </a:bodyPr>
          <a:p>
            <a:pPr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p:txBody>
      </p:sp>
      <p:sp>
        <p:nvSpPr>
          <p:cNvPr id="6" name="PlaceHolder 3"/>
          <p:cNvSpPr>
            <a:spLocks noGrp="1"/>
          </p:cNvSpPr>
          <p:nvPr>
            <p:ph/>
          </p:nvPr>
        </p:nvSpPr>
        <p:spPr>
          <a:xfrm>
            <a:off x="4668480" y="1109520"/>
            <a:ext cx="3792600" cy="4114800"/>
          </a:xfrm>
          <a:prstGeom prst="rect">
            <a:avLst/>
          </a:prstGeom>
          <a:noFill/>
          <a:ln w="0">
            <a:noFill/>
          </a:ln>
        </p:spPr>
        <p:txBody>
          <a:bodyPr lIns="90000" rIns="90000" tIns="46800" bIns="46800" anchor="t">
            <a:normAutofit/>
          </a:bodyPr>
          <a:p>
            <a:pPr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0" y="-360"/>
            <a:ext cx="91440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45 Light"/>
            </a:endParaRPr>
          </a:p>
        </p:txBody>
      </p:sp>
      <p:sp>
        <p:nvSpPr>
          <p:cNvPr id="8"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a:bodyPr>
          <a:p>
            <a:pPr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0" y="-360"/>
            <a:ext cx="91440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45 Light"/>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Click to edit the title text format</a:t>
            </a:r>
            <a:endParaRPr b="1" lang="en-US" sz="3000" strike="noStrike" u="none">
              <a:solidFill>
                <a:srgbClr val="000000"/>
              </a:solidFill>
              <a:effectLst/>
              <a:uFillTx/>
              <a:latin typeface="Frutiger 45 Light"/>
            </a:endParaRPr>
          </a:p>
        </p:txBody>
      </p:sp>
      <p:sp>
        <p:nvSpPr>
          <p:cNvPr id="1" name="PlaceHolder 2"/>
          <p:cNvSpPr>
            <a:spLocks noGrp="1"/>
          </p:cNvSpPr>
          <p:nvPr>
            <p:ph type="body"/>
          </p:nvPr>
        </p:nvSpPr>
        <p:spPr>
          <a:xfrm>
            <a:off x="685800" y="1109520"/>
            <a:ext cx="7772400" cy="4114800"/>
          </a:xfrm>
          <a:prstGeom prst="rect">
            <a:avLst/>
          </a:prstGeom>
          <a:noFill/>
          <a:ln w="0">
            <a:noFill/>
          </a:ln>
        </p:spPr>
        <p:txBody>
          <a:bodyPr lIns="90000" rIns="90000" tIns="46800" bIns="46800" anchor="t">
            <a:normAutofit/>
          </a:bodyPr>
          <a:p>
            <a:pPr marL="343080" indent="-343080">
              <a:spcBef>
                <a:spcPts val="649"/>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Click to edit the outline text format</a:t>
            </a:r>
            <a:endParaRPr b="0" lang="en-US" sz="2600" strike="noStrike" u="none">
              <a:solidFill>
                <a:srgbClr val="cc0000"/>
              </a:solidFill>
              <a:effectLst/>
              <a:uFillTx/>
              <a:latin typeface="Frutiger 45 Light"/>
            </a:endParaRPr>
          </a:p>
          <a:p>
            <a:pPr lvl="1" marL="743040" indent="-28584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Second Outline Level</a:t>
            </a:r>
            <a:endParaRPr b="0" lang="en-US" sz="2600" strike="noStrike" u="none">
              <a:solidFill>
                <a:srgbClr val="cc0000"/>
              </a:solidFill>
              <a:effectLst/>
              <a:uFillTx/>
              <a:latin typeface="Frutiger 45 Light"/>
            </a:endParaRPr>
          </a:p>
          <a:p>
            <a:pPr lvl="2" marL="1143000" indent="-22860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Third Outline Level</a:t>
            </a:r>
            <a:endParaRPr b="0" lang="en-US" sz="2600" strike="noStrike" u="none">
              <a:solidFill>
                <a:srgbClr val="cc0000"/>
              </a:solidFill>
              <a:effectLst/>
              <a:uFillTx/>
              <a:latin typeface="Frutiger 45 Light"/>
            </a:endParaRPr>
          </a:p>
          <a:p>
            <a:pPr lvl="3" marL="1600200" indent="-22860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Fourth Outline Level</a:t>
            </a:r>
            <a:endParaRPr b="0" lang="en-US" sz="2600" strike="noStrike" u="none">
              <a:solidFill>
                <a:srgbClr val="cc0000"/>
              </a:solidFill>
              <a:effectLst/>
              <a:uFillTx/>
              <a:latin typeface="Frutiger 45 Light"/>
            </a:endParaRPr>
          </a:p>
          <a:p>
            <a:pPr lvl="4" marL="2057400" indent="-22860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Fifth Outline Level</a:t>
            </a:r>
            <a:endParaRPr b="0" lang="en-US" sz="2600" strike="noStrike" u="none">
              <a:solidFill>
                <a:srgbClr val="cc0000"/>
              </a:solidFill>
              <a:effectLst/>
              <a:uFillTx/>
              <a:latin typeface="Frutiger 45 Light"/>
            </a:endParaRPr>
          </a:p>
          <a:p>
            <a:pPr lvl="5" marL="2057400" indent="-22860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Sixth Outline Level</a:t>
            </a:r>
            <a:endParaRPr b="0" lang="en-US" sz="2600" strike="noStrike" u="none">
              <a:solidFill>
                <a:srgbClr val="cc0000"/>
              </a:solidFill>
              <a:effectLst/>
              <a:uFillTx/>
              <a:latin typeface="Frutiger 45 Light"/>
            </a:endParaRPr>
          </a:p>
          <a:p>
            <a:pPr lvl="6" marL="2057400" indent="-22860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Seventh Outline Level</a:t>
            </a:r>
            <a:endParaRPr b="0" lang="en-US" sz="2600" strike="noStrike" u="none">
              <a:solidFill>
                <a:srgbClr val="cc0000"/>
              </a:solidFill>
              <a:effectLst/>
              <a:uFillTx/>
              <a:latin typeface="Frutiger 45 Light"/>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Frutiger 45 Light"/>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&lt;date/time&gt;</a:t>
            </a:r>
            <a:endParaRPr b="0" lang="en-US" sz="1400" strike="noStrike" u="none">
              <a:solidFill>
                <a:srgbClr val="000000"/>
              </a:solidFill>
              <a:effectLst/>
              <a:uFillTx/>
              <a:latin typeface="Frutiger 45 Light"/>
            </a:endParaRPr>
          </a:p>
        </p:txBody>
      </p:sp>
      <p:sp>
        <p:nvSpPr>
          <p:cNvPr id="3" name="PlaceHolder 4"/>
          <p:cNvSpPr>
            <a:spLocks noGrp="1"/>
          </p:cNvSpPr>
          <p:nvPr>
            <p:ph type="ftr" idx="2"/>
          </p:nvPr>
        </p:nvSpPr>
        <p:spPr>
          <a:xfrm>
            <a:off x="3709800" y="6076800"/>
            <a:ext cx="53924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4.wmf"/><Relationship Id="rId4"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oleObject" Target="../embeddings/oleObject1.bin"/><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7.wmf"/><Relationship Id="rId7"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8.wmf"/><Relationship Id="rId4"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9.wmf"/><Relationship Id="rId4"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20.wmf"/><Relationship Id="rId4"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21.wmf"/><Relationship Id="rId4"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22.wmf"/><Relationship Id="rId4"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oleObject" Target="../embeddings/oleObject1.bin"/><Relationship Id="rId3" Type="http://schemas.openxmlformats.org/officeDocument/2006/relationships/image" Target="../media/image7.png"/><Relationship Id="rId4"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23.wmf"/><Relationship Id="rId4"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24.wmf"/><Relationship Id="rId4"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25.wmf"/><Relationship Id="rId4"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4.xml"/>
</Relationships>
</file>

<file path=ppt/slides/_rels/slide2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7.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8.wmf"/><Relationship Id="rId4"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8.jpeg"/><Relationship Id="rId3" Type="http://schemas.openxmlformats.org/officeDocument/2006/relationships/package" Target="../embeddings/oleObject1.xlsx"/><Relationship Id="rId4" Type="http://schemas.openxmlformats.org/officeDocument/2006/relationships/image" Target="../media/image29.wmf"/><Relationship Id="rId5"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6.pn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9.wmf"/><Relationship Id="rId4"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0.wmf"/><Relationship Id="rId4"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1.wmf"/><Relationship Id="rId4"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2.wmf"/><Relationship Id="rId4"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package" Target="../embeddings/oleObject1.xlsx"/><Relationship Id="rId3" Type="http://schemas.openxmlformats.org/officeDocument/2006/relationships/image" Target="../media/image13.wmf"/><Relationship Id="rId4"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10" name=""/>
          <p:cNvSpPr/>
          <p:nvPr/>
        </p:nvSpPr>
        <p:spPr>
          <a:xfrm>
            <a:off x="633240" y="4137120"/>
            <a:ext cx="7872480" cy="1101600"/>
          </a:xfrm>
          <a:prstGeom prst="roundRect">
            <a:avLst>
              <a:gd name="adj" fmla="val 16667"/>
            </a:avLst>
          </a:prstGeom>
          <a:noFill/>
          <a:ln w="2844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1" name=""/>
          <p:cNvSpPr/>
          <p:nvPr/>
        </p:nvSpPr>
        <p:spPr>
          <a:xfrm>
            <a:off x="498600" y="4192560"/>
            <a:ext cx="8196120" cy="104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Natural Gas Outlook &amp; Hedging Strategies</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Chicago, June 14, 2001</a:t>
            </a:r>
            <a:endParaRPr b="0" lang="en-US" sz="1600" strike="noStrike" u="none">
              <a:solidFill>
                <a:srgbClr val="000000"/>
              </a:solidFill>
              <a:effectLst/>
              <a:uFillTx/>
              <a:latin typeface="Frutiger 45 Light"/>
            </a:endParaRPr>
          </a:p>
        </p:txBody>
      </p:sp>
      <p:grpSp>
        <p:nvGrpSpPr>
          <p:cNvPr id="12" name=""/>
          <p:cNvGrpSpPr/>
          <p:nvPr/>
        </p:nvGrpSpPr>
        <p:grpSpPr>
          <a:xfrm>
            <a:off x="277920" y="104760"/>
            <a:ext cx="8729280" cy="2052360"/>
            <a:chOff x="277920" y="104760"/>
            <a:chExt cx="8729280" cy="2052360"/>
          </a:xfrm>
        </p:grpSpPr>
        <p:sp>
          <p:nvSpPr>
            <p:cNvPr id="13" name=""/>
            <p:cNvSpPr/>
            <p:nvPr/>
          </p:nvSpPr>
          <p:spPr>
            <a:xfrm>
              <a:off x="1410120" y="199440"/>
              <a:ext cx="1517400" cy="1756800"/>
            </a:xfrm>
            <a:prstGeom prst="ellipse">
              <a:avLst/>
            </a:prstGeom>
            <a:blipFill rotWithShape="0">
              <a:blip r:embed="rId2"/>
              <a:srcRect/>
              <a:stretch/>
            </a:blipFill>
            <a:ln w="381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4" name=""/>
            <p:cNvSpPr/>
            <p:nvPr/>
          </p:nvSpPr>
          <p:spPr>
            <a:xfrm>
              <a:off x="6288480" y="104760"/>
              <a:ext cx="1430640" cy="1689480"/>
            </a:xfrm>
            <a:custGeom>
              <a:avLst/>
              <a:gdLst>
                <a:gd name="textAreaLeft" fmla="*/ 69840 w 1430640"/>
                <a:gd name="textAreaRight" fmla="*/ 1360800 w 1430640"/>
                <a:gd name="textAreaTop" fmla="*/ 69840 h 1689480"/>
                <a:gd name="textAreaBottom" fmla="*/ 1619640 h 1689480"/>
              </a:gdLst>
              <a:ahLst/>
              <a:cxnLst/>
              <a:rect l="textAreaLeft" t="textAreaTop" r="textAreaRight" b="textAreaBottom"/>
              <a:pathLst>
                <a:path w="21600" h="25507">
                  <a:moveTo>
                    <a:pt x="3600" y="0"/>
                  </a:moveTo>
                  <a:arcTo wR="3600" hR="3600" stAng="16200000" swAng="-5400000"/>
                  <a:lnTo>
                    <a:pt x="0" y="21907"/>
                  </a:lnTo>
                  <a:arcTo wR="3600" hR="3600" stAng="10800000" swAng="-5400000"/>
                  <a:lnTo>
                    <a:pt x="18000" y="25507"/>
                  </a:lnTo>
                  <a:arcTo wR="3600" hR="3600" stAng="5400000" swAng="-5400000"/>
                  <a:lnTo>
                    <a:pt x="21600" y="3600"/>
                  </a:lnTo>
                  <a:arcTo wR="3600" hR="3600" stAng="0" swAng="-5400000"/>
                  <a:close/>
                </a:path>
              </a:pathLst>
            </a:custGeom>
            <a:blipFill rotWithShape="0">
              <a:blip r:embed="rId3"/>
              <a:srcRect/>
              <a:stretch/>
            </a:blipFill>
            <a:ln w="2844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5" name=""/>
            <p:cNvSpPr/>
            <p:nvPr/>
          </p:nvSpPr>
          <p:spPr>
            <a:xfrm>
              <a:off x="277920" y="636480"/>
              <a:ext cx="1430280" cy="1520640"/>
            </a:xfrm>
            <a:custGeom>
              <a:avLst/>
              <a:gdLst>
                <a:gd name="textAreaLeft" fmla="*/ 69480 w 1430280"/>
                <a:gd name="textAreaRight" fmla="*/ 1360800 w 1430280"/>
                <a:gd name="textAreaTop" fmla="*/ 69480 h 1520640"/>
                <a:gd name="textAreaBottom" fmla="*/ 1451160 h 1520640"/>
              </a:gdLst>
              <a:ahLst/>
              <a:cxnLst/>
              <a:rect l="textAreaLeft" t="textAreaTop" r="textAreaRight" b="textAreaBottom"/>
              <a:pathLst>
                <a:path w="21600" h="22964">
                  <a:moveTo>
                    <a:pt x="3600" y="0"/>
                  </a:moveTo>
                  <a:arcTo wR="3600" hR="3600" stAng="16200000" swAng="-5400000"/>
                  <a:lnTo>
                    <a:pt x="0" y="19364"/>
                  </a:lnTo>
                  <a:arcTo wR="3600" hR="3600" stAng="10800000" swAng="-5400000"/>
                  <a:lnTo>
                    <a:pt x="18000" y="22964"/>
                  </a:lnTo>
                  <a:arcTo wR="3600" hR="3600" stAng="5400000" swAng="-5400000"/>
                  <a:lnTo>
                    <a:pt x="21600" y="3600"/>
                  </a:lnTo>
                  <a:arcTo wR="3600" hR="3600" stAng="0" swAng="-5400000"/>
                  <a:close/>
                </a:path>
              </a:pathLst>
            </a:custGeom>
            <a:blipFill rotWithShape="0">
              <a:blip r:embed="rId4"/>
              <a:srcRect/>
              <a:stretch/>
            </a:blipFill>
            <a:ln w="28440">
              <a:solidFill>
                <a:srgbClr val="ff99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6" name=""/>
            <p:cNvSpPr/>
            <p:nvPr/>
          </p:nvSpPr>
          <p:spPr>
            <a:xfrm>
              <a:off x="7495920" y="369000"/>
              <a:ext cx="1511280" cy="1788120"/>
            </a:xfrm>
            <a:prstGeom prst="ellipse">
              <a:avLst/>
            </a:prstGeom>
            <a:blipFill rotWithShape="0">
              <a:blip r:embed="rId5"/>
              <a:srcRect/>
              <a:stretch/>
            </a:blipFill>
            <a:ln w="381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pSp>
      <p:pic>
        <p:nvPicPr>
          <p:cNvPr id="17" name="Collage%20-%20White" descr=""/>
          <p:cNvPicPr/>
          <p:nvPr/>
        </p:nvPicPr>
        <p:blipFill>
          <a:blip r:embed="rId6"/>
          <a:stretch/>
        </p:blipFill>
        <p:spPr>
          <a:xfrm>
            <a:off x="2257560" y="-42840"/>
            <a:ext cx="4572000" cy="455292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US Gas Supply Components</a:t>
            </a:r>
            <a:endParaRPr b="1" lang="en-US" sz="3000" strike="noStrike" u="none">
              <a:solidFill>
                <a:srgbClr val="000000"/>
              </a:solidFill>
              <a:effectLst/>
              <a:uFillTx/>
              <a:latin typeface="Frutiger 45 Light"/>
            </a:endParaRPr>
          </a:p>
        </p:txBody>
      </p:sp>
      <p:graphicFrame>
        <p:nvGraphicFramePr>
          <p:cNvPr id="76" name=""/>
          <p:cNvGraphicFramePr/>
          <p:nvPr/>
        </p:nvGraphicFramePr>
        <p:xfrm>
          <a:off x="474840" y="630360"/>
          <a:ext cx="7889760" cy="5155920"/>
        </p:xfrm>
        <a:graphic>
          <a:graphicData uri="http://schemas.openxmlformats.org/presentationml/2006/ole">
            <p:oleObj progId="Excel.Sheet.12" r:id="rId2" spid="">
              <p:embed/>
              <p:pic>
                <p:nvPicPr>
                  <p:cNvPr id="77" name="" descr=""/>
                  <p:cNvPicPr/>
                  <p:nvPr/>
                </p:nvPicPr>
                <p:blipFill>
                  <a:blip r:embed="rId3"/>
                  <a:stretch/>
                </p:blipFill>
                <p:spPr>
                  <a:xfrm>
                    <a:off x="474840" y="630360"/>
                    <a:ext cx="7889760" cy="51559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78" name=""/>
          <p:cNvGraphicFramePr/>
          <p:nvPr/>
        </p:nvGraphicFramePr>
        <p:xfrm>
          <a:off x="709560" y="762120"/>
          <a:ext cx="6705720" cy="6095880"/>
        </p:xfrm>
        <a:graphic>
          <a:graphicData uri="http://schemas.openxmlformats.org/presentationml/2006/ole">
            <p:oleObj r:id="rId2" spid="">
              <p:embed/>
              <p:pic>
                <p:nvPicPr>
                  <p:cNvPr id="79" name="" descr=""/>
                  <p:cNvPicPr/>
                  <p:nvPr/>
                </p:nvPicPr>
                <p:blipFill>
                  <a:blip r:embed="rId3"/>
                  <a:stretch/>
                </p:blipFill>
                <p:spPr>
                  <a:xfrm>
                    <a:off x="709560" y="762120"/>
                    <a:ext cx="6705720" cy="6095880"/>
                  </a:xfrm>
                  <a:prstGeom prst="rect">
                    <a:avLst/>
                  </a:prstGeom>
                  <a:noFill/>
                  <a:ln w="0">
                    <a:noFill/>
                  </a:ln>
                  <a:effectLst>
                    <a:outerShdw dist="153753" dir="2700000" blurRad="0" rotWithShape="0">
                      <a:srgbClr val="808080"/>
                    </a:outerShdw>
                  </a:effectLst>
                </p:spPr>
              </p:pic>
            </p:oleObj>
          </a:graphicData>
        </a:graphic>
      </p:graphicFrame>
      <p:pic>
        <p:nvPicPr>
          <p:cNvPr id="80" name="" descr=""/>
          <p:cNvPicPr/>
          <p:nvPr/>
        </p:nvPicPr>
        <p:blipFill>
          <a:blip r:embed="rId4"/>
          <a:stretch/>
        </p:blipFill>
        <p:spPr>
          <a:xfrm>
            <a:off x="3581280" y="5105520"/>
            <a:ext cx="541440" cy="339480"/>
          </a:xfrm>
          <a:prstGeom prst="rect">
            <a:avLst/>
          </a:prstGeom>
          <a:noFill/>
          <a:ln w="0">
            <a:noFill/>
          </a:ln>
        </p:spPr>
      </p:pic>
      <p:sp>
        <p:nvSpPr>
          <p:cNvPr id="81" name=""/>
          <p:cNvSpPr/>
          <p:nvPr/>
        </p:nvSpPr>
        <p:spPr>
          <a:xfrm>
            <a:off x="3200400" y="2971800"/>
            <a:ext cx="1319040" cy="914400"/>
          </a:xfrm>
          <a:prstGeom prst="downArrow">
            <a:avLst>
              <a:gd name="adj1" fmla="val 38537"/>
              <a:gd name="adj2" fmla="val 34375"/>
            </a:avLst>
          </a:prstGeom>
          <a:gradFill rotWithShape="0">
            <a:gsLst>
              <a:gs pos="0">
                <a:srgbClr val="757500"/>
              </a:gs>
              <a:gs pos="100000">
                <a:srgbClr val="ffff00"/>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2" name=""/>
          <p:cNvSpPr/>
          <p:nvPr/>
        </p:nvSpPr>
        <p:spPr>
          <a:xfrm rot="11875800">
            <a:off x="4747680" y="3428280"/>
            <a:ext cx="304920" cy="609480"/>
          </a:xfrm>
          <a:custGeom>
            <a:avLst/>
            <a:gdLst>
              <a:gd name="textAreaLeft" fmla="*/ 40680 w 304920"/>
              <a:gd name="textAreaRight" fmla="*/ 264240 w 304920"/>
              <a:gd name="textAreaTop" fmla="*/ 118440 h 609480"/>
              <a:gd name="textAreaBottom" fmla="*/ 430560 h 609480"/>
              <a:gd name="GluePoint1X" fmla="*/ 0 w 21600"/>
              <a:gd name="GluePoint1Y" fmla="*/ 17 h 21600"/>
              <a:gd name="GluePoint2X" fmla="*/ 2 w 21600"/>
              <a:gd name="GluePoint2Y" fmla="*/ 14 h 21600"/>
              <a:gd name="GluePoint3X" fmla="*/ 22 w 21600"/>
              <a:gd name="GluePoint3Y" fmla="*/ 8 h 21600"/>
              <a:gd name="GluePoint4X" fmla="*/ 2 w 21600"/>
              <a:gd name="GluePoint4Y" fmla="*/ 12 h 21600"/>
              <a:gd name="GluePoint5X" fmla="*/ 22 w 21600"/>
              <a:gd name="GluePoint5Y" fmla="*/ 16 h 21600"/>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21600" h="21600">
                <a:moveTo>
                  <a:pt x="21600" y="0"/>
                </a:moveTo>
                <a:arcTo wR="21600" hR="8415" stAng="-5400000" swAng="-5400000"/>
                <a:lnTo>
                  <a:pt x="0" y="11048"/>
                </a:lnTo>
                <a:arcTo wR="21600" hR="8415" stAng="10800000" swAng="-2866544"/>
                <a:lnTo>
                  <a:pt x="14400" y="21119"/>
                </a:lnTo>
                <a:lnTo>
                  <a:pt x="21600" y="18147"/>
                </a:lnTo>
                <a:lnTo>
                  <a:pt x="14400" y="14212"/>
                </a:lnTo>
                <a:lnTo>
                  <a:pt x="14400" y="16349"/>
                </a:lnTo>
                <a:arcTo wR="21600" hR="8415" stAng="7933456" swAng="2654673"/>
                <a:lnTo>
                  <a:pt x="266" y="9731"/>
                </a:lnTo>
                <a:arcTo wR="21600" hR="8415" stAng="-10588129" swAng="5188129"/>
                <a:close/>
              </a:path>
              <a:path fill="darkenLess" w="21600" h="21600">
                <a:moveTo>
                  <a:pt x="21600" y="0"/>
                </a:moveTo>
                <a:arcTo wR="21600" hR="8415" stAng="-5400000" swAng="-5400000"/>
                <a:lnTo>
                  <a:pt x="0" y="8415"/>
                </a:lnTo>
                <a:arcTo wR="21600" hR="8415" stAng="10800000" swAng="-211871"/>
                <a:lnTo>
                  <a:pt x="266" y="9731"/>
                </a:lnTo>
                <a:arcTo wR="21600" hR="8415" stAng="-10588129" swAng="5188129"/>
                <a:close/>
              </a:path>
            </a:pathLst>
          </a:custGeom>
          <a:gradFill rotWithShape="0">
            <a:gsLst>
              <a:gs pos="0">
                <a:srgbClr val="ccccff"/>
              </a:gs>
              <a:gs pos="100000">
                <a:srgbClr val="5e5e7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3" name=""/>
          <p:cNvSpPr/>
          <p:nvPr/>
        </p:nvSpPr>
        <p:spPr>
          <a:xfrm flipH="1">
            <a:off x="1928880" y="1219320"/>
            <a:ext cx="433440" cy="2819160"/>
          </a:xfrm>
          <a:custGeom>
            <a:avLst/>
            <a:gdLst>
              <a:gd name="textAreaLeft" fmla="*/ 57960 w 433440"/>
              <a:gd name="textAreaRight" fmla="*/ 375480 w 433440"/>
              <a:gd name="textAreaTop" fmla="*/ 547920 h 2819160"/>
              <a:gd name="textAreaBottom" fmla="*/ 1964880 h 2819160"/>
              <a:gd name="GluePoint1X" fmla="*/ 0 w 21600"/>
              <a:gd name="GluePoint1Y" fmla="*/ 17 h 21600"/>
              <a:gd name="GluePoint2X" fmla="*/ 2 w 21600"/>
              <a:gd name="GluePoint2Y" fmla="*/ 14 h 21600"/>
              <a:gd name="GluePoint3X" fmla="*/ 22 w 21600"/>
              <a:gd name="GluePoint3Y" fmla="*/ 8 h 21600"/>
              <a:gd name="GluePoint4X" fmla="*/ 2 w 21600"/>
              <a:gd name="GluePoint4Y" fmla="*/ 12 h 21600"/>
              <a:gd name="GluePoint5X" fmla="*/ 22 w 21600"/>
              <a:gd name="GluePoint5Y" fmla="*/ 16 h 21600"/>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21600" h="21600">
                <a:moveTo>
                  <a:pt x="21600" y="0"/>
                </a:moveTo>
                <a:arcTo wR="21600" hR="8398" stAng="-5400000" swAng="-5400000"/>
                <a:lnTo>
                  <a:pt x="0" y="10854"/>
                </a:lnTo>
                <a:arcTo wR="21600" hR="8398" stAng="10800000" swAng="-1879027"/>
                <a:lnTo>
                  <a:pt x="9969" y="20279"/>
                </a:lnTo>
                <a:lnTo>
                  <a:pt x="21600" y="18024"/>
                </a:lnTo>
                <a:lnTo>
                  <a:pt x="9969" y="13127"/>
                </a:lnTo>
                <a:lnTo>
                  <a:pt x="9969" y="15475"/>
                </a:lnTo>
                <a:arcTo wR="21600" hR="8398" stAng="8920973" swAng="1681678"/>
                <a:lnTo>
                  <a:pt x="232" y="9626"/>
                </a:lnTo>
                <a:arcTo wR="21600" hR="8398" stAng="-10602651" swAng="5202651"/>
                <a:close/>
              </a:path>
              <a:path fill="darkenLess" w="21600" h="21600">
                <a:moveTo>
                  <a:pt x="21600" y="0"/>
                </a:moveTo>
                <a:arcTo wR="21600" hR="8398" stAng="-5400000" swAng="-5400000"/>
                <a:lnTo>
                  <a:pt x="0" y="8398"/>
                </a:lnTo>
                <a:arcTo wR="21600" hR="8398" stAng="10800000" swAng="-197349"/>
                <a:lnTo>
                  <a:pt x="232" y="9626"/>
                </a:lnTo>
                <a:arcTo wR="21600" hR="8398" stAng="-10602651" swAng="5202651"/>
                <a:close/>
              </a:path>
            </a:pathLst>
          </a:custGeom>
          <a:gradFill rotWithShape="0">
            <a:gsLst>
              <a:gs pos="0">
                <a:srgbClr val="ccccff"/>
              </a:gs>
              <a:gs pos="100000">
                <a:srgbClr val="5e5e7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4" name=""/>
          <p:cNvSpPr/>
          <p:nvPr/>
        </p:nvSpPr>
        <p:spPr>
          <a:xfrm rot="11746800">
            <a:off x="323640" y="4757400"/>
            <a:ext cx="304560" cy="457200"/>
          </a:xfrm>
          <a:prstGeom prst="downArrow">
            <a:avLst>
              <a:gd name="adj1" fmla="val 38537"/>
              <a:gd name="adj2" fmla="val 51603"/>
            </a:avLst>
          </a:prstGeom>
          <a:gradFill rotWithShape="0">
            <a:gsLst>
              <a:gs pos="0">
                <a:srgbClr val="757500"/>
              </a:gs>
              <a:gs pos="100000">
                <a:srgbClr val="ffff00"/>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5" name=""/>
          <p:cNvSpPr/>
          <p:nvPr/>
        </p:nvSpPr>
        <p:spPr>
          <a:xfrm rot="11875800">
            <a:off x="299520" y="5362200"/>
            <a:ext cx="304920" cy="457200"/>
          </a:xfrm>
          <a:custGeom>
            <a:avLst/>
            <a:gdLst>
              <a:gd name="textAreaLeft" fmla="*/ 40680 w 304920"/>
              <a:gd name="textAreaRight" fmla="*/ 264240 w 304920"/>
              <a:gd name="textAreaTop" fmla="*/ 88920 h 457200"/>
              <a:gd name="textAreaBottom" fmla="*/ 322920 h 457200"/>
              <a:gd name="GluePoint1X" fmla="*/ 0 w 21600"/>
              <a:gd name="GluePoint1Y" fmla="*/ 17 h 21600"/>
              <a:gd name="GluePoint2X" fmla="*/ 2 w 21600"/>
              <a:gd name="GluePoint2Y" fmla="*/ 14 h 21600"/>
              <a:gd name="GluePoint3X" fmla="*/ 22 w 21600"/>
              <a:gd name="GluePoint3Y" fmla="*/ 8 h 21600"/>
              <a:gd name="GluePoint4X" fmla="*/ 2 w 21600"/>
              <a:gd name="GluePoint4Y" fmla="*/ 12 h 21600"/>
              <a:gd name="GluePoint5X" fmla="*/ 22 w 21600"/>
              <a:gd name="GluePoint5Y" fmla="*/ 16 h 21600"/>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21600" h="21600">
                <a:moveTo>
                  <a:pt x="21600" y="0"/>
                </a:moveTo>
                <a:arcTo wR="21600" hR="8415" stAng="-5400000" swAng="-5400000"/>
                <a:lnTo>
                  <a:pt x="0" y="11048"/>
                </a:lnTo>
                <a:arcTo wR="21600" hR="8415" stAng="10800000" swAng="-2866544"/>
                <a:lnTo>
                  <a:pt x="14400" y="21119"/>
                </a:lnTo>
                <a:lnTo>
                  <a:pt x="21600" y="18147"/>
                </a:lnTo>
                <a:lnTo>
                  <a:pt x="14400" y="14212"/>
                </a:lnTo>
                <a:lnTo>
                  <a:pt x="14400" y="16349"/>
                </a:lnTo>
                <a:arcTo wR="21600" hR="8415" stAng="7933456" swAng="2654673"/>
                <a:lnTo>
                  <a:pt x="266" y="9731"/>
                </a:lnTo>
                <a:arcTo wR="21600" hR="8415" stAng="-10588129" swAng="5188129"/>
                <a:close/>
              </a:path>
              <a:path fill="darkenLess" w="21600" h="21600">
                <a:moveTo>
                  <a:pt x="21600" y="0"/>
                </a:moveTo>
                <a:arcTo wR="21600" hR="8415" stAng="-5400000" swAng="-5400000"/>
                <a:lnTo>
                  <a:pt x="0" y="8415"/>
                </a:lnTo>
                <a:arcTo wR="21600" hR="8415" stAng="10800000" swAng="-211871"/>
                <a:lnTo>
                  <a:pt x="266" y="9731"/>
                </a:lnTo>
                <a:arcTo wR="21600" hR="8415" stAng="-10588129" swAng="5188129"/>
                <a:close/>
              </a:path>
            </a:pathLst>
          </a:custGeom>
          <a:gradFill rotWithShape="0">
            <a:gsLst>
              <a:gs pos="0">
                <a:srgbClr val="ccccff"/>
              </a:gs>
              <a:gs pos="100000">
                <a:srgbClr val="5e5e7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86" name=""/>
          <p:cNvSpPr/>
          <p:nvPr/>
        </p:nvSpPr>
        <p:spPr>
          <a:xfrm>
            <a:off x="628560" y="4834080"/>
            <a:ext cx="2057400" cy="3808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300" strike="noStrike" u="none">
                <a:solidFill>
                  <a:srgbClr val="cc0000"/>
                </a:solidFill>
                <a:effectLst/>
                <a:uFillTx/>
                <a:latin typeface="Frutiger 45 Light"/>
              </a:rPr>
              <a:t>Imports to US</a:t>
            </a:r>
            <a:endParaRPr b="0" lang="en-US" sz="1300" strike="noStrike" u="none">
              <a:solidFill>
                <a:srgbClr val="000000"/>
              </a:solidFill>
              <a:effectLst/>
              <a:uFillTx/>
              <a:latin typeface="Frutiger 45 Light"/>
            </a:endParaRPr>
          </a:p>
        </p:txBody>
      </p:sp>
      <p:sp>
        <p:nvSpPr>
          <p:cNvPr id="87" name=""/>
          <p:cNvSpPr/>
          <p:nvPr/>
        </p:nvSpPr>
        <p:spPr>
          <a:xfrm>
            <a:off x="628560" y="5367240"/>
            <a:ext cx="2057400" cy="3812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300" strike="noStrike" u="none">
                <a:solidFill>
                  <a:srgbClr val="cc0000"/>
                </a:solidFill>
                <a:effectLst/>
                <a:uFillTx/>
                <a:latin typeface="Frutiger 45 Light"/>
              </a:rPr>
              <a:t>Exports from US</a:t>
            </a:r>
            <a:endParaRPr b="0" lang="en-US" sz="1300" strike="noStrike" u="none">
              <a:solidFill>
                <a:srgbClr val="000000"/>
              </a:solidFill>
              <a:effectLst/>
              <a:uFillTx/>
              <a:latin typeface="Frutiger 45 Light"/>
            </a:endParaRPr>
          </a:p>
        </p:txBody>
      </p:sp>
      <p:pic>
        <p:nvPicPr>
          <p:cNvPr id="88" name="" descr=""/>
          <p:cNvPicPr/>
          <p:nvPr/>
        </p:nvPicPr>
        <p:blipFill>
          <a:blip r:embed="rId5"/>
          <a:stretch/>
        </p:blipFill>
        <p:spPr>
          <a:xfrm>
            <a:off x="1182600" y="3276720"/>
            <a:ext cx="385920" cy="533160"/>
          </a:xfrm>
          <a:prstGeom prst="rect">
            <a:avLst/>
          </a:prstGeom>
          <a:noFill/>
          <a:ln w="0">
            <a:noFill/>
          </a:ln>
        </p:spPr>
      </p:pic>
      <p:pic>
        <p:nvPicPr>
          <p:cNvPr id="89" name="" descr=""/>
          <p:cNvPicPr/>
          <p:nvPr/>
        </p:nvPicPr>
        <p:blipFill>
          <a:blip r:embed="rId6"/>
          <a:stretch/>
        </p:blipFill>
        <p:spPr>
          <a:xfrm>
            <a:off x="6916680" y="4992840"/>
            <a:ext cx="343080" cy="475920"/>
          </a:xfrm>
          <a:prstGeom prst="rect">
            <a:avLst/>
          </a:prstGeom>
          <a:noFill/>
          <a:ln w="0">
            <a:noFill/>
          </a:ln>
        </p:spPr>
      </p:pic>
      <p:sp>
        <p:nvSpPr>
          <p:cNvPr id="90" name=""/>
          <p:cNvSpPr/>
          <p:nvPr/>
        </p:nvSpPr>
        <p:spPr>
          <a:xfrm>
            <a:off x="709560" y="3429000"/>
            <a:ext cx="473040" cy="3301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66</a:t>
            </a:r>
            <a:endParaRPr b="0" lang="en-US" sz="1300" strike="noStrike" u="none">
              <a:solidFill>
                <a:srgbClr val="000000"/>
              </a:solidFill>
              <a:effectLst/>
              <a:uFillTx/>
              <a:latin typeface="Frutiger 45 Light"/>
            </a:endParaRPr>
          </a:p>
        </p:txBody>
      </p:sp>
      <p:sp>
        <p:nvSpPr>
          <p:cNvPr id="91" name=""/>
          <p:cNvSpPr/>
          <p:nvPr/>
        </p:nvSpPr>
        <p:spPr>
          <a:xfrm>
            <a:off x="4137120" y="5029200"/>
            <a:ext cx="473040" cy="3301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105</a:t>
            </a:r>
            <a:endParaRPr b="0" lang="en-US" sz="1300" strike="noStrike" u="none">
              <a:solidFill>
                <a:srgbClr val="000000"/>
              </a:solidFill>
              <a:effectLst/>
              <a:uFillTx/>
              <a:latin typeface="Frutiger 45 Light"/>
            </a:endParaRPr>
          </a:p>
        </p:txBody>
      </p:sp>
      <p:sp>
        <p:nvSpPr>
          <p:cNvPr id="92" name=""/>
          <p:cNvSpPr/>
          <p:nvPr/>
        </p:nvSpPr>
        <p:spPr>
          <a:xfrm>
            <a:off x="3200400" y="4691160"/>
            <a:ext cx="473040" cy="3301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11</a:t>
            </a:r>
            <a:endParaRPr b="0" lang="en-US" sz="1300" strike="noStrike" u="none">
              <a:solidFill>
                <a:srgbClr val="000000"/>
              </a:solidFill>
              <a:effectLst/>
              <a:uFillTx/>
              <a:latin typeface="Frutiger 45 Light"/>
            </a:endParaRPr>
          </a:p>
        </p:txBody>
      </p:sp>
      <p:sp>
        <p:nvSpPr>
          <p:cNvPr id="93" name=""/>
          <p:cNvSpPr/>
          <p:nvPr/>
        </p:nvSpPr>
        <p:spPr>
          <a:xfrm>
            <a:off x="4748040" y="3166920"/>
            <a:ext cx="473400" cy="3304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75</a:t>
            </a:r>
            <a:endParaRPr b="0" lang="en-US" sz="1300" strike="noStrike" u="none">
              <a:solidFill>
                <a:srgbClr val="000000"/>
              </a:solidFill>
              <a:effectLst/>
              <a:uFillTx/>
              <a:latin typeface="Frutiger 45 Light"/>
            </a:endParaRPr>
          </a:p>
        </p:txBody>
      </p:sp>
      <p:sp>
        <p:nvSpPr>
          <p:cNvPr id="94" name=""/>
          <p:cNvSpPr/>
          <p:nvPr/>
        </p:nvSpPr>
        <p:spPr>
          <a:xfrm>
            <a:off x="3581280" y="3886200"/>
            <a:ext cx="701640" cy="3301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3543</a:t>
            </a:r>
            <a:endParaRPr b="0" lang="en-US" sz="1300" strike="noStrike" u="none">
              <a:solidFill>
                <a:srgbClr val="000000"/>
              </a:solidFill>
              <a:effectLst/>
              <a:uFillTx/>
              <a:latin typeface="Frutiger 45 Light"/>
            </a:endParaRPr>
          </a:p>
        </p:txBody>
      </p:sp>
      <p:sp>
        <p:nvSpPr>
          <p:cNvPr id="95" name=""/>
          <p:cNvSpPr/>
          <p:nvPr/>
        </p:nvSpPr>
        <p:spPr>
          <a:xfrm rot="11746800">
            <a:off x="3375720" y="4952520"/>
            <a:ext cx="304920" cy="457200"/>
          </a:xfrm>
          <a:prstGeom prst="downArrow">
            <a:avLst>
              <a:gd name="adj1" fmla="val 38537"/>
              <a:gd name="adj2" fmla="val 51542"/>
            </a:avLst>
          </a:prstGeom>
          <a:gradFill rotWithShape="0">
            <a:gsLst>
              <a:gs pos="0">
                <a:srgbClr val="757500"/>
              </a:gs>
              <a:gs pos="100000">
                <a:srgbClr val="ffff00"/>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96" name=""/>
          <p:cNvSpPr/>
          <p:nvPr/>
        </p:nvSpPr>
        <p:spPr>
          <a:xfrm>
            <a:off x="3909960" y="5105520"/>
            <a:ext cx="304920" cy="609480"/>
          </a:xfrm>
          <a:custGeom>
            <a:avLst/>
            <a:gdLst>
              <a:gd name="textAreaLeft" fmla="*/ 40680 w 304920"/>
              <a:gd name="textAreaRight" fmla="*/ 264240 w 304920"/>
              <a:gd name="textAreaTop" fmla="*/ 117360 h 609480"/>
              <a:gd name="textAreaBottom" fmla="*/ 431640 h 609480"/>
              <a:gd name="GluePoint1X" fmla="*/ 0 w 21600"/>
              <a:gd name="GluePoint1Y" fmla="*/ 17 h 21600"/>
              <a:gd name="GluePoint2X" fmla="*/ 2 w 21600"/>
              <a:gd name="GluePoint2Y" fmla="*/ 14 h 21600"/>
              <a:gd name="GluePoint3X" fmla="*/ 22 w 21600"/>
              <a:gd name="GluePoint3Y" fmla="*/ 8 h 21600"/>
              <a:gd name="GluePoint4X" fmla="*/ 2 w 21600"/>
              <a:gd name="GluePoint4Y" fmla="*/ 12 h 21600"/>
              <a:gd name="GluePoint5X" fmla="*/ 22 w 21600"/>
              <a:gd name="GluePoint5Y" fmla="*/ 16 h 21600"/>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21600" h="21600">
                <a:moveTo>
                  <a:pt x="21600" y="0"/>
                </a:moveTo>
                <a:arcTo wR="21600" hR="8325" stAng="-5400000" swAng="-5400000"/>
                <a:lnTo>
                  <a:pt x="0" y="11138"/>
                </a:lnTo>
                <a:arcTo wR="21600" hR="8325" stAng="10800000" swAng="-2848139"/>
                <a:lnTo>
                  <a:pt x="14400" y="21124"/>
                </a:lnTo>
                <a:lnTo>
                  <a:pt x="21600" y="18057"/>
                </a:lnTo>
                <a:lnTo>
                  <a:pt x="14400" y="14037"/>
                </a:lnTo>
                <a:lnTo>
                  <a:pt x="14400" y="16174"/>
                </a:lnTo>
                <a:arcTo wR="21600" hR="8325" stAng="7951861" swAng="2621352"/>
                <a:lnTo>
                  <a:pt x="311" y="9731"/>
                </a:lnTo>
                <a:arcTo wR="21600" hR="8325" stAng="-10573213" swAng="5173213"/>
                <a:close/>
              </a:path>
              <a:path fill="darkenLess" w="21600" h="21600">
                <a:moveTo>
                  <a:pt x="21600" y="0"/>
                </a:moveTo>
                <a:arcTo wR="21600" hR="8325" stAng="-5400000" swAng="-5400000"/>
                <a:lnTo>
                  <a:pt x="0" y="8325"/>
                </a:lnTo>
                <a:arcTo wR="21600" hR="8325" stAng="10800000" swAng="-226787"/>
                <a:lnTo>
                  <a:pt x="311" y="9731"/>
                </a:lnTo>
                <a:arcTo wR="21600" hR="8325" stAng="-10573213" swAng="5173213"/>
                <a:close/>
              </a:path>
            </a:pathLst>
          </a:custGeom>
          <a:gradFill rotWithShape="0">
            <a:gsLst>
              <a:gs pos="0">
                <a:srgbClr val="ccccff"/>
              </a:gs>
              <a:gs pos="100000">
                <a:srgbClr val="5e5e75"/>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97" name=""/>
          <p:cNvSpPr/>
          <p:nvPr/>
        </p:nvSpPr>
        <p:spPr>
          <a:xfrm>
            <a:off x="557280" y="3657600"/>
            <a:ext cx="745920" cy="3808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300" strike="noStrike" u="none">
                <a:solidFill>
                  <a:srgbClr val="cc0000"/>
                </a:solidFill>
                <a:effectLst/>
                <a:uFillTx/>
                <a:latin typeface="Frutiger 45 Light"/>
              </a:rPr>
              <a:t>Japan</a:t>
            </a:r>
            <a:endParaRPr b="0" lang="en-US" sz="1300" strike="noStrike" u="none">
              <a:solidFill>
                <a:srgbClr val="000000"/>
              </a:solidFill>
              <a:effectLst/>
              <a:uFillTx/>
              <a:latin typeface="Frutiger 45 Light"/>
            </a:endParaRPr>
          </a:p>
        </p:txBody>
      </p:sp>
      <p:sp>
        <p:nvSpPr>
          <p:cNvPr id="98" name=""/>
          <p:cNvSpPr/>
          <p:nvPr/>
        </p:nvSpPr>
        <p:spPr>
          <a:xfrm>
            <a:off x="7262640" y="3233880"/>
            <a:ext cx="1600200" cy="19476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Algeria           44.08</a:t>
            </a:r>
            <a:endParaRPr b="0" lang="en-US" sz="1100" strike="noStrike" u="none">
              <a:solidFill>
                <a:srgbClr val="000000"/>
              </a:solidFill>
              <a:effectLst/>
              <a:uFillTx/>
              <a:latin typeface="Frutiger 45 Light"/>
            </a:endParaRPr>
          </a:p>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Trinidad        100.28</a:t>
            </a:r>
            <a:endParaRPr b="0" lang="en-US" sz="1100" strike="noStrike" u="none">
              <a:solidFill>
                <a:srgbClr val="000000"/>
              </a:solidFill>
              <a:effectLst/>
              <a:uFillTx/>
              <a:latin typeface="Frutiger 45 Light"/>
            </a:endParaRPr>
          </a:p>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Qatar              46.9</a:t>
            </a:r>
            <a:endParaRPr b="0" lang="en-US" sz="1100" strike="noStrike" u="none">
              <a:solidFill>
                <a:srgbClr val="000000"/>
              </a:solidFill>
              <a:effectLst/>
              <a:uFillTx/>
              <a:latin typeface="Frutiger 45 Light"/>
            </a:endParaRPr>
          </a:p>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Australia          5.9</a:t>
            </a:r>
            <a:endParaRPr b="0" lang="en-US" sz="1100" strike="noStrike" u="none">
              <a:solidFill>
                <a:srgbClr val="000000"/>
              </a:solidFill>
              <a:effectLst/>
              <a:uFillTx/>
              <a:latin typeface="Frutiger 45 Light"/>
            </a:endParaRPr>
          </a:p>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Nigeria           12.98</a:t>
            </a:r>
            <a:endParaRPr b="0" lang="en-US" sz="1100" strike="noStrike" u="none">
              <a:solidFill>
                <a:srgbClr val="000000"/>
              </a:solidFill>
              <a:effectLst/>
              <a:uFillTx/>
              <a:latin typeface="Frutiger 45 Light"/>
            </a:endParaRPr>
          </a:p>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UAE               12.74</a:t>
            </a:r>
            <a:endParaRPr b="0" lang="en-US" sz="1100" strike="noStrike" u="none">
              <a:solidFill>
                <a:srgbClr val="000000"/>
              </a:solidFill>
              <a:effectLst/>
              <a:uFillTx/>
              <a:latin typeface="Frutiger 45 Light"/>
            </a:endParaRPr>
          </a:p>
          <a:p>
            <a:pPr marL="343080" indent="-343080">
              <a:lnSpc>
                <a:spcPct val="12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100" strike="noStrike" u="none">
                <a:solidFill>
                  <a:srgbClr val="000000"/>
                </a:solidFill>
                <a:effectLst/>
                <a:uFillTx/>
                <a:latin typeface="Frutiger 45 Light"/>
              </a:rPr>
              <a:t>Indonesia</a:t>
            </a:r>
            <a:r>
              <a:rPr b="0" lang="es-ES_tradnl" sz="1100" strike="noStrike" u="none">
                <a:solidFill>
                  <a:srgbClr val="000000"/>
                </a:solidFill>
                <a:effectLst/>
                <a:uFillTx/>
                <a:latin typeface="Frutiger 45 Light"/>
              </a:rPr>
              <a:t>	</a:t>
            </a:r>
            <a:r>
              <a:rPr b="0" lang="es-ES_tradnl" sz="1100" strike="noStrike" u="none">
                <a:solidFill>
                  <a:srgbClr val="000000"/>
                </a:solidFill>
                <a:effectLst/>
                <a:uFillTx/>
                <a:latin typeface="Frutiger 45 Light"/>
              </a:rPr>
              <a:t> 2.76</a:t>
            </a:r>
            <a:endParaRPr b="0" lang="en-US" sz="1100" strike="noStrike" u="none">
              <a:solidFill>
                <a:srgbClr val="000000"/>
              </a:solidFill>
              <a:effectLst/>
              <a:uFillTx/>
              <a:latin typeface="Frutiger 45 Light"/>
            </a:endParaRPr>
          </a:p>
        </p:txBody>
      </p:sp>
      <p:sp>
        <p:nvSpPr>
          <p:cNvPr id="99" name=""/>
          <p:cNvSpPr/>
          <p:nvPr/>
        </p:nvSpPr>
        <p:spPr>
          <a:xfrm>
            <a:off x="5586480" y="1219320"/>
            <a:ext cx="3276360" cy="761760"/>
          </a:xfrm>
          <a:prstGeom prst="rect">
            <a:avLst/>
          </a:prstGeom>
          <a:noFill/>
          <a:ln w="0">
            <a:noFill/>
          </a:ln>
        </p:spPr>
        <p:style>
          <a:lnRef idx="0"/>
          <a:fillRef idx="0"/>
          <a:effectRef idx="0"/>
          <a:fontRef idx="minor"/>
        </p:style>
        <p:txBody>
          <a:bodyPr lIns="90000" rIns="90000" tIns="46800" bIns="46800" anchor="t">
            <a:normAutofit/>
          </a:bodyPr>
          <a:p>
            <a:pPr marL="343080" indent="-343080" algn="ctr">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BCF’s 2000</a:t>
            </a:r>
            <a:endParaRPr b="0" lang="en-US" sz="1300" strike="noStrike" u="none">
              <a:solidFill>
                <a:srgbClr val="000000"/>
              </a:solidFill>
              <a:effectLst/>
              <a:uFillTx/>
              <a:latin typeface="Frutiger 45 Light"/>
            </a:endParaRPr>
          </a:p>
        </p:txBody>
      </p:sp>
      <p:sp>
        <p:nvSpPr>
          <p:cNvPr id="100" name=""/>
          <p:cNvSpPr/>
          <p:nvPr/>
        </p:nvSpPr>
        <p:spPr>
          <a:xfrm>
            <a:off x="7066080" y="2971800"/>
            <a:ext cx="1873080" cy="380880"/>
          </a:xfrm>
          <a:prstGeom prst="rect">
            <a:avLst/>
          </a:prstGeom>
          <a:noFill/>
          <a:ln w="0">
            <a:noFill/>
          </a:ln>
        </p:spPr>
        <p:style>
          <a:lnRef idx="0"/>
          <a:fillRef idx="0"/>
          <a:effectRef idx="0"/>
          <a:fontRef idx="minor"/>
        </p:style>
        <p:txBody>
          <a:bodyPr lIns="90000" rIns="90000" tIns="46800" bIns="46800" anchor="t">
            <a:normAutofit/>
          </a:bodyPr>
          <a:p>
            <a:pPr marL="343080" indent="-343080" algn="ctr">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sng">
                <a:solidFill>
                  <a:srgbClr val="000000"/>
                </a:solidFill>
                <a:effectLst/>
                <a:uFillTx/>
                <a:latin typeface="Arial"/>
              </a:rPr>
              <a:t>LNG</a:t>
            </a:r>
            <a:endParaRPr b="0" lang="en-US" sz="1300" strike="noStrike" u="none">
              <a:solidFill>
                <a:srgbClr val="000000"/>
              </a:solidFill>
              <a:effectLst/>
              <a:uFillTx/>
              <a:latin typeface="Frutiger 45 Light"/>
            </a:endParaRPr>
          </a:p>
        </p:txBody>
      </p:sp>
      <p:sp>
        <p:nvSpPr>
          <p:cNvPr id="101" name=""/>
          <p:cNvSpPr/>
          <p:nvPr/>
        </p:nvSpPr>
        <p:spPr>
          <a:xfrm>
            <a:off x="8067600" y="5033880"/>
            <a:ext cx="60984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02" name="PlaceHolder 1"/>
          <p:cNvSpPr>
            <a:spLocks noGrp="1"/>
          </p:cNvSpPr>
          <p:nvPr>
            <p:ph type="title"/>
          </p:nvPr>
        </p:nvSpPr>
        <p:spPr>
          <a:xfrm>
            <a:off x="0" y="-360"/>
            <a:ext cx="9144000" cy="114300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Flow of Gas: US-México-Canada: 2000</a:t>
            </a:r>
            <a:endParaRPr b="1" lang="en-US" sz="2000" strike="noStrike" u="none">
              <a:solidFill>
                <a:srgbClr val="000000"/>
              </a:solidFill>
              <a:effectLst/>
              <a:uFillTx/>
              <a:latin typeface="Frutiger 45 Light"/>
            </a:endParaRPr>
          </a:p>
        </p:txBody>
      </p:sp>
      <p:sp>
        <p:nvSpPr>
          <p:cNvPr id="103" name=""/>
          <p:cNvSpPr/>
          <p:nvPr/>
        </p:nvSpPr>
        <p:spPr>
          <a:xfrm>
            <a:off x="8173080" y="5100480"/>
            <a:ext cx="4348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225</a:t>
            </a:r>
            <a:endParaRPr b="0" lang="en-US" sz="1200" strike="noStrike" u="none">
              <a:solidFill>
                <a:srgbClr val="000000"/>
              </a:solidFill>
              <a:effectLst/>
              <a:uFillTx/>
              <a:latin typeface="Frutiger 45 Light"/>
            </a:endParaRPr>
          </a:p>
        </p:txBody>
      </p:sp>
      <p:sp>
        <p:nvSpPr>
          <p:cNvPr id="104" name=""/>
          <p:cNvSpPr/>
          <p:nvPr/>
        </p:nvSpPr>
        <p:spPr>
          <a:xfrm rot="8688000">
            <a:off x="6490440" y="3785760"/>
            <a:ext cx="236520" cy="1049400"/>
          </a:xfrm>
          <a:prstGeom prst="downArrow">
            <a:avLst>
              <a:gd name="adj1" fmla="val 38537"/>
              <a:gd name="adj2" fmla="val 152516"/>
            </a:avLst>
          </a:prstGeom>
          <a:gradFill rotWithShape="0">
            <a:gsLst>
              <a:gs pos="0">
                <a:srgbClr val="757500"/>
              </a:gs>
              <a:gs pos="100000">
                <a:srgbClr val="ffff00"/>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05" name=""/>
          <p:cNvSpPr/>
          <p:nvPr/>
        </p:nvSpPr>
        <p:spPr>
          <a:xfrm rot="6709200">
            <a:off x="5607360" y="5005800"/>
            <a:ext cx="146160" cy="1208160"/>
          </a:xfrm>
          <a:prstGeom prst="downArrow">
            <a:avLst>
              <a:gd name="adj1" fmla="val 38537"/>
              <a:gd name="adj2" fmla="val 284144"/>
            </a:avLst>
          </a:prstGeom>
          <a:gradFill rotWithShape="0">
            <a:gsLst>
              <a:gs pos="0">
                <a:srgbClr val="757500"/>
              </a:gs>
              <a:gs pos="100000">
                <a:srgbClr val="ffff00"/>
              </a:gs>
            </a:gsLst>
            <a:lin ang="54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06" name=""/>
          <p:cNvSpPr/>
          <p:nvPr/>
        </p:nvSpPr>
        <p:spPr>
          <a:xfrm>
            <a:off x="6737400" y="4097160"/>
            <a:ext cx="461880" cy="322560"/>
          </a:xfrm>
          <a:prstGeom prst="rect">
            <a:avLst/>
          </a:prstGeom>
          <a:noFill/>
          <a:ln w="0">
            <a:noFill/>
          </a:ln>
        </p:spPr>
        <p:style>
          <a:lnRef idx="0"/>
          <a:fillRef idx="0"/>
          <a:effectRef idx="0"/>
          <a:fontRef idx="minor"/>
        </p:style>
        <p:txBody>
          <a:bodyPr lIns="90000" rIns="90000" tIns="46800" bIns="46800" anchor="t">
            <a:normAutofit lnSpcReduction="9999"/>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103</a:t>
            </a:r>
            <a:endParaRPr b="0" lang="en-US" sz="1300" strike="noStrike" u="none">
              <a:solidFill>
                <a:srgbClr val="000000"/>
              </a:solidFill>
              <a:effectLst/>
              <a:uFillTx/>
              <a:latin typeface="Frutiger 45 Light"/>
            </a:endParaRPr>
          </a:p>
        </p:txBody>
      </p:sp>
      <p:sp>
        <p:nvSpPr>
          <p:cNvPr id="107" name=""/>
          <p:cNvSpPr/>
          <p:nvPr/>
        </p:nvSpPr>
        <p:spPr>
          <a:xfrm>
            <a:off x="6318360" y="5530680"/>
            <a:ext cx="463320" cy="3416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1300" strike="noStrike" u="none">
                <a:solidFill>
                  <a:srgbClr val="000000"/>
                </a:solidFill>
                <a:effectLst/>
                <a:uFillTx/>
                <a:latin typeface="Frutiger 45 Light"/>
              </a:rPr>
              <a:t>122</a:t>
            </a:r>
            <a:endParaRPr b="0" lang="en-US" sz="13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8" name=""/>
          <p:cNvSpPr/>
          <p:nvPr/>
        </p:nvSpPr>
        <p:spPr>
          <a:xfrm>
            <a:off x="433800" y="5671080"/>
            <a:ext cx="169920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Source:  In House Analysis</a:t>
            </a:r>
            <a:endParaRPr b="0" lang="en-US" sz="1000" strike="noStrike" u="none">
              <a:solidFill>
                <a:srgbClr val="000000"/>
              </a:solidFill>
              <a:effectLst/>
              <a:uFillTx/>
              <a:latin typeface="Frutiger 45 Light"/>
            </a:endParaRPr>
          </a:p>
        </p:txBody>
      </p:sp>
      <p:sp>
        <p:nvSpPr>
          <p:cNvPr id="109"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Western Canadian Field Receipts</a:t>
            </a:r>
            <a:endParaRPr b="1" lang="en-US" sz="2600" strike="noStrike" u="none">
              <a:solidFill>
                <a:srgbClr val="000000"/>
              </a:solidFill>
              <a:effectLst/>
              <a:uFillTx/>
              <a:latin typeface="Frutiger 45 Light"/>
            </a:endParaRPr>
          </a:p>
        </p:txBody>
      </p:sp>
      <p:graphicFrame>
        <p:nvGraphicFramePr>
          <p:cNvPr id="110" name=""/>
          <p:cNvGraphicFramePr/>
          <p:nvPr/>
        </p:nvGraphicFramePr>
        <p:xfrm>
          <a:off x="0" y="822240"/>
          <a:ext cx="8643960" cy="5083200"/>
        </p:xfrm>
        <a:graphic>
          <a:graphicData uri="http://schemas.openxmlformats.org/presentationml/2006/ole">
            <p:oleObj progId="Excel.Sheet.12" r:id="rId2" spid="">
              <p:embed/>
              <p:pic>
                <p:nvPicPr>
                  <p:cNvPr id="111" name="" descr=""/>
                  <p:cNvPicPr/>
                  <p:nvPr/>
                </p:nvPicPr>
                <p:blipFill>
                  <a:blip r:embed="rId3"/>
                  <a:stretch/>
                </p:blipFill>
                <p:spPr>
                  <a:xfrm>
                    <a:off x="0" y="822240"/>
                    <a:ext cx="8643960" cy="5083200"/>
                  </a:xfrm>
                  <a:prstGeom prst="rect">
                    <a:avLst/>
                  </a:prstGeom>
                  <a:noFill/>
                  <a:ln w="0">
                    <a:noFill/>
                  </a:ln>
                </p:spPr>
              </p:pic>
            </p:oleObj>
          </a:graphicData>
        </a:graphic>
      </p:graphicFrame>
      <p:sp>
        <p:nvSpPr>
          <p:cNvPr id="112" name=""/>
          <p:cNvSpPr/>
          <p:nvPr/>
        </p:nvSpPr>
        <p:spPr>
          <a:xfrm>
            <a:off x="1035720" y="4559400"/>
            <a:ext cx="43596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Alberta + British Columbia + Saskatchewan</a:t>
            </a:r>
            <a:endParaRPr b="0" lang="en-US" sz="1600" strike="noStrike" u="none">
              <a:solidFill>
                <a:srgbClr val="000000"/>
              </a:solidFill>
              <a:effectLst/>
              <a:uFillTx/>
              <a:latin typeface="Frutiger 45 Light"/>
            </a:endParaRPr>
          </a:p>
        </p:txBody>
      </p:sp>
      <p:sp>
        <p:nvSpPr>
          <p:cNvPr id="113" name=""/>
          <p:cNvSpPr/>
          <p:nvPr/>
        </p:nvSpPr>
        <p:spPr>
          <a:xfrm>
            <a:off x="2360160" y="3637080"/>
            <a:ext cx="408384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Rate of Production is Increasing</a:t>
            </a:r>
            <a:endParaRPr b="0" lang="en-US" sz="2000" strike="noStrike" u="none">
              <a:solidFill>
                <a:srgbClr val="000000"/>
              </a:solidFill>
              <a:effectLst/>
              <a:uFillTx/>
              <a:latin typeface="Frutiger 45 Light"/>
            </a:endParaRPr>
          </a:p>
        </p:txBody>
      </p:sp>
      <p:sp>
        <p:nvSpPr>
          <p:cNvPr id="114" name=""/>
          <p:cNvSpPr/>
          <p:nvPr/>
        </p:nvSpPr>
        <p:spPr>
          <a:xfrm flipV="1">
            <a:off x="7943760" y="2647440"/>
            <a:ext cx="436680" cy="451080"/>
          </a:xfrm>
          <a:prstGeom prst="line">
            <a:avLst/>
          </a:prstGeom>
          <a:ln w="507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Chicago Basis Scenario</a:t>
            </a:r>
            <a:endParaRPr b="1" lang="en-US" sz="3000" strike="noStrike" u="none">
              <a:solidFill>
                <a:srgbClr val="000000"/>
              </a:solidFill>
              <a:effectLst/>
              <a:uFillTx/>
              <a:latin typeface="Frutiger 45 Light"/>
            </a:endParaRPr>
          </a:p>
        </p:txBody>
      </p:sp>
      <p:sp>
        <p:nvSpPr>
          <p:cNvPr id="116"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a:bodyPr>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Alliance brings 1.5bcf in the beginning of 2001</a:t>
            </a:r>
            <a:endParaRPr b="0" lang="en-US" sz="2600" strike="noStrike" u="none">
              <a:solidFill>
                <a:srgbClr val="cc0000"/>
              </a:solidFill>
              <a:effectLst/>
              <a:uFillTx/>
              <a:latin typeface="Frutiger 45 Light"/>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Chicago basis was expected to plummet</a:t>
            </a:r>
            <a:endParaRPr b="0" lang="en-US" sz="2600" strike="noStrike" u="none">
              <a:solidFill>
                <a:srgbClr val="cc0000"/>
              </a:solidFill>
              <a:effectLst/>
              <a:uFillTx/>
              <a:latin typeface="Frutiger 45 Light"/>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Trigger the construction of additional pipelines</a:t>
            </a:r>
            <a:endParaRPr b="0" lang="en-US" sz="2600" strike="noStrike" u="none">
              <a:solidFill>
                <a:srgbClr val="cc0000"/>
              </a:solidFill>
              <a:effectLst/>
              <a:uFillTx/>
              <a:latin typeface="Frutiger 45 Light"/>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Taking gas out of the region</a:t>
            </a:r>
            <a:endParaRPr b="0" lang="en-US" sz="2600" strike="noStrike" u="none">
              <a:solidFill>
                <a:srgbClr val="cc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0" y="-360"/>
            <a:ext cx="9144000" cy="114300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Chicago Basis (what really happened)</a:t>
            </a:r>
            <a:endParaRPr b="1" lang="en-US" sz="3000" strike="noStrike" u="none">
              <a:solidFill>
                <a:srgbClr val="000000"/>
              </a:solidFill>
              <a:effectLst/>
              <a:uFillTx/>
              <a:latin typeface="Frutiger 45 Light"/>
            </a:endParaRPr>
          </a:p>
        </p:txBody>
      </p:sp>
      <p:sp>
        <p:nvSpPr>
          <p:cNvPr id="118"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a:bodyPr>
          <a:p>
            <a:pPr marL="343080" indent="-343080">
              <a:spcBef>
                <a:spcPts val="649"/>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Most of the volume coming from Alliance was already committed</a:t>
            </a:r>
            <a:endParaRPr b="0" lang="en-US" sz="2600" strike="noStrike" u="none">
              <a:solidFill>
                <a:srgbClr val="cc0000"/>
              </a:solidFill>
              <a:effectLst/>
              <a:uFillTx/>
              <a:latin typeface="Frutiger 45 Light"/>
            </a:endParaRPr>
          </a:p>
          <a:p>
            <a:pPr lvl="1" marL="743040" indent="-285840">
              <a:spcBef>
                <a:spcPts val="60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45 Light"/>
              </a:rPr>
              <a:t>Wisconsin (Guardian) </a:t>
            </a:r>
            <a:endParaRPr b="0" lang="en-US" sz="2400" strike="noStrike" u="none">
              <a:solidFill>
                <a:srgbClr val="000000"/>
              </a:solidFill>
              <a:effectLst/>
              <a:uFillTx/>
              <a:latin typeface="Frutiger 45 Light"/>
            </a:endParaRPr>
          </a:p>
          <a:p>
            <a:pPr lvl="1" marL="743040" indent="-285840">
              <a:spcBef>
                <a:spcPts val="60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45 Light"/>
              </a:rPr>
              <a:t>Other (Vector, ANR) </a:t>
            </a:r>
            <a:endParaRPr b="0" lang="en-US" sz="2400" strike="noStrike" u="none">
              <a:solidFill>
                <a:srgbClr val="000000"/>
              </a:solidFill>
              <a:effectLst/>
              <a:uFillTx/>
              <a:latin typeface="Frutiger 45 Light"/>
            </a:endParaRPr>
          </a:p>
          <a:p>
            <a:pPr marL="343080" indent="-343080">
              <a:spcBef>
                <a:spcPts val="649"/>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Actual volume actually coming into Chicago(Nicor/Peoples Gas) – 350,000 </a:t>
            </a:r>
            <a:endParaRPr b="0" lang="en-US" sz="2600" strike="noStrike" u="none">
              <a:solidFill>
                <a:srgbClr val="cc0000"/>
              </a:solidFill>
              <a:effectLst/>
              <a:uFillTx/>
              <a:latin typeface="Frutiger 45 Light"/>
            </a:endParaRPr>
          </a:p>
          <a:p>
            <a:pPr marL="343080" indent="-343080">
              <a:spcBef>
                <a:spcPts val="649"/>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Basis went down from $.39 last winter to a forecast of $.16 for next winter</a:t>
            </a:r>
            <a:endParaRPr b="0" lang="en-US" sz="2600" strike="noStrike" u="none">
              <a:solidFill>
                <a:srgbClr val="cc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Weather and the Storm Season </a:t>
            </a:r>
            <a:endParaRPr b="1" lang="en-US" sz="3000" strike="noStrike" u="none">
              <a:solidFill>
                <a:srgbClr val="000000"/>
              </a:solidFill>
              <a:effectLst/>
              <a:uFillTx/>
              <a:latin typeface="Frutiger 45 Light"/>
            </a:endParaRPr>
          </a:p>
        </p:txBody>
      </p:sp>
      <p:sp>
        <p:nvSpPr>
          <p:cNvPr id="120" name="PlaceHolder 2"/>
          <p:cNvSpPr>
            <a:spLocks noGrp="1"/>
          </p:cNvSpPr>
          <p:nvPr>
            <p:ph/>
          </p:nvPr>
        </p:nvSpPr>
        <p:spPr>
          <a:xfrm>
            <a:off x="685800" y="1181160"/>
            <a:ext cx="7772400" cy="4114800"/>
          </a:xfrm>
          <a:prstGeom prst="rect">
            <a:avLst/>
          </a:prstGeom>
          <a:noFill/>
          <a:ln w="0">
            <a:noFill/>
          </a:ln>
        </p:spPr>
        <p:txBody>
          <a:bodyPr lIns="90000" rIns="90000" tIns="46800" bIns="46800" anchor="t">
            <a:normAutofit lnSpcReduction="9999"/>
          </a:bodyPr>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April &amp; May were mild in the major population areas</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Summer Forecast: Warm along the U.S. coast, cooler in the midwest</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Extremely weak El Ni</a:t>
            </a:r>
            <a:r>
              <a:rPr b="0" lang="en-US" sz="2200" strike="noStrike" u="none">
                <a:solidFill>
                  <a:srgbClr val="000000"/>
                </a:solidFill>
                <a:effectLst/>
                <a:uFillTx/>
                <a:latin typeface="Frutiger 45 Light"/>
                <a:ea typeface="Times New Roman"/>
              </a:rPr>
              <a:t>ño to none at all</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Atlantic hurricane season predicted to be 20% more active than the norm of the last 50 years.</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Number of storms predicted for the Atlantic Ocean increased from 10 to 12.</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39% chance of landfall along the gulf coast.</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Increased possibility of supply and / or production interruptions.</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Frutiger 45 Light"/>
              </a:rPr>
              <a:t>Weather continues to be the wild card</a:t>
            </a:r>
            <a:endParaRPr b="0" lang="en-US" sz="2200" strike="noStrike" u="none">
              <a:solidFill>
                <a:srgbClr val="cc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121" name=""/>
          <p:cNvGraphicFramePr/>
          <p:nvPr/>
        </p:nvGraphicFramePr>
        <p:xfrm>
          <a:off x="0" y="596880"/>
          <a:ext cx="8661240" cy="5388120"/>
        </p:xfrm>
        <a:graphic>
          <a:graphicData uri="http://schemas.openxmlformats.org/presentationml/2006/ole">
            <p:oleObj progId="Excel.Sheet.12" r:id="rId2" spid="">
              <p:embed/>
              <p:pic>
                <p:nvPicPr>
                  <p:cNvPr id="122" name="" descr=""/>
                  <p:cNvPicPr/>
                  <p:nvPr/>
                </p:nvPicPr>
                <p:blipFill>
                  <a:blip r:embed="rId3"/>
                  <a:stretch/>
                </p:blipFill>
                <p:spPr>
                  <a:xfrm>
                    <a:off x="0" y="596880"/>
                    <a:ext cx="8661240" cy="5388120"/>
                  </a:xfrm>
                  <a:prstGeom prst="rect">
                    <a:avLst/>
                  </a:prstGeom>
                  <a:noFill/>
                  <a:ln w="0">
                    <a:noFill/>
                  </a:ln>
                </p:spPr>
              </p:pic>
            </p:oleObj>
          </a:graphicData>
        </a:graphic>
      </p:graphicFrame>
      <p:sp>
        <p:nvSpPr>
          <p:cNvPr id="123" name=""/>
          <p:cNvSpPr/>
          <p:nvPr/>
        </p:nvSpPr>
        <p:spPr>
          <a:xfrm>
            <a:off x="774360" y="5594400"/>
            <a:ext cx="11534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rebuchet MS"/>
              </a:rPr>
              <a:t>January 1st</a:t>
            </a:r>
            <a:endParaRPr b="0" lang="en-US" sz="1400" strike="noStrike" u="none">
              <a:solidFill>
                <a:srgbClr val="000000"/>
              </a:solidFill>
              <a:effectLst/>
              <a:uFillTx/>
              <a:latin typeface="Frutiger 45 Light"/>
            </a:endParaRPr>
          </a:p>
        </p:txBody>
      </p:sp>
      <p:sp>
        <p:nvSpPr>
          <p:cNvPr id="124" name=""/>
          <p:cNvSpPr/>
          <p:nvPr/>
        </p:nvSpPr>
        <p:spPr>
          <a:xfrm>
            <a:off x="7164000" y="5592600"/>
            <a:ext cx="12898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rebuchet MS"/>
              </a:rPr>
              <a:t>December 31</a:t>
            </a:r>
            <a:endParaRPr b="0" lang="en-US" sz="1400" strike="noStrike" u="none">
              <a:solidFill>
                <a:srgbClr val="000000"/>
              </a:solidFill>
              <a:effectLst/>
              <a:uFillTx/>
              <a:latin typeface="Frutiger 45 Light"/>
            </a:endParaRPr>
          </a:p>
        </p:txBody>
      </p:sp>
      <p:sp>
        <p:nvSpPr>
          <p:cNvPr id="125" name=""/>
          <p:cNvSpPr/>
          <p:nvPr/>
        </p:nvSpPr>
        <p:spPr>
          <a:xfrm>
            <a:off x="819720" y="789480"/>
            <a:ext cx="254340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Source:  AGA, Week Ending June 8, 2001</a:t>
            </a:r>
            <a:endParaRPr b="0" lang="en-US" sz="1000" strike="noStrike" u="none">
              <a:solidFill>
                <a:srgbClr val="000000"/>
              </a:solidFill>
              <a:effectLst/>
              <a:uFillTx/>
              <a:latin typeface="Frutiger 45 Light"/>
            </a:endParaRPr>
          </a:p>
        </p:txBody>
      </p:sp>
      <p:sp>
        <p:nvSpPr>
          <p:cNvPr id="126"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Storage Levels</a:t>
            </a:r>
            <a:endParaRPr b="1" lang="en-US" sz="2600" strike="noStrike" u="none">
              <a:solidFill>
                <a:srgbClr val="000000"/>
              </a:solidFill>
              <a:effectLst/>
              <a:uFillTx/>
              <a:latin typeface="Frutiger 45 Light"/>
            </a:endParaRPr>
          </a:p>
        </p:txBody>
      </p:sp>
      <p:sp>
        <p:nvSpPr>
          <p:cNvPr id="127" name=""/>
          <p:cNvSpPr/>
          <p:nvPr/>
        </p:nvSpPr>
        <p:spPr>
          <a:xfrm>
            <a:off x="1380960" y="1429200"/>
            <a:ext cx="1524240" cy="7102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2001</a:t>
            </a:r>
            <a:endParaRPr b="0" lang="en-US" sz="1000" strike="noStrike" u="none">
              <a:solidFill>
                <a:srgbClr val="000000"/>
              </a:solidFill>
              <a:effectLst/>
              <a:uFillTx/>
              <a:latin typeface="Frutiger 45 Light"/>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2000</a:t>
            </a:r>
            <a:endParaRPr b="0" lang="en-US" sz="1000" strike="noStrike" u="none">
              <a:solidFill>
                <a:srgbClr val="000000"/>
              </a:solidFill>
              <a:effectLst/>
              <a:uFillTx/>
              <a:latin typeface="Frutiger 45 Light"/>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7 Year Range</a:t>
            </a:r>
            <a:endParaRPr b="0" lang="en-US" sz="1000" strike="noStrike" u="none">
              <a:solidFill>
                <a:srgbClr val="000000"/>
              </a:solidFill>
              <a:effectLst/>
              <a:uFillTx/>
              <a:latin typeface="Frutiger 45 Light"/>
            </a:endParaRPr>
          </a:p>
        </p:txBody>
      </p:sp>
      <p:sp>
        <p:nvSpPr>
          <p:cNvPr id="128" name=""/>
          <p:cNvSpPr/>
          <p:nvPr/>
        </p:nvSpPr>
        <p:spPr>
          <a:xfrm>
            <a:off x="1643040" y="1766880"/>
            <a:ext cx="228600" cy="0"/>
          </a:xfrm>
          <a:prstGeom prst="line">
            <a:avLst/>
          </a:prstGeom>
          <a:ln w="38160">
            <a:solidFill>
              <a:srgbClr val="0066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29" name=""/>
          <p:cNvSpPr/>
          <p:nvPr/>
        </p:nvSpPr>
        <p:spPr>
          <a:xfrm>
            <a:off x="1343160" y="2001960"/>
            <a:ext cx="304560" cy="0"/>
          </a:xfrm>
          <a:prstGeom prst="line">
            <a:avLst/>
          </a:prstGeom>
          <a:ln w="19080">
            <a:solidFill>
              <a:srgbClr val="6666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30" name=""/>
          <p:cNvSpPr/>
          <p:nvPr/>
        </p:nvSpPr>
        <p:spPr>
          <a:xfrm>
            <a:off x="1643040" y="1552680"/>
            <a:ext cx="2286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31" name=""/>
          <p:cNvSpPr/>
          <p:nvPr/>
        </p:nvSpPr>
        <p:spPr>
          <a:xfrm>
            <a:off x="1716120" y="1496880"/>
            <a:ext cx="74520" cy="117720"/>
          </a:xfrm>
          <a:prstGeom prst="diamond">
            <a:avLst/>
          </a:prstGeom>
          <a:solidFill>
            <a:srgbClr val="000000"/>
          </a:solidFill>
          <a:ln w="9360">
            <a:solidFill>
              <a:srgbClr val="000000"/>
            </a:solidFill>
            <a:miter/>
          </a:ln>
        </p:spPr>
        <p:style>
          <a:lnRef idx="0"/>
          <a:fillRef idx="0"/>
          <a:effectRef idx="0"/>
          <a:fontRef idx="minor"/>
        </p:style>
        <p:txBody>
          <a:bodyPr wrap="none" lIns="90000" rIns="90000" tIns="12240" bIns="12240" anchor="ctr">
            <a:noAutofit/>
          </a:bodyPr>
          <a:p>
            <a:endParaRPr b="0" lang="en-US" sz="2400" strike="noStrike" u="none">
              <a:solidFill>
                <a:srgbClr val="000000"/>
              </a:solidFill>
              <a:effectLst/>
              <a:uFillTx/>
              <a:latin typeface="Frutiger 45 Light"/>
            </a:endParaRPr>
          </a:p>
        </p:txBody>
      </p:sp>
      <p:sp>
        <p:nvSpPr>
          <p:cNvPr id="132" name=""/>
          <p:cNvSpPr/>
          <p:nvPr/>
        </p:nvSpPr>
        <p:spPr>
          <a:xfrm>
            <a:off x="2543040" y="4896000"/>
            <a:ext cx="3915000" cy="304560"/>
          </a:xfrm>
          <a:prstGeom prst="leftRightArrow">
            <a:avLst>
              <a:gd name="adj1" fmla="val 50000"/>
              <a:gd name="adj2" fmla="val 255902"/>
            </a:avLst>
          </a:prstGeom>
          <a:gradFill rotWithShape="0">
            <a:gsLst>
              <a:gs pos="0">
                <a:srgbClr val="ffffff"/>
              </a:gs>
              <a:gs pos="100000">
                <a:srgbClr val="0000ff"/>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33" name=""/>
          <p:cNvSpPr/>
          <p:nvPr/>
        </p:nvSpPr>
        <p:spPr>
          <a:xfrm>
            <a:off x="4128840" y="4175280"/>
            <a:ext cx="24343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Injection Season</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Eliminating the Deficit</a:t>
            </a:r>
            <a:endParaRPr b="1" lang="en-US" sz="3000" strike="noStrike" u="none">
              <a:solidFill>
                <a:srgbClr val="000000"/>
              </a:solidFill>
              <a:effectLst/>
              <a:uFillTx/>
              <a:latin typeface="Frutiger 45 Light"/>
            </a:endParaRPr>
          </a:p>
        </p:txBody>
      </p:sp>
      <p:graphicFrame>
        <p:nvGraphicFramePr>
          <p:cNvPr id="135" name=""/>
          <p:cNvGraphicFramePr/>
          <p:nvPr/>
        </p:nvGraphicFramePr>
        <p:xfrm>
          <a:off x="281160" y="817560"/>
          <a:ext cx="8508960" cy="5141880"/>
        </p:xfrm>
        <a:graphic>
          <a:graphicData uri="http://schemas.openxmlformats.org/presentationml/2006/ole">
            <p:oleObj progId="Excel.Sheet.12" r:id="rId2" spid="">
              <p:embed/>
              <p:pic>
                <p:nvPicPr>
                  <p:cNvPr id="136" name="" descr=""/>
                  <p:cNvPicPr/>
                  <p:nvPr/>
                </p:nvPicPr>
                <p:blipFill>
                  <a:blip r:embed="rId3"/>
                  <a:stretch/>
                </p:blipFill>
                <p:spPr>
                  <a:xfrm>
                    <a:off x="281160" y="817560"/>
                    <a:ext cx="8508960" cy="5141880"/>
                  </a:xfrm>
                  <a:prstGeom prst="rect">
                    <a:avLst/>
                  </a:prstGeom>
                  <a:noFill/>
                  <a:ln w="0">
                    <a:noFill/>
                  </a:ln>
                </p:spPr>
              </p:pic>
            </p:oleObj>
          </a:graphicData>
        </a:graphic>
      </p:graphicFrame>
      <p:sp>
        <p:nvSpPr>
          <p:cNvPr id="137" name=""/>
          <p:cNvSpPr/>
          <p:nvPr/>
        </p:nvSpPr>
        <p:spPr>
          <a:xfrm>
            <a:off x="4218120" y="3630600"/>
            <a:ext cx="373860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138" name=""/>
          <p:cNvSpPr/>
          <p:nvPr/>
        </p:nvSpPr>
        <p:spPr>
          <a:xfrm>
            <a:off x="4849920" y="4133880"/>
            <a:ext cx="2990880" cy="8254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45 Light"/>
              </a:rPr>
              <a:t>Milder weather and decreasing demand</a:t>
            </a:r>
            <a:endParaRPr b="0" lang="en-US" sz="2400" strike="noStrike" u="none">
              <a:solidFill>
                <a:srgbClr val="000000"/>
              </a:solidFill>
              <a:effectLst/>
              <a:uFillTx/>
              <a:latin typeface="Frutiger 45 Light"/>
            </a:endParaRPr>
          </a:p>
        </p:txBody>
      </p:sp>
      <p:sp>
        <p:nvSpPr>
          <p:cNvPr id="139" name=""/>
          <p:cNvSpPr/>
          <p:nvPr/>
        </p:nvSpPr>
        <p:spPr>
          <a:xfrm flipV="1">
            <a:off x="5568840" y="2716200"/>
            <a:ext cx="1978200" cy="1131840"/>
          </a:xfrm>
          <a:prstGeom prst="line">
            <a:avLst/>
          </a:prstGeom>
          <a:ln w="50760">
            <a:solidFill>
              <a:srgbClr val="000000"/>
            </a:solidFill>
            <a:miter/>
            <a:tailEnd len="lg" type="triangle" w="lg"/>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Current Inventories by Region</a:t>
            </a:r>
            <a:endParaRPr b="1" lang="en-US" sz="3000" strike="noStrike" u="none">
              <a:solidFill>
                <a:srgbClr val="000000"/>
              </a:solidFill>
              <a:effectLst/>
              <a:uFillTx/>
              <a:latin typeface="Frutiger 45 Light"/>
            </a:endParaRPr>
          </a:p>
        </p:txBody>
      </p:sp>
      <p:graphicFrame>
        <p:nvGraphicFramePr>
          <p:cNvPr id="141" name=""/>
          <p:cNvGraphicFramePr/>
          <p:nvPr/>
        </p:nvGraphicFramePr>
        <p:xfrm>
          <a:off x="258840" y="754200"/>
          <a:ext cx="8423280" cy="5418000"/>
        </p:xfrm>
        <a:graphic>
          <a:graphicData uri="http://schemas.openxmlformats.org/presentationml/2006/ole">
            <p:oleObj progId="Excel.Sheet.12" r:id="rId2" spid="">
              <p:embed/>
              <p:pic>
                <p:nvPicPr>
                  <p:cNvPr id="142" name="" descr=""/>
                  <p:cNvPicPr/>
                  <p:nvPr/>
                </p:nvPicPr>
                <p:blipFill>
                  <a:blip r:embed="rId3"/>
                  <a:stretch/>
                </p:blipFill>
                <p:spPr>
                  <a:xfrm>
                    <a:off x="258840" y="754200"/>
                    <a:ext cx="8423280" cy="5418000"/>
                  </a:xfrm>
                  <a:prstGeom prst="rect">
                    <a:avLst/>
                  </a:prstGeom>
                  <a:noFill/>
                  <a:ln w="0">
                    <a:noFill/>
                  </a:ln>
                </p:spPr>
              </p:pic>
            </p:oleObj>
          </a:graphicData>
        </a:graphic>
      </p:graphicFrame>
      <p:sp>
        <p:nvSpPr>
          <p:cNvPr id="143" name=""/>
          <p:cNvSpPr/>
          <p:nvPr/>
        </p:nvSpPr>
        <p:spPr>
          <a:xfrm>
            <a:off x="576360" y="5650560"/>
            <a:ext cx="366120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Source:  In House Analysis, AGA,, Week Ending June 8, 2001</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144" name=""/>
          <p:cNvGraphicFramePr/>
          <p:nvPr/>
        </p:nvGraphicFramePr>
        <p:xfrm>
          <a:off x="0" y="758880"/>
          <a:ext cx="9144000" cy="5184720"/>
        </p:xfrm>
        <a:graphic>
          <a:graphicData uri="http://schemas.openxmlformats.org/presentationml/2006/ole">
            <p:oleObj progId="Excel.Sheet.12" r:id="rId2" spid="">
              <p:embed/>
              <p:pic>
                <p:nvPicPr>
                  <p:cNvPr id="145" name="" descr=""/>
                  <p:cNvPicPr/>
                  <p:nvPr/>
                </p:nvPicPr>
                <p:blipFill>
                  <a:blip r:embed="rId3"/>
                  <a:stretch/>
                </p:blipFill>
                <p:spPr>
                  <a:xfrm>
                    <a:off x="0" y="758880"/>
                    <a:ext cx="9144000" cy="5184720"/>
                  </a:xfrm>
                  <a:prstGeom prst="rect">
                    <a:avLst/>
                  </a:prstGeom>
                  <a:noFill/>
                  <a:ln w="0">
                    <a:noFill/>
                  </a:ln>
                </p:spPr>
              </p:pic>
            </p:oleObj>
          </a:graphicData>
        </a:graphic>
      </p:graphicFrame>
      <p:sp>
        <p:nvSpPr>
          <p:cNvPr id="146"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Where Could Storage Go</a:t>
            </a:r>
            <a:endParaRPr b="1" lang="en-US" sz="3000" strike="noStrike" u="none">
              <a:solidFill>
                <a:srgbClr val="000000"/>
              </a:solidFill>
              <a:effectLst/>
              <a:uFillTx/>
              <a:latin typeface="Frutiger 45 Light"/>
            </a:endParaRPr>
          </a:p>
        </p:txBody>
      </p:sp>
      <p:sp>
        <p:nvSpPr>
          <p:cNvPr id="147" name=""/>
          <p:cNvSpPr/>
          <p:nvPr/>
        </p:nvSpPr>
        <p:spPr>
          <a:xfrm>
            <a:off x="3200400" y="3807000"/>
            <a:ext cx="6094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1503</a:t>
            </a:r>
            <a:endParaRPr b="0" lang="en-US" sz="1200" strike="noStrike" u="none">
              <a:solidFill>
                <a:srgbClr val="000000"/>
              </a:solidFill>
              <a:effectLst/>
              <a:uFillTx/>
              <a:latin typeface="Frutiger 45 Light"/>
            </a:endParaRPr>
          </a:p>
        </p:txBody>
      </p:sp>
      <p:sp>
        <p:nvSpPr>
          <p:cNvPr id="148" name=""/>
          <p:cNvSpPr/>
          <p:nvPr/>
        </p:nvSpPr>
        <p:spPr>
          <a:xfrm>
            <a:off x="938160" y="925560"/>
            <a:ext cx="6094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Bcf</a:t>
            </a:r>
            <a:endParaRPr b="0" lang="en-US" sz="1800" strike="noStrike" u="none">
              <a:solidFill>
                <a:srgbClr val="000000"/>
              </a:solidFill>
              <a:effectLst/>
              <a:uFillTx/>
              <a:latin typeface="Frutiger 45 Light"/>
            </a:endParaRPr>
          </a:p>
        </p:txBody>
      </p:sp>
      <p:sp>
        <p:nvSpPr>
          <p:cNvPr id="149" name=""/>
          <p:cNvSpPr/>
          <p:nvPr/>
        </p:nvSpPr>
        <p:spPr>
          <a:xfrm>
            <a:off x="8305920" y="1521000"/>
            <a:ext cx="6094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3225</a:t>
            </a:r>
            <a:endParaRPr b="0" lang="en-US" sz="1200" strike="noStrike" u="none">
              <a:solidFill>
                <a:srgbClr val="000000"/>
              </a:solidFill>
              <a:effectLst/>
              <a:uFillTx/>
              <a:latin typeface="Frutiger 45 Light"/>
            </a:endParaRPr>
          </a:p>
        </p:txBody>
      </p:sp>
      <p:sp>
        <p:nvSpPr>
          <p:cNvPr id="150" name=""/>
          <p:cNvSpPr/>
          <p:nvPr/>
        </p:nvSpPr>
        <p:spPr>
          <a:xfrm>
            <a:off x="8291520" y="2587680"/>
            <a:ext cx="6094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2355</a:t>
            </a:r>
            <a:endParaRPr b="0" lang="en-US" sz="1200" strike="noStrike" u="none">
              <a:solidFill>
                <a:srgbClr val="000000"/>
              </a:solidFill>
              <a:effectLst/>
              <a:uFillTx/>
              <a:latin typeface="Frutiger 45 Light"/>
            </a:endParaRPr>
          </a:p>
        </p:txBody>
      </p:sp>
      <p:sp>
        <p:nvSpPr>
          <p:cNvPr id="151" name=""/>
          <p:cNvSpPr/>
          <p:nvPr/>
        </p:nvSpPr>
        <p:spPr>
          <a:xfrm>
            <a:off x="8305920" y="2206800"/>
            <a:ext cx="6094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2715</a:t>
            </a:r>
            <a:endParaRPr b="0" lang="en-US" sz="1200" strike="noStrike" u="none">
              <a:solidFill>
                <a:srgbClr val="000000"/>
              </a:solidFill>
              <a:effectLst/>
              <a:uFillTx/>
              <a:latin typeface="Frutiger 45 Light"/>
            </a:endParaRPr>
          </a:p>
        </p:txBody>
      </p:sp>
      <p:sp>
        <p:nvSpPr>
          <p:cNvPr id="152" name=""/>
          <p:cNvSpPr/>
          <p:nvPr/>
        </p:nvSpPr>
        <p:spPr>
          <a:xfrm>
            <a:off x="8305920" y="1978200"/>
            <a:ext cx="6094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2803</a:t>
            </a:r>
            <a:endParaRPr b="0" lang="en-US" sz="1200" strike="noStrike" u="none">
              <a:solidFill>
                <a:srgbClr val="000000"/>
              </a:solidFill>
              <a:effectLst/>
              <a:uFillTx/>
              <a:latin typeface="Frutiger 45 Light"/>
            </a:endParaRPr>
          </a:p>
        </p:txBody>
      </p:sp>
      <p:sp>
        <p:nvSpPr>
          <p:cNvPr id="153" name=""/>
          <p:cNvSpPr/>
          <p:nvPr/>
        </p:nvSpPr>
        <p:spPr>
          <a:xfrm>
            <a:off x="6172200" y="2130480"/>
            <a:ext cx="533520" cy="5551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MAX</a:t>
            </a:r>
            <a:endParaRPr b="0" lang="en-US" sz="1200" strike="noStrike" u="none">
              <a:solidFill>
                <a:srgbClr val="000000"/>
              </a:solidFill>
              <a:effectLst/>
              <a:uFillTx/>
              <a:latin typeface="Frutiger 45 Light"/>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Frutiger 45 Light"/>
            </a:endParaRPr>
          </a:p>
        </p:txBody>
      </p:sp>
      <p:sp>
        <p:nvSpPr>
          <p:cNvPr id="154" name=""/>
          <p:cNvSpPr/>
          <p:nvPr/>
        </p:nvSpPr>
        <p:spPr>
          <a:xfrm>
            <a:off x="6705720" y="2968560"/>
            <a:ext cx="6094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MIN</a:t>
            </a:r>
            <a:endParaRPr b="0" lang="en-US" sz="1200" strike="noStrike" u="none">
              <a:solidFill>
                <a:srgbClr val="000000"/>
              </a:solidFill>
              <a:effectLst/>
              <a:uFillTx/>
              <a:latin typeface="Frutiger 45 Light"/>
            </a:endParaRPr>
          </a:p>
        </p:txBody>
      </p:sp>
      <p:sp>
        <p:nvSpPr>
          <p:cNvPr id="155" name=""/>
          <p:cNvSpPr/>
          <p:nvPr/>
        </p:nvSpPr>
        <p:spPr>
          <a:xfrm>
            <a:off x="7010280" y="2130480"/>
            <a:ext cx="11430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 YR AVE</a:t>
            </a:r>
            <a:endParaRPr b="0" lang="en-US" sz="1200" strike="noStrike" u="none">
              <a:solidFill>
                <a:srgbClr val="000000"/>
              </a:solidFill>
              <a:effectLst/>
              <a:uFillTx/>
              <a:latin typeface="Frutiger 45 Light"/>
            </a:endParaRPr>
          </a:p>
        </p:txBody>
      </p:sp>
      <p:sp>
        <p:nvSpPr>
          <p:cNvPr id="156" name=""/>
          <p:cNvSpPr/>
          <p:nvPr/>
        </p:nvSpPr>
        <p:spPr>
          <a:xfrm>
            <a:off x="7943760" y="2320920"/>
            <a:ext cx="12956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LAST YEAR</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52280"/>
            <a:ext cx="7772400" cy="91440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NG Price History</a:t>
            </a:r>
            <a:endParaRPr b="1" lang="en-US" sz="3000" strike="noStrike" u="none">
              <a:solidFill>
                <a:srgbClr val="000000"/>
              </a:solidFill>
              <a:effectLst/>
              <a:uFillTx/>
              <a:latin typeface="Frutiger 45 Light"/>
            </a:endParaRPr>
          </a:p>
        </p:txBody>
      </p:sp>
      <p:graphicFrame>
        <p:nvGraphicFramePr>
          <p:cNvPr id="19" name=""/>
          <p:cNvGraphicFramePr/>
          <p:nvPr/>
        </p:nvGraphicFramePr>
        <p:xfrm>
          <a:off x="0" y="1084320"/>
          <a:ext cx="9144000" cy="5773680"/>
        </p:xfrm>
        <a:graphic>
          <a:graphicData uri="http://schemas.openxmlformats.org/presentationml/2006/ole">
            <p:oleObj r:id="rId2" spid="">
              <p:embed/>
              <p:pic>
                <p:nvPicPr>
                  <p:cNvPr id="20" name="" descr=""/>
                  <p:cNvPicPr/>
                  <p:nvPr/>
                </p:nvPicPr>
                <p:blipFill>
                  <a:blip r:embed="rId3"/>
                  <a:stretch/>
                </p:blipFill>
                <p:spPr>
                  <a:xfrm>
                    <a:off x="0" y="1084320"/>
                    <a:ext cx="9144000" cy="5773680"/>
                  </a:xfrm>
                  <a:prstGeom prst="rect">
                    <a:avLst/>
                  </a:prstGeom>
                  <a:noFill/>
                  <a:ln w="0">
                    <a:noFill/>
                  </a:ln>
                </p:spPr>
              </p:pic>
            </p:oleObj>
          </a:graphicData>
        </a:graphic>
      </p:graphicFrame>
      <p:sp>
        <p:nvSpPr>
          <p:cNvPr id="21" name=""/>
          <p:cNvSpPr/>
          <p:nvPr/>
        </p:nvSpPr>
        <p:spPr>
          <a:xfrm>
            <a:off x="7391520" y="3809880"/>
            <a:ext cx="1066680" cy="4572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22" name=""/>
          <p:cNvSpPr/>
          <p:nvPr/>
        </p:nvSpPr>
        <p:spPr>
          <a:xfrm>
            <a:off x="7323120" y="3522600"/>
            <a:ext cx="1143000" cy="39924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Beginning of injection season</a:t>
            </a:r>
            <a:endParaRPr b="0" lang="en-US" sz="1000" strike="noStrike" u="none">
              <a:solidFill>
                <a:srgbClr val="000000"/>
              </a:solidFill>
              <a:effectLst/>
              <a:uFillTx/>
              <a:latin typeface="Frutiger 45 Light"/>
            </a:endParaRPr>
          </a:p>
        </p:txBody>
      </p:sp>
      <p:sp>
        <p:nvSpPr>
          <p:cNvPr id="23" name=""/>
          <p:cNvSpPr/>
          <p:nvPr/>
        </p:nvSpPr>
        <p:spPr>
          <a:xfrm>
            <a:off x="7518240" y="4610160"/>
            <a:ext cx="623880" cy="952560"/>
          </a:xfrm>
          <a:prstGeom prst="line">
            <a:avLst/>
          </a:prstGeom>
          <a:ln w="9360">
            <a:solidFill>
              <a:srgbClr val="000000"/>
            </a:solidFill>
            <a:miter/>
            <a:tailEnd len="med" type="triangle" w="lg"/>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4" name=""/>
          <p:cNvSpPr/>
          <p:nvPr/>
        </p:nvSpPr>
        <p:spPr>
          <a:xfrm>
            <a:off x="3970440" y="3394080"/>
            <a:ext cx="1371600" cy="55188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End of 2000 injection season – Storage 2794</a:t>
            </a:r>
            <a:endParaRPr b="0" lang="en-US" sz="1000" strike="noStrike" u="none">
              <a:solidFill>
                <a:srgbClr val="000000"/>
              </a:solidFill>
              <a:effectLst/>
              <a:uFillTx/>
              <a:latin typeface="Frutiger 45 Light"/>
            </a:endParaRPr>
          </a:p>
        </p:txBody>
      </p:sp>
      <p:sp>
        <p:nvSpPr>
          <p:cNvPr id="25" name=""/>
          <p:cNvSpPr/>
          <p:nvPr/>
        </p:nvSpPr>
        <p:spPr>
          <a:xfrm flipV="1">
            <a:off x="5562720" y="3505320"/>
            <a:ext cx="457200" cy="1295280"/>
          </a:xfrm>
          <a:prstGeom prst="line">
            <a:avLst/>
          </a:prstGeom>
          <a:ln w="9360">
            <a:solidFill>
              <a:srgbClr val="000000"/>
            </a:solidFill>
            <a:miter/>
            <a:tailEnd len="med" type="triangle" w="lg"/>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 name=""/>
          <p:cNvSpPr/>
          <p:nvPr/>
        </p:nvSpPr>
        <p:spPr>
          <a:xfrm>
            <a:off x="4600440" y="2192400"/>
            <a:ext cx="1143000" cy="42948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Coldest Nov-Dec in History</a:t>
            </a:r>
            <a:endParaRPr b="0" lang="en-US" sz="1100" strike="noStrike" u="none">
              <a:solidFill>
                <a:srgbClr val="000000"/>
              </a:solidFill>
              <a:effectLst/>
              <a:uFillTx/>
              <a:latin typeface="Frutiger 45 Light"/>
            </a:endParaRPr>
          </a:p>
        </p:txBody>
      </p:sp>
      <p:sp>
        <p:nvSpPr>
          <p:cNvPr id="27" name=""/>
          <p:cNvSpPr/>
          <p:nvPr/>
        </p:nvSpPr>
        <p:spPr>
          <a:xfrm>
            <a:off x="6477120" y="2286000"/>
            <a:ext cx="457200" cy="1676520"/>
          </a:xfrm>
          <a:prstGeom prst="line">
            <a:avLst/>
          </a:prstGeom>
          <a:ln w="9360">
            <a:solidFill>
              <a:srgbClr val="000000"/>
            </a:solidFill>
            <a:miter/>
            <a:tailEnd len="med" type="triangle" w="lg"/>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8" name=""/>
          <p:cNvSpPr/>
          <p:nvPr/>
        </p:nvSpPr>
        <p:spPr>
          <a:xfrm>
            <a:off x="6753240" y="2460600"/>
            <a:ext cx="1366920" cy="26172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Industry Reacts</a:t>
            </a:r>
            <a:endParaRPr b="0" lang="en-US" sz="11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Elasticity of Demand</a:t>
            </a:r>
            <a:endParaRPr b="1" lang="en-US" sz="3000" strike="noStrike" u="none">
              <a:solidFill>
                <a:srgbClr val="000000"/>
              </a:solidFill>
              <a:effectLst/>
              <a:uFillTx/>
              <a:latin typeface="Frutiger 45 Light"/>
            </a:endParaRPr>
          </a:p>
        </p:txBody>
      </p:sp>
      <p:graphicFrame>
        <p:nvGraphicFramePr>
          <p:cNvPr id="158" name=""/>
          <p:cNvGraphicFramePr/>
          <p:nvPr/>
        </p:nvGraphicFramePr>
        <p:xfrm>
          <a:off x="114480" y="600120"/>
          <a:ext cx="8915400" cy="5172120"/>
        </p:xfrm>
        <a:graphic>
          <a:graphicData uri="http://schemas.openxmlformats.org/presentationml/2006/ole">
            <p:oleObj progId="Excel.Sheet.12" r:id="rId2" spid="">
              <p:embed/>
              <p:pic>
                <p:nvPicPr>
                  <p:cNvPr id="159" name="" descr=""/>
                  <p:cNvPicPr/>
                  <p:nvPr/>
                </p:nvPicPr>
                <p:blipFill>
                  <a:blip r:embed="rId3"/>
                  <a:stretch/>
                </p:blipFill>
                <p:spPr>
                  <a:xfrm>
                    <a:off x="114480" y="600120"/>
                    <a:ext cx="8915400" cy="5172120"/>
                  </a:xfrm>
                  <a:prstGeom prst="rect">
                    <a:avLst/>
                  </a:prstGeom>
                  <a:noFill/>
                  <a:ln w="0">
                    <a:noFill/>
                  </a:ln>
                </p:spPr>
              </p:pic>
            </p:oleObj>
          </a:graphicData>
        </a:graphic>
      </p:graphicFrame>
      <p:sp>
        <p:nvSpPr>
          <p:cNvPr id="160" name=""/>
          <p:cNvSpPr/>
          <p:nvPr/>
        </p:nvSpPr>
        <p:spPr>
          <a:xfrm>
            <a:off x="453600" y="5549760"/>
            <a:ext cx="19681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Source: In House Analysis</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Economics of Demand  </a:t>
            </a:r>
            <a:endParaRPr b="1" lang="en-US" sz="3000" strike="noStrike" u="none">
              <a:solidFill>
                <a:srgbClr val="000000"/>
              </a:solidFill>
              <a:effectLst/>
              <a:uFillTx/>
              <a:latin typeface="Frutiger 45 Light"/>
            </a:endParaRPr>
          </a:p>
        </p:txBody>
      </p:sp>
      <p:sp>
        <p:nvSpPr>
          <p:cNvPr id="162"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a:bodyPr>
          <a:p>
            <a:pPr marL="343080" indent="-343080">
              <a:lnSpc>
                <a:spcPct val="90000"/>
              </a:lnSpc>
              <a:spcBef>
                <a:spcPts val="550"/>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cc0000"/>
                </a:solidFill>
                <a:effectLst/>
                <a:uFillTx/>
                <a:latin typeface="Frutiger 45 Light"/>
              </a:rPr>
              <a:t>US Economic Growth is slowing</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cc0000"/>
                </a:solidFill>
                <a:effectLst/>
                <a:uFillTx/>
                <a:latin typeface="Frutiger 45 Light"/>
              </a:rPr>
              <a:t>Fuel Switching</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cc0000"/>
                </a:solidFill>
                <a:effectLst/>
                <a:uFillTx/>
                <a:latin typeface="Frutiger 45 Light"/>
              </a:rPr>
              <a:t>Mild weather</a:t>
            </a:r>
            <a:endParaRPr b="0" lang="en-US" sz="2200" strike="noStrike" u="none">
              <a:solidFill>
                <a:srgbClr val="cc0000"/>
              </a:solidFill>
              <a:effectLst/>
              <a:uFillTx/>
              <a:latin typeface="Frutiger 45 Light"/>
            </a:endParaRPr>
          </a:p>
          <a:p>
            <a:pPr marL="343080" indent="-343080">
              <a:lnSpc>
                <a:spcPct val="90000"/>
              </a:lnSpc>
              <a:spcBef>
                <a:spcPts val="550"/>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cc0000"/>
                </a:solidFill>
                <a:effectLst/>
                <a:uFillTx/>
                <a:latin typeface="Frutiger 45 Light"/>
              </a:rPr>
              <a:t>Conservation</a:t>
            </a:r>
            <a:endParaRPr b="0" lang="en-US" sz="2200" strike="noStrike" u="none">
              <a:solidFill>
                <a:srgbClr val="cc0000"/>
              </a:solidFill>
              <a:effectLst/>
              <a:uFillTx/>
              <a:latin typeface="Frutiger 45 Light"/>
            </a:endParaRPr>
          </a:p>
          <a:p>
            <a:pPr lvl="1" marL="743040" indent="-285840">
              <a:lnSpc>
                <a:spcPct val="90000"/>
              </a:lnSpc>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Residential / Commercial</a:t>
            </a:r>
            <a:endParaRPr b="0" lang="en-US" sz="2000" strike="noStrike" u="none">
              <a:solidFill>
                <a:srgbClr val="000000"/>
              </a:solidFill>
              <a:effectLst/>
              <a:uFillTx/>
              <a:latin typeface="Frutiger 45 Light"/>
            </a:endParaRPr>
          </a:p>
          <a:p>
            <a:pPr marL="343080" indent="-343080">
              <a:lnSpc>
                <a:spcPct val="90000"/>
              </a:lnSpc>
              <a:spcBef>
                <a:spcPts val="550"/>
              </a:spcBef>
              <a:buClr>
                <a:srgbClr val="cc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cc0000"/>
                </a:solidFill>
                <a:effectLst/>
                <a:uFillTx/>
                <a:latin typeface="Frutiger 45 Light"/>
              </a:rPr>
              <a:t>Industrial Demand</a:t>
            </a:r>
            <a:endParaRPr b="0" lang="en-US" sz="2200" strike="noStrike" u="none">
              <a:solidFill>
                <a:srgbClr val="cc0000"/>
              </a:solidFill>
              <a:effectLst/>
              <a:uFillTx/>
              <a:latin typeface="Frutiger 45 Light"/>
            </a:endParaRPr>
          </a:p>
          <a:p>
            <a:pPr lvl="1" marL="743040" indent="-285840">
              <a:lnSpc>
                <a:spcPct val="90000"/>
              </a:lnSpc>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Aluminum smelters</a:t>
            </a:r>
            <a:endParaRPr b="0" lang="en-US" sz="2000" strike="noStrike" u="none">
              <a:solidFill>
                <a:srgbClr val="000000"/>
              </a:solidFill>
              <a:effectLst/>
              <a:uFillTx/>
              <a:latin typeface="Frutiger 45 Light"/>
            </a:endParaRPr>
          </a:p>
          <a:p>
            <a:pPr lvl="1" marL="743040" indent="-285840">
              <a:lnSpc>
                <a:spcPct val="90000"/>
              </a:lnSpc>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Ammonia / Methanol</a:t>
            </a:r>
            <a:endParaRPr b="0" lang="en-US" sz="2000" strike="noStrike" u="none">
              <a:solidFill>
                <a:srgbClr val="000000"/>
              </a:solidFill>
              <a:effectLst/>
              <a:uFillTx/>
              <a:latin typeface="Frutiger 45 Light"/>
            </a:endParaRPr>
          </a:p>
          <a:p>
            <a:pPr lvl="1" marL="743040" indent="-285840">
              <a:lnSpc>
                <a:spcPct val="90000"/>
              </a:lnSpc>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45 Light"/>
              </a:rPr>
              <a:t>Steel</a:t>
            </a:r>
            <a:endParaRPr b="0" lang="en-US" sz="2000" strike="noStrike" u="none">
              <a:solidFill>
                <a:srgbClr val="000000"/>
              </a:solidFill>
              <a:effectLst/>
              <a:uFillTx/>
              <a:latin typeface="Frutiger 45 Light"/>
            </a:endParaRPr>
          </a:p>
          <a:p>
            <a:pPr marL="343080" indent="-343080">
              <a:lnSpc>
                <a:spcPct val="90000"/>
              </a:lnSpc>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cc0000"/>
              </a:solidFill>
              <a:effectLst/>
              <a:uFillTx/>
              <a:latin typeface="Frutiger 45 Light"/>
            </a:endParaRPr>
          </a:p>
          <a:p>
            <a:pPr marL="343080" indent="-343080">
              <a:lnSpc>
                <a:spcPct val="90000"/>
              </a:lnSpc>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cc0000"/>
                </a:solidFill>
                <a:effectLst/>
                <a:uFillTx/>
                <a:latin typeface="Frutiger 45 Light"/>
              </a:rPr>
              <a:t>	</a:t>
            </a:r>
            <a:r>
              <a:rPr b="0" lang="en-US" sz="2200" strike="noStrike" u="none">
                <a:solidFill>
                  <a:srgbClr val="cc0000"/>
                </a:solidFill>
                <a:effectLst/>
                <a:uFillTx/>
                <a:latin typeface="Frutiger 45 Light"/>
              </a:rPr>
              <a:t>	</a:t>
            </a:r>
            <a:endParaRPr b="0" lang="en-US" sz="2200" strike="noStrike" u="none">
              <a:solidFill>
                <a:srgbClr val="cc0000"/>
              </a:solidFill>
              <a:effectLst/>
              <a:uFillTx/>
              <a:latin typeface="Frutiger 45 Light"/>
            </a:endParaRPr>
          </a:p>
          <a:p>
            <a:pPr marL="343080" indent="0">
              <a:lnSpc>
                <a:spcPct val="90000"/>
              </a:lnSpc>
              <a:spcBef>
                <a:spcPts val="5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cc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Resid and Distillate as a Ceiling and Floor </a:t>
            </a:r>
            <a:endParaRPr b="1" lang="en-US" sz="3000" strike="noStrike" u="none">
              <a:solidFill>
                <a:srgbClr val="000000"/>
              </a:solidFill>
              <a:effectLst/>
              <a:uFillTx/>
              <a:latin typeface="Frutiger 45 Light"/>
            </a:endParaRPr>
          </a:p>
        </p:txBody>
      </p:sp>
      <p:graphicFrame>
        <p:nvGraphicFramePr>
          <p:cNvPr id="164" name=""/>
          <p:cNvGraphicFramePr/>
          <p:nvPr/>
        </p:nvGraphicFramePr>
        <p:xfrm>
          <a:off x="0" y="1095480"/>
          <a:ext cx="8685360" cy="4809960"/>
        </p:xfrm>
        <a:graphic>
          <a:graphicData uri="http://schemas.openxmlformats.org/presentationml/2006/ole">
            <p:oleObj progId="Excel.Sheet.12" r:id="rId2" spid="">
              <p:embed/>
              <p:pic>
                <p:nvPicPr>
                  <p:cNvPr id="165" name="" descr=""/>
                  <p:cNvPicPr/>
                  <p:nvPr/>
                </p:nvPicPr>
                <p:blipFill>
                  <a:blip r:embed="rId3"/>
                  <a:stretch/>
                </p:blipFill>
                <p:spPr>
                  <a:xfrm>
                    <a:off x="0" y="1095480"/>
                    <a:ext cx="8685360" cy="4809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6" name=""/>
          <p:cNvSpPr/>
          <p:nvPr/>
        </p:nvSpPr>
        <p:spPr>
          <a:xfrm>
            <a:off x="4514400" y="5645520"/>
            <a:ext cx="444132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Source:  Society of Petroleum Engineers, Morgan Stanley Dean Witter, EEA</a:t>
            </a:r>
            <a:endParaRPr b="0" lang="en-US" sz="1000" strike="noStrike" u="none">
              <a:solidFill>
                <a:srgbClr val="000000"/>
              </a:solidFill>
              <a:effectLst/>
              <a:uFillTx/>
              <a:latin typeface="Frutiger 45 Light"/>
            </a:endParaRPr>
          </a:p>
        </p:txBody>
      </p:sp>
      <p:graphicFrame>
        <p:nvGraphicFramePr>
          <p:cNvPr id="167" name=""/>
          <p:cNvGraphicFramePr/>
          <p:nvPr/>
        </p:nvGraphicFramePr>
        <p:xfrm>
          <a:off x="380880" y="1212840"/>
          <a:ext cx="8382240" cy="1765440"/>
        </p:xfrm>
        <a:graphic>
          <a:graphicData uri="http://schemas.openxmlformats.org/presentationml/2006/ole">
            <p:oleObj progId="Excel.Sheet.12" r:id="rId2" spid="">
              <p:embed/>
              <p:pic>
                <p:nvPicPr>
                  <p:cNvPr id="168" name="" descr=""/>
                  <p:cNvPicPr/>
                  <p:nvPr/>
                </p:nvPicPr>
                <p:blipFill>
                  <a:blip r:embed="rId3"/>
                  <a:stretch/>
                </p:blipFill>
                <p:spPr>
                  <a:xfrm>
                    <a:off x="380880" y="1212840"/>
                    <a:ext cx="8382240" cy="1765440"/>
                  </a:xfrm>
                  <a:prstGeom prst="rect">
                    <a:avLst/>
                  </a:prstGeom>
                  <a:noFill/>
                  <a:ln w="0">
                    <a:noFill/>
                  </a:ln>
                </p:spPr>
              </p:pic>
            </p:oleObj>
          </a:graphicData>
        </a:graphic>
      </p:graphicFrame>
      <p:sp>
        <p:nvSpPr>
          <p:cNvPr id="169"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45 Light"/>
              </a:rPr>
              <a:t>LNG</a:t>
            </a:r>
            <a:endParaRPr b="1" lang="en-US" sz="2800" strike="noStrike" u="none">
              <a:solidFill>
                <a:srgbClr val="000000"/>
              </a:solidFill>
              <a:effectLst/>
              <a:uFillTx/>
              <a:latin typeface="Frutiger 45 Light"/>
            </a:endParaRPr>
          </a:p>
        </p:txBody>
      </p:sp>
      <p:sp>
        <p:nvSpPr>
          <p:cNvPr id="170" name=""/>
          <p:cNvSpPr/>
          <p:nvPr/>
        </p:nvSpPr>
        <p:spPr>
          <a:xfrm>
            <a:off x="355680" y="3124080"/>
            <a:ext cx="8394480" cy="2895840"/>
          </a:xfrm>
          <a:prstGeom prst="rect">
            <a:avLst/>
          </a:prstGeom>
          <a:noFill/>
          <a:ln w="0">
            <a:noFill/>
          </a:ln>
        </p:spPr>
        <p:style>
          <a:lnRef idx="0"/>
          <a:fillRef idx="0"/>
          <a:effectRef idx="0"/>
          <a:fontRef idx="minor"/>
        </p:style>
        <p:txBody>
          <a:bodyPr lIns="90000" rIns="90000" tIns="46800" bIns="46800" anchor="t">
            <a:normAutofit/>
          </a:bodyPr>
          <a:p>
            <a:pPr marL="291960" indent="-291960">
              <a:spcBef>
                <a:spcPts val="876"/>
              </a:spcBef>
              <a:buClr>
                <a:srgbClr val="3333c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Currently, Lake Charles, LA, and Everett, MA are the only two active LNG receiving terminals in the U.S. with combined vaporization and trucking capacity of 1.3 Bcf/D, or 2% of U.S. daily gas consumption</a:t>
            </a:r>
            <a:endParaRPr b="0" lang="en-US" sz="1400" strike="noStrike" u="none">
              <a:solidFill>
                <a:srgbClr val="000000"/>
              </a:solidFill>
              <a:effectLst/>
              <a:uFillTx/>
              <a:latin typeface="Frutiger 45 Light"/>
            </a:endParaRPr>
          </a:p>
          <a:p>
            <a:pPr marL="291960" indent="-291960">
              <a:spcBef>
                <a:spcPts val="876"/>
              </a:spcBef>
              <a:buClr>
                <a:srgbClr val="3333c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Elba Island, Georgia, and Cove Point, Maryland, are expected to be operational by 2002, adding 1.25 Bcf/d to capacity</a:t>
            </a:r>
            <a:endParaRPr b="0" lang="en-US" sz="1400" strike="noStrike" u="none">
              <a:solidFill>
                <a:srgbClr val="000000"/>
              </a:solidFill>
              <a:effectLst/>
              <a:uFillTx/>
              <a:latin typeface="Frutiger 45 Light"/>
            </a:endParaRPr>
          </a:p>
          <a:p>
            <a:pPr marL="291960" indent="-291960">
              <a:spcBef>
                <a:spcPts val="876"/>
              </a:spcBef>
              <a:buClr>
                <a:srgbClr val="3333c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Sonat announced last winter they had signed a 22-year deal with the Atlantic Project in Trinidad and Tobago to import 82 Bcf of natural gas per year at the Elba Island Facility</a:t>
            </a:r>
            <a:endParaRPr b="0" lang="en-US" sz="1400" strike="noStrike" u="none">
              <a:solidFill>
                <a:srgbClr val="000000"/>
              </a:solidFill>
              <a:effectLst/>
              <a:uFillTx/>
              <a:latin typeface="Frutiger 45 Light"/>
            </a:endParaRPr>
          </a:p>
          <a:p>
            <a:pPr marL="291960" indent="-291960">
              <a:spcBef>
                <a:spcPts val="876"/>
              </a:spcBef>
              <a:buClr>
                <a:srgbClr val="3333c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El Paso to Build Six LNG Facilities: 3 in US, 2 in Mexico, 1 in Bahamas</a:t>
            </a:r>
            <a:endParaRPr b="0" lang="en-US" sz="1400" strike="noStrike" u="none">
              <a:solidFill>
                <a:srgbClr val="000000"/>
              </a:solidFill>
              <a:effectLst/>
              <a:uFillTx/>
              <a:latin typeface="Frutiger 45 Light"/>
            </a:endParaRPr>
          </a:p>
          <a:p>
            <a:pPr marL="291960" indent="-291960">
              <a:spcBef>
                <a:spcPts val="876"/>
              </a:spcBef>
              <a:buClr>
                <a:srgbClr val="3333c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Enron is actively exploring the possibility of building an LNG terminal in the Bahamas as well as building a pipeline from the Bahamas to Florida</a:t>
            </a:r>
            <a:endParaRPr b="0" lang="en-US" sz="1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171" name=""/>
          <p:cNvSpPr/>
          <p:nvPr/>
        </p:nvSpPr>
        <p:spPr>
          <a:xfrm>
            <a:off x="633240" y="4137120"/>
            <a:ext cx="7872480" cy="1101600"/>
          </a:xfrm>
          <a:prstGeom prst="roundRect">
            <a:avLst>
              <a:gd name="adj" fmla="val 16667"/>
            </a:avLst>
          </a:prstGeom>
          <a:noFill/>
          <a:ln w="2844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72" name=""/>
          <p:cNvSpPr/>
          <p:nvPr/>
        </p:nvSpPr>
        <p:spPr>
          <a:xfrm>
            <a:off x="684360" y="4192560"/>
            <a:ext cx="7772400" cy="104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Hedging Strategies</a:t>
            </a:r>
            <a:endParaRPr b="0" lang="en-US" sz="3000" strike="noStrike" u="none">
              <a:solidFill>
                <a:srgbClr val="000000"/>
              </a:solidFill>
              <a:effectLst/>
              <a:uFillTx/>
              <a:latin typeface="Frutiger 45 Light"/>
            </a:endParaRPr>
          </a:p>
        </p:txBody>
      </p:sp>
      <p:grpSp>
        <p:nvGrpSpPr>
          <p:cNvPr id="173" name=""/>
          <p:cNvGrpSpPr/>
          <p:nvPr/>
        </p:nvGrpSpPr>
        <p:grpSpPr>
          <a:xfrm>
            <a:off x="277920" y="104760"/>
            <a:ext cx="8729280" cy="2052360"/>
            <a:chOff x="277920" y="104760"/>
            <a:chExt cx="8729280" cy="2052360"/>
          </a:xfrm>
        </p:grpSpPr>
        <p:sp>
          <p:nvSpPr>
            <p:cNvPr id="174" name=""/>
            <p:cNvSpPr/>
            <p:nvPr/>
          </p:nvSpPr>
          <p:spPr>
            <a:xfrm>
              <a:off x="1410120" y="199440"/>
              <a:ext cx="1517400" cy="1756800"/>
            </a:xfrm>
            <a:prstGeom prst="ellipse">
              <a:avLst/>
            </a:prstGeom>
            <a:blipFill rotWithShape="0">
              <a:blip r:embed="rId2"/>
              <a:srcRect/>
              <a:stretch/>
            </a:blipFill>
            <a:ln w="381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75" name=""/>
            <p:cNvSpPr/>
            <p:nvPr/>
          </p:nvSpPr>
          <p:spPr>
            <a:xfrm>
              <a:off x="6288480" y="104760"/>
              <a:ext cx="1430640" cy="1689480"/>
            </a:xfrm>
            <a:custGeom>
              <a:avLst/>
              <a:gdLst>
                <a:gd name="textAreaLeft" fmla="*/ 69840 w 1430640"/>
                <a:gd name="textAreaRight" fmla="*/ 1360800 w 1430640"/>
                <a:gd name="textAreaTop" fmla="*/ 69840 h 1689480"/>
                <a:gd name="textAreaBottom" fmla="*/ 1619640 h 1689480"/>
              </a:gdLst>
              <a:ahLst/>
              <a:cxnLst/>
              <a:rect l="textAreaLeft" t="textAreaTop" r="textAreaRight" b="textAreaBottom"/>
              <a:pathLst>
                <a:path w="21600" h="25507">
                  <a:moveTo>
                    <a:pt x="3600" y="0"/>
                  </a:moveTo>
                  <a:arcTo wR="3600" hR="3600" stAng="16200000" swAng="-5400000"/>
                  <a:lnTo>
                    <a:pt x="0" y="21907"/>
                  </a:lnTo>
                  <a:arcTo wR="3600" hR="3600" stAng="10800000" swAng="-5400000"/>
                  <a:lnTo>
                    <a:pt x="18000" y="25507"/>
                  </a:lnTo>
                  <a:arcTo wR="3600" hR="3600" stAng="5400000" swAng="-5400000"/>
                  <a:lnTo>
                    <a:pt x="21600" y="3600"/>
                  </a:lnTo>
                  <a:arcTo wR="3600" hR="3600" stAng="0" swAng="-5400000"/>
                  <a:close/>
                </a:path>
              </a:pathLst>
            </a:custGeom>
            <a:blipFill rotWithShape="0">
              <a:blip r:embed="rId3"/>
              <a:srcRect/>
              <a:stretch/>
            </a:blipFill>
            <a:ln w="2844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76" name=""/>
            <p:cNvSpPr/>
            <p:nvPr/>
          </p:nvSpPr>
          <p:spPr>
            <a:xfrm>
              <a:off x="277920" y="636480"/>
              <a:ext cx="1430280" cy="1520640"/>
            </a:xfrm>
            <a:custGeom>
              <a:avLst/>
              <a:gdLst>
                <a:gd name="textAreaLeft" fmla="*/ 69480 w 1430280"/>
                <a:gd name="textAreaRight" fmla="*/ 1360800 w 1430280"/>
                <a:gd name="textAreaTop" fmla="*/ 69480 h 1520640"/>
                <a:gd name="textAreaBottom" fmla="*/ 1451160 h 1520640"/>
              </a:gdLst>
              <a:ahLst/>
              <a:cxnLst/>
              <a:rect l="textAreaLeft" t="textAreaTop" r="textAreaRight" b="textAreaBottom"/>
              <a:pathLst>
                <a:path w="21600" h="22964">
                  <a:moveTo>
                    <a:pt x="3600" y="0"/>
                  </a:moveTo>
                  <a:arcTo wR="3600" hR="3600" stAng="16200000" swAng="-5400000"/>
                  <a:lnTo>
                    <a:pt x="0" y="19364"/>
                  </a:lnTo>
                  <a:arcTo wR="3600" hR="3600" stAng="10800000" swAng="-5400000"/>
                  <a:lnTo>
                    <a:pt x="18000" y="22964"/>
                  </a:lnTo>
                  <a:arcTo wR="3600" hR="3600" stAng="5400000" swAng="-5400000"/>
                  <a:lnTo>
                    <a:pt x="21600" y="3600"/>
                  </a:lnTo>
                  <a:arcTo wR="3600" hR="3600" stAng="0" swAng="-5400000"/>
                  <a:close/>
                </a:path>
              </a:pathLst>
            </a:custGeom>
            <a:blipFill rotWithShape="0">
              <a:blip r:embed="rId4"/>
              <a:srcRect/>
              <a:stretch/>
            </a:blipFill>
            <a:ln w="28440">
              <a:solidFill>
                <a:srgbClr val="ff99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77" name=""/>
            <p:cNvSpPr/>
            <p:nvPr/>
          </p:nvSpPr>
          <p:spPr>
            <a:xfrm>
              <a:off x="7495920" y="369000"/>
              <a:ext cx="1511280" cy="1788120"/>
            </a:xfrm>
            <a:prstGeom prst="ellipse">
              <a:avLst/>
            </a:prstGeom>
            <a:blipFill rotWithShape="0">
              <a:blip r:embed="rId5"/>
              <a:srcRect/>
              <a:stretch/>
            </a:blipFill>
            <a:ln w="381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178" name=""/>
          <p:cNvGrpSpPr/>
          <p:nvPr/>
        </p:nvGrpSpPr>
        <p:grpSpPr>
          <a:xfrm>
            <a:off x="4437000" y="2062080"/>
            <a:ext cx="4191120" cy="2876760"/>
            <a:chOff x="4437000" y="2062080"/>
            <a:chExt cx="4191120" cy="2876760"/>
          </a:xfrm>
        </p:grpSpPr>
        <p:pic>
          <p:nvPicPr>
            <p:cNvPr id="179" name="Untitled%20art%201" descr=""/>
            <p:cNvPicPr/>
            <p:nvPr/>
          </p:nvPicPr>
          <p:blipFill>
            <a:blip r:embed="rId2"/>
            <a:stretch/>
          </p:blipFill>
          <p:spPr>
            <a:xfrm>
              <a:off x="4437000" y="2062080"/>
              <a:ext cx="4191120" cy="2876760"/>
            </a:xfrm>
            <a:prstGeom prst="rect">
              <a:avLst/>
            </a:prstGeom>
            <a:noFill/>
            <a:ln w="0">
              <a:noFill/>
            </a:ln>
          </p:spPr>
        </p:pic>
        <p:grpSp>
          <p:nvGrpSpPr>
            <p:cNvPr id="180" name=""/>
            <p:cNvGrpSpPr/>
            <p:nvPr/>
          </p:nvGrpSpPr>
          <p:grpSpPr>
            <a:xfrm>
              <a:off x="4619520" y="3900600"/>
              <a:ext cx="3434040" cy="156960"/>
              <a:chOff x="4619520" y="3900600"/>
              <a:chExt cx="3434040" cy="156960"/>
            </a:xfrm>
          </p:grpSpPr>
          <p:sp>
            <p:nvSpPr>
              <p:cNvPr id="181" name=""/>
              <p:cNvSpPr/>
              <p:nvPr/>
            </p:nvSpPr>
            <p:spPr>
              <a:xfrm>
                <a:off x="5300640" y="3919680"/>
                <a:ext cx="2752920" cy="997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82" name=""/>
              <p:cNvSpPr/>
              <p:nvPr/>
            </p:nvSpPr>
            <p:spPr>
              <a:xfrm>
                <a:off x="4619520" y="3900600"/>
                <a:ext cx="604800" cy="15696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pSp>
      </p:grpSp>
      <p:sp>
        <p:nvSpPr>
          <p:cNvPr id="183" name="PlaceHolder 1"/>
          <p:cNvSpPr>
            <a:spLocks noGrp="1"/>
          </p:cNvSpPr>
          <p:nvPr>
            <p:ph/>
          </p:nvPr>
        </p:nvSpPr>
        <p:spPr>
          <a:xfrm>
            <a:off x="585360" y="1411200"/>
            <a:ext cx="3643560" cy="3665520"/>
          </a:xfrm>
          <a:prstGeom prst="rect">
            <a:avLst/>
          </a:prstGeom>
          <a:noFill/>
          <a:ln w="0">
            <a:noFill/>
          </a:ln>
        </p:spPr>
        <p:txBody>
          <a:bodyPr lIns="90000" rIns="90000" tIns="46800" bIns="46800" anchor="t">
            <a:normAutofit/>
          </a:bodyPr>
          <a:p>
            <a:pPr indent="0">
              <a:lnSpc>
                <a:spcPct val="90000"/>
              </a:lnSpc>
              <a:spcBef>
                <a:spcPts val="4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cc0000"/>
                </a:solidFill>
                <a:effectLst/>
                <a:uFillTx/>
                <a:latin typeface="Frutiger 45 Light"/>
              </a:rPr>
              <a:t>1. Objective:</a:t>
            </a:r>
            <a:endParaRPr b="0" lang="en-US" sz="1700" strike="noStrike" u="none">
              <a:solidFill>
                <a:srgbClr val="cc0000"/>
              </a:solidFill>
              <a:effectLst/>
              <a:uFillTx/>
              <a:latin typeface="Frutiger 45 Light"/>
            </a:endParaRPr>
          </a:p>
          <a:p>
            <a:pPr lvl="1" marL="343080" indent="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A maximum price is established</a:t>
            </a:r>
            <a:endParaRPr b="0" lang="en-US" sz="1600" strike="noStrike" u="none">
              <a:solidFill>
                <a:srgbClr val="000000"/>
              </a:solidFill>
              <a:effectLst/>
              <a:uFillTx/>
              <a:latin typeface="Frutiger 45 Light"/>
            </a:endParaRPr>
          </a:p>
          <a:p>
            <a:pPr lvl="1" marL="343080" indent="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Customer participates in all the downward movement below the established ceiling (maximum price)</a:t>
            </a:r>
            <a:endParaRPr b="0" lang="en-US" sz="1600" strike="noStrike" u="none">
              <a:solidFill>
                <a:srgbClr val="000000"/>
              </a:solidFill>
              <a:effectLst/>
              <a:uFillTx/>
              <a:latin typeface="Frutiger 45 Light"/>
            </a:endParaRPr>
          </a:p>
          <a:p>
            <a:pPr indent="0">
              <a:lnSpc>
                <a:spcPct val="90000"/>
              </a:lnSpc>
              <a:spcBef>
                <a:spcPts val="4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cc0000"/>
                </a:solidFill>
                <a:effectLst/>
                <a:uFillTx/>
                <a:latin typeface="Frutiger 45 Light"/>
              </a:rPr>
              <a:t>2. Cap Mechanics:</a:t>
            </a:r>
            <a:endParaRPr b="0" lang="en-US" sz="1700" strike="noStrike" u="none">
              <a:solidFill>
                <a:srgbClr val="cc0000"/>
              </a:solidFill>
              <a:effectLst/>
              <a:uFillTx/>
              <a:latin typeface="Frutiger 45 Light"/>
            </a:endParaRPr>
          </a:p>
          <a:p>
            <a:pPr lvl="1" marL="343080" indent="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For example, $4.85/ MMBtu for Natural Gas - this is the maximum you will pay and you benefit from all downside price movement</a:t>
            </a:r>
            <a:endParaRPr b="0" lang="en-US" sz="1600" strike="noStrike" u="none">
              <a:solidFill>
                <a:srgbClr val="000000"/>
              </a:solidFill>
              <a:effectLst/>
              <a:uFillTx/>
              <a:latin typeface="Frutiger 45 Light"/>
            </a:endParaRPr>
          </a:p>
          <a:p>
            <a:pPr lvl="1" marL="343080" indent="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The protection </a:t>
            </a:r>
            <a:r>
              <a:rPr b="0" lang="en-US" sz="1600" strike="noStrike" u="sng">
                <a:solidFill>
                  <a:srgbClr val="000000"/>
                </a:solidFill>
                <a:effectLst/>
                <a:uFillTx/>
                <a:latin typeface="Frutiger 45 Light"/>
              </a:rPr>
              <a:t>has a cost</a:t>
            </a:r>
            <a:r>
              <a:rPr b="0" lang="en-US" sz="1600" strike="noStrike" u="none">
                <a:solidFill>
                  <a:srgbClr val="000000"/>
                </a:solidFill>
                <a:effectLst/>
                <a:uFillTx/>
                <a:latin typeface="Frutiger 45 Light"/>
              </a:rPr>
              <a:t>, for  July ‘01 - Jun ‘02 the cost would be $0.48/MMBtu for this insurance</a:t>
            </a:r>
            <a:endParaRPr b="0" lang="en-US" sz="1600" strike="noStrike" u="none">
              <a:solidFill>
                <a:srgbClr val="000000"/>
              </a:solidFill>
              <a:effectLst/>
              <a:uFillTx/>
              <a:latin typeface="Frutiger 45 Light"/>
            </a:endParaRPr>
          </a:p>
        </p:txBody>
      </p:sp>
      <p:sp>
        <p:nvSpPr>
          <p:cNvPr id="184" name="PlaceHolder 2"/>
          <p:cNvSpPr>
            <a:spLocks noGrp="1"/>
          </p:cNvSpPr>
          <p:nvPr>
            <p:ph type="title"/>
          </p:nvPr>
        </p:nvSpPr>
        <p:spPr>
          <a:xfrm>
            <a:off x="0" y="-7920"/>
            <a:ext cx="9144000" cy="1295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Caps/ Call</a:t>
            </a:r>
            <a:endParaRPr b="1" lang="en-US" sz="2600" strike="noStrike" u="none">
              <a:solidFill>
                <a:srgbClr val="000000"/>
              </a:solidFill>
              <a:effectLst/>
              <a:uFillTx/>
              <a:latin typeface="Frutiger 45 Light"/>
            </a:endParaRPr>
          </a:p>
        </p:txBody>
      </p:sp>
      <p:sp>
        <p:nvSpPr>
          <p:cNvPr id="185" name=""/>
          <p:cNvSpPr/>
          <p:nvPr/>
        </p:nvSpPr>
        <p:spPr>
          <a:xfrm>
            <a:off x="3202200" y="5418000"/>
            <a:ext cx="2693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Prices are illustrative only</a:t>
            </a:r>
            <a:endParaRPr b="0" lang="en-US" sz="1600" strike="noStrike" u="none">
              <a:solidFill>
                <a:srgbClr val="000000"/>
              </a:solidFill>
              <a:effectLst/>
              <a:uFillTx/>
              <a:latin typeface="Frutiger 45 Light"/>
            </a:endParaRPr>
          </a:p>
        </p:txBody>
      </p:sp>
      <p:sp>
        <p:nvSpPr>
          <p:cNvPr id="186" name=""/>
          <p:cNvSpPr/>
          <p:nvPr/>
        </p:nvSpPr>
        <p:spPr>
          <a:xfrm>
            <a:off x="4686480" y="3809880"/>
            <a:ext cx="587160" cy="2923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87" name=""/>
          <p:cNvSpPr/>
          <p:nvPr/>
        </p:nvSpPr>
        <p:spPr>
          <a:xfrm>
            <a:off x="781200" y="1758960"/>
            <a:ext cx="107640" cy="108000"/>
          </a:xfrm>
          <a:prstGeom prst="diamond">
            <a:avLst/>
          </a:prstGeom>
          <a:solidFill>
            <a:srgbClr val="ffe80f"/>
          </a:solidFill>
          <a:ln w="3240">
            <a:solidFill>
              <a:srgbClr val="80808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Frutiger 45 Light"/>
            </a:endParaRPr>
          </a:p>
        </p:txBody>
      </p:sp>
      <p:sp>
        <p:nvSpPr>
          <p:cNvPr id="188" name=""/>
          <p:cNvSpPr/>
          <p:nvPr/>
        </p:nvSpPr>
        <p:spPr>
          <a:xfrm>
            <a:off x="822240" y="2093760"/>
            <a:ext cx="108000" cy="108000"/>
          </a:xfrm>
          <a:prstGeom prst="diamond">
            <a:avLst/>
          </a:prstGeom>
          <a:solidFill>
            <a:srgbClr val="ffe80f"/>
          </a:solidFill>
          <a:ln w="3240">
            <a:solidFill>
              <a:srgbClr val="80808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Frutiger 45 Light"/>
            </a:endParaRPr>
          </a:p>
        </p:txBody>
      </p:sp>
      <p:sp>
        <p:nvSpPr>
          <p:cNvPr id="189" name=""/>
          <p:cNvSpPr/>
          <p:nvPr/>
        </p:nvSpPr>
        <p:spPr>
          <a:xfrm>
            <a:off x="822240" y="3274920"/>
            <a:ext cx="108000" cy="108000"/>
          </a:xfrm>
          <a:prstGeom prst="diamond">
            <a:avLst/>
          </a:prstGeom>
          <a:solidFill>
            <a:srgbClr val="ffe80f"/>
          </a:solidFill>
          <a:ln w="3240">
            <a:solidFill>
              <a:srgbClr val="80808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Frutiger 45 Light"/>
            </a:endParaRPr>
          </a:p>
        </p:txBody>
      </p:sp>
      <p:sp>
        <p:nvSpPr>
          <p:cNvPr id="190" name=""/>
          <p:cNvSpPr/>
          <p:nvPr/>
        </p:nvSpPr>
        <p:spPr>
          <a:xfrm>
            <a:off x="808200" y="4187880"/>
            <a:ext cx="107640" cy="108000"/>
          </a:xfrm>
          <a:prstGeom prst="diamond">
            <a:avLst/>
          </a:prstGeom>
          <a:solidFill>
            <a:srgbClr val="ffe80f"/>
          </a:solidFill>
          <a:ln w="3240">
            <a:solidFill>
              <a:srgbClr val="80808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Frutiger 45 Light"/>
            </a:endParaRPr>
          </a:p>
        </p:txBody>
      </p:sp>
      <p:grpSp>
        <p:nvGrpSpPr>
          <p:cNvPr id="191" name=""/>
          <p:cNvGrpSpPr/>
          <p:nvPr/>
        </p:nvGrpSpPr>
        <p:grpSpPr>
          <a:xfrm>
            <a:off x="4498920" y="2576520"/>
            <a:ext cx="825480" cy="237960"/>
            <a:chOff x="4498920" y="2576520"/>
            <a:chExt cx="825480" cy="237960"/>
          </a:xfrm>
        </p:grpSpPr>
        <p:sp>
          <p:nvSpPr>
            <p:cNvPr id="192" name=""/>
            <p:cNvSpPr/>
            <p:nvPr/>
          </p:nvSpPr>
          <p:spPr>
            <a:xfrm>
              <a:off x="4562640" y="2576520"/>
              <a:ext cx="676080" cy="2048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93" name=""/>
            <p:cNvSpPr/>
            <p:nvPr/>
          </p:nvSpPr>
          <p:spPr>
            <a:xfrm>
              <a:off x="4498920" y="2598840"/>
              <a:ext cx="82548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$4.80/MMBtu</a:t>
              </a:r>
              <a:endParaRPr b="0" lang="en-US" sz="800" strike="noStrike" u="none">
                <a:solidFill>
                  <a:srgbClr val="000000"/>
                </a:solidFill>
                <a:effectLst/>
                <a:uFillTx/>
                <a:latin typeface="Frutiger 45 Light"/>
              </a:endParaRPr>
            </a:p>
          </p:txBody>
        </p:sp>
      </p:grpSp>
      <p:grpSp>
        <p:nvGrpSpPr>
          <p:cNvPr id="194" name=""/>
          <p:cNvGrpSpPr/>
          <p:nvPr/>
        </p:nvGrpSpPr>
        <p:grpSpPr>
          <a:xfrm>
            <a:off x="4498920" y="3224160"/>
            <a:ext cx="825480" cy="338040"/>
            <a:chOff x="4498920" y="3224160"/>
            <a:chExt cx="825480" cy="338040"/>
          </a:xfrm>
        </p:grpSpPr>
        <p:sp>
          <p:nvSpPr>
            <p:cNvPr id="195" name=""/>
            <p:cNvSpPr/>
            <p:nvPr/>
          </p:nvSpPr>
          <p:spPr>
            <a:xfrm>
              <a:off x="4562640" y="3224160"/>
              <a:ext cx="552240" cy="3380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196" name=""/>
            <p:cNvSpPr/>
            <p:nvPr/>
          </p:nvSpPr>
          <p:spPr>
            <a:xfrm>
              <a:off x="4498920" y="3246480"/>
              <a:ext cx="82548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Natural Gas</a:t>
              </a:r>
              <a:endParaRPr b="0" lang="en-US" sz="8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7" name="PlaceHolder 1"/>
          <p:cNvSpPr>
            <a:spLocks noGrp="1"/>
          </p:cNvSpPr>
          <p:nvPr>
            <p:ph type="title"/>
          </p:nvPr>
        </p:nvSpPr>
        <p:spPr>
          <a:xfrm>
            <a:off x="0" y="0"/>
            <a:ext cx="9144000" cy="1357200"/>
          </a:xfrm>
          <a:prstGeom prst="rect">
            <a:avLst/>
          </a:prstGeom>
          <a:noFill/>
          <a:ln w="0">
            <a:noFill/>
          </a:ln>
        </p:spPr>
        <p:txBody>
          <a:bodyPr lIns="90000" rIns="90000" tIns="46800" bIns="4680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Costless Collars </a:t>
            </a:r>
            <a:endParaRPr b="1" lang="en-US" sz="2600" strike="noStrike" u="none">
              <a:solidFill>
                <a:srgbClr val="000000"/>
              </a:solidFill>
              <a:effectLst/>
              <a:uFillTx/>
              <a:latin typeface="Frutiger 45 Light"/>
            </a:endParaRPr>
          </a:p>
        </p:txBody>
      </p:sp>
      <p:sp>
        <p:nvSpPr>
          <p:cNvPr id="198" name="PlaceHolder 2"/>
          <p:cNvSpPr>
            <a:spLocks noGrp="1"/>
          </p:cNvSpPr>
          <p:nvPr>
            <p:ph/>
          </p:nvPr>
        </p:nvSpPr>
        <p:spPr>
          <a:xfrm>
            <a:off x="758880" y="1393920"/>
            <a:ext cx="3527280" cy="3773520"/>
          </a:xfrm>
          <a:prstGeom prst="rect">
            <a:avLst/>
          </a:prstGeom>
          <a:noFill/>
          <a:ln w="0">
            <a:noFill/>
          </a:ln>
        </p:spPr>
        <p:txBody>
          <a:bodyPr lIns="90000" rIns="90000" tIns="46800" bIns="46800" anchor="t">
            <a:normAutofit/>
          </a:bodyPr>
          <a:p>
            <a:pPr indent="0">
              <a:spcBef>
                <a:spcPts val="4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cc0000"/>
                </a:solidFill>
                <a:effectLst/>
                <a:uFillTx/>
                <a:latin typeface="Frutiger 45 Light"/>
              </a:rPr>
              <a:t>1. Objective:</a:t>
            </a:r>
            <a:endParaRPr b="0" lang="en-US" sz="1700" strike="noStrike" u="none">
              <a:solidFill>
                <a:srgbClr val="cc0000"/>
              </a:solidFill>
              <a:effectLst/>
              <a:uFillTx/>
              <a:latin typeface="Frutiger 45 Light"/>
            </a:endParaRPr>
          </a:p>
          <a:p>
            <a:pPr lvl="1" marL="29196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For endusers looking to limit their upside price exposure, but who </a:t>
            </a:r>
            <a:r>
              <a:rPr b="1" lang="en-US" sz="1500" strike="noStrike" u="none">
                <a:solidFill>
                  <a:srgbClr val="000000"/>
                </a:solidFill>
                <a:effectLst/>
                <a:uFillTx/>
                <a:latin typeface="Frutiger 45 Light"/>
              </a:rPr>
              <a:t>do not </a:t>
            </a:r>
            <a:r>
              <a:rPr b="0" lang="en-US" sz="1500" strike="noStrike" u="none">
                <a:solidFill>
                  <a:srgbClr val="000000"/>
                </a:solidFill>
                <a:effectLst/>
                <a:uFillTx/>
                <a:latin typeface="Frutiger 45 Light"/>
              </a:rPr>
              <a:t>wish to pay for </a:t>
            </a:r>
            <a:r>
              <a:rPr b="1" lang="en-US" sz="1500" strike="noStrike" u="none">
                <a:solidFill>
                  <a:srgbClr val="000000"/>
                </a:solidFill>
                <a:effectLst/>
                <a:uFillTx/>
                <a:latin typeface="Frutiger 45 Light"/>
              </a:rPr>
              <a:t>this insurance</a:t>
            </a:r>
            <a:endParaRPr b="0" lang="en-US" sz="1500" strike="noStrike" u="none">
              <a:solidFill>
                <a:srgbClr val="000000"/>
              </a:solidFill>
              <a:effectLst/>
              <a:uFillTx/>
              <a:latin typeface="Frutiger 45 Light"/>
            </a:endParaRPr>
          </a:p>
          <a:p>
            <a:pPr indent="0">
              <a:spcBef>
                <a:spcPts val="4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cc0000"/>
                </a:solidFill>
                <a:effectLst/>
                <a:uFillTx/>
                <a:latin typeface="Frutiger 45 Light"/>
              </a:rPr>
              <a:t>2. Collar Mechanics:</a:t>
            </a:r>
            <a:endParaRPr b="0" lang="en-US" sz="1700" strike="noStrike" u="none">
              <a:solidFill>
                <a:srgbClr val="cc0000"/>
              </a:solidFill>
              <a:effectLst/>
              <a:uFillTx/>
              <a:latin typeface="Frutiger 45 Light"/>
            </a:endParaRPr>
          </a:p>
          <a:p>
            <a:pPr lvl="1" marL="29196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In this case, the enduser chooses a range: opportunity given up on the downside is used to fund the cost of upside price protection</a:t>
            </a:r>
            <a:endParaRPr b="0" lang="en-US" sz="1500" strike="noStrike" u="none">
              <a:solidFill>
                <a:srgbClr val="000000"/>
              </a:solidFill>
              <a:effectLst/>
              <a:uFillTx/>
              <a:latin typeface="Frutiger 45 Light"/>
            </a:endParaRPr>
          </a:p>
          <a:p>
            <a:pPr lvl="1" marL="29196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Frutiger 45 Light"/>
            </a:endParaRPr>
          </a:p>
        </p:txBody>
      </p:sp>
      <p:pic>
        <p:nvPicPr>
          <p:cNvPr id="199" name="Untitled%20art%202" descr=""/>
          <p:cNvPicPr/>
          <p:nvPr/>
        </p:nvPicPr>
        <p:blipFill>
          <a:blip r:embed="rId2"/>
          <a:stretch/>
        </p:blipFill>
        <p:spPr>
          <a:xfrm>
            <a:off x="4519440" y="2211480"/>
            <a:ext cx="4135680" cy="2838240"/>
          </a:xfrm>
          <a:prstGeom prst="rect">
            <a:avLst/>
          </a:prstGeom>
          <a:noFill/>
          <a:ln w="0">
            <a:noFill/>
          </a:ln>
        </p:spPr>
      </p:pic>
      <p:sp>
        <p:nvSpPr>
          <p:cNvPr id="200" name=""/>
          <p:cNvSpPr/>
          <p:nvPr/>
        </p:nvSpPr>
        <p:spPr>
          <a:xfrm>
            <a:off x="3165840" y="5468760"/>
            <a:ext cx="2693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Prices are illustrative only</a:t>
            </a:r>
            <a:endParaRPr b="0" lang="en-US" sz="1600" strike="noStrike" u="none">
              <a:solidFill>
                <a:srgbClr val="000000"/>
              </a:solidFill>
              <a:effectLst/>
              <a:uFillTx/>
              <a:latin typeface="Frutiger 45 Light"/>
            </a:endParaRPr>
          </a:p>
        </p:txBody>
      </p:sp>
      <p:sp>
        <p:nvSpPr>
          <p:cNvPr id="201" name=""/>
          <p:cNvSpPr/>
          <p:nvPr/>
        </p:nvSpPr>
        <p:spPr>
          <a:xfrm>
            <a:off x="5367240" y="2841480"/>
            <a:ext cx="2952720" cy="1214640"/>
          </a:xfrm>
          <a:custGeom>
            <a:avLst/>
            <a:gdLst/>
            <a:ahLst/>
            <a:rect l="l" t="t" r="r" b="b"/>
            <a:pathLst>
              <a:path w="1860" h="765">
                <a:moveTo>
                  <a:pt x="0" y="81"/>
                </a:moveTo>
                <a:cubicBezTo>
                  <a:pt x="11" y="80"/>
                  <a:pt x="40" y="59"/>
                  <a:pt x="69" y="75"/>
                </a:cubicBezTo>
                <a:cubicBezTo>
                  <a:pt x="171" y="123"/>
                  <a:pt x="162" y="153"/>
                  <a:pt x="177" y="180"/>
                </a:cubicBezTo>
                <a:cubicBezTo>
                  <a:pt x="216" y="237"/>
                  <a:pt x="219" y="318"/>
                  <a:pt x="330" y="323"/>
                </a:cubicBezTo>
                <a:cubicBezTo>
                  <a:pt x="444" y="339"/>
                  <a:pt x="525" y="200"/>
                  <a:pt x="525" y="200"/>
                </a:cubicBezTo>
                <a:cubicBezTo>
                  <a:pt x="525" y="200"/>
                  <a:pt x="568" y="104"/>
                  <a:pt x="612" y="9"/>
                </a:cubicBezTo>
                <a:cubicBezTo>
                  <a:pt x="609" y="0"/>
                  <a:pt x="1233" y="6"/>
                  <a:pt x="1230" y="9"/>
                </a:cubicBezTo>
                <a:cubicBezTo>
                  <a:pt x="1251" y="172"/>
                  <a:pt x="1290" y="637"/>
                  <a:pt x="1395" y="765"/>
                </a:cubicBezTo>
                <a:cubicBezTo>
                  <a:pt x="1629" y="765"/>
                  <a:pt x="1763" y="765"/>
                  <a:pt x="1860" y="765"/>
                </a:cubicBezTo>
              </a:path>
            </a:pathLst>
          </a:custGeom>
          <a:noFill/>
          <a:ln w="57240">
            <a:solidFill>
              <a:srgbClr val="0071b6"/>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02" name=""/>
          <p:cNvSpPr/>
          <p:nvPr/>
        </p:nvSpPr>
        <p:spPr>
          <a:xfrm>
            <a:off x="6572160" y="2919240"/>
            <a:ext cx="466920" cy="10980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03" name=""/>
          <p:cNvSpPr/>
          <p:nvPr/>
        </p:nvSpPr>
        <p:spPr>
          <a:xfrm>
            <a:off x="4619520" y="2787480"/>
            <a:ext cx="708120" cy="122040"/>
          </a:xfrm>
          <a:prstGeom prst="rect">
            <a:avLst/>
          </a:prstGeom>
          <a:solidFill>
            <a:srgbClr val="ffffff"/>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$5.50/MMBtu</a:t>
            </a:r>
            <a:endParaRPr b="0" lang="en-US" sz="800" strike="noStrike" u="none">
              <a:solidFill>
                <a:srgbClr val="000000"/>
              </a:solidFill>
              <a:effectLst/>
              <a:uFillTx/>
              <a:latin typeface="Frutiger 45 Light"/>
            </a:endParaRPr>
          </a:p>
        </p:txBody>
      </p:sp>
      <p:sp>
        <p:nvSpPr>
          <p:cNvPr id="204" name=""/>
          <p:cNvSpPr/>
          <p:nvPr/>
        </p:nvSpPr>
        <p:spPr>
          <a:xfrm>
            <a:off x="4578480" y="4038480"/>
            <a:ext cx="755640" cy="122040"/>
          </a:xfrm>
          <a:prstGeom prst="rect">
            <a:avLst/>
          </a:prstGeom>
          <a:solidFill>
            <a:srgbClr val="ffffff"/>
          </a:solid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$3.85/MMBtu</a:t>
            </a:r>
            <a:endParaRPr b="0" lang="en-US" sz="800" strike="noStrike" u="none">
              <a:solidFill>
                <a:srgbClr val="000000"/>
              </a:solidFill>
              <a:effectLst/>
              <a:uFillTx/>
              <a:latin typeface="Frutiger 45 Light"/>
            </a:endParaRPr>
          </a:p>
        </p:txBody>
      </p:sp>
      <p:grpSp>
        <p:nvGrpSpPr>
          <p:cNvPr id="205" name=""/>
          <p:cNvGrpSpPr/>
          <p:nvPr/>
        </p:nvGrpSpPr>
        <p:grpSpPr>
          <a:xfrm>
            <a:off x="4498920" y="3281400"/>
            <a:ext cx="825480" cy="338040"/>
            <a:chOff x="4498920" y="3281400"/>
            <a:chExt cx="825480" cy="338040"/>
          </a:xfrm>
        </p:grpSpPr>
        <p:sp>
          <p:nvSpPr>
            <p:cNvPr id="206" name=""/>
            <p:cNvSpPr/>
            <p:nvPr/>
          </p:nvSpPr>
          <p:spPr>
            <a:xfrm>
              <a:off x="4562640" y="3281400"/>
              <a:ext cx="552240" cy="3380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07" name=""/>
            <p:cNvSpPr/>
            <p:nvPr/>
          </p:nvSpPr>
          <p:spPr>
            <a:xfrm>
              <a:off x="4498920" y="3303720"/>
              <a:ext cx="82548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Natural Gas</a:t>
              </a:r>
              <a:endParaRPr b="0" lang="en-US" sz="8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8" name="PlaceHolder 1"/>
          <p:cNvSpPr>
            <a:spLocks noGrp="1"/>
          </p:cNvSpPr>
          <p:nvPr>
            <p:ph/>
          </p:nvPr>
        </p:nvSpPr>
        <p:spPr>
          <a:xfrm>
            <a:off x="240840" y="1393560"/>
            <a:ext cx="8704440" cy="4640040"/>
          </a:xfrm>
          <a:prstGeom prst="rect">
            <a:avLst/>
          </a:prstGeom>
          <a:noFill/>
          <a:ln w="0">
            <a:noFill/>
          </a:ln>
        </p:spPr>
        <p:txBody>
          <a:bodyPr lIns="90000" rIns="90000" tIns="46800" bIns="46800" anchor="t">
            <a:normAutofit/>
          </a:bodyPr>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	</a:t>
            </a:r>
            <a:r>
              <a:rPr b="0" lang="en-US" sz="1500" strike="noStrike" u="none">
                <a:solidFill>
                  <a:srgbClr val="000000"/>
                </a:solidFill>
                <a:effectLst/>
                <a:uFillTx/>
                <a:latin typeface="Frutiger 45 Light"/>
              </a:rPr>
              <a:t>Provides price protection from rising prices while offering flexibility to benefit from decreasing prices within a defined range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No upfront or limited upfront cost</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1" lang="en-US" sz="1500" strike="noStrike" u="none">
                <a:solidFill>
                  <a:srgbClr val="000000"/>
                </a:solidFill>
                <a:effectLst/>
                <a:uFillTx/>
                <a:latin typeface="Frutiger 45 Light"/>
              </a:rPr>
              <a:t>Buy cap / Sell call / Sell floor</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Client receives additional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premium for selling the call,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which allows greater</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downside participation vs a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no cost collar</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If market price is above $4.90, customer’s price is market price minus $0.50.  </a:t>
            </a:r>
            <a:endParaRPr b="0" lang="en-US" sz="1500" strike="noStrike" u="none">
              <a:solidFill>
                <a:srgbClr val="cc0000"/>
              </a:solidFill>
              <a:effectLst/>
              <a:uFillTx/>
              <a:latin typeface="Frutiger 45 Light"/>
            </a:endParaRPr>
          </a:p>
          <a:p>
            <a:pPr marL="343080" indent="-343080">
              <a:lnSpc>
                <a:spcPct val="80000"/>
              </a:lnSpc>
              <a:spcBef>
                <a:spcPts val="187"/>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If market price is between $4.40 and $4.90 customer pays $4.40.  </a:t>
            </a:r>
            <a:endParaRPr b="0" lang="en-US" sz="15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Frutiger 45 Light"/>
              </a:rPr>
              <a:t>	</a:t>
            </a:r>
            <a:r>
              <a:rPr b="0" lang="en-US" sz="1500" strike="noStrike" u="none">
                <a:solidFill>
                  <a:srgbClr val="000000"/>
                </a:solidFill>
                <a:effectLst/>
                <a:uFillTx/>
                <a:latin typeface="Frutiger 45 Light"/>
              </a:rPr>
              <a:t>Client pays market price between $3.50 and $4.40 and pays $3.50 if market price falls below $3.50</a:t>
            </a:r>
            <a:r>
              <a:rPr b="0" lang="en-US" sz="1400" strike="noStrike" u="none">
                <a:solidFill>
                  <a:srgbClr val="cc0000"/>
                </a:solidFill>
                <a:effectLst/>
                <a:uFillTx/>
                <a:latin typeface="Frutiger 45 Light"/>
              </a:rPr>
              <a:t>	</a:t>
            </a:r>
            <a:endParaRPr b="0" lang="en-US" sz="1400" strike="noStrike" u="none">
              <a:solidFill>
                <a:srgbClr val="cc0000"/>
              </a:solidFill>
              <a:effectLst/>
              <a:uFillTx/>
              <a:latin typeface="Frutiger 45 Light"/>
            </a:endParaRPr>
          </a:p>
        </p:txBody>
      </p:sp>
      <p:grpSp>
        <p:nvGrpSpPr>
          <p:cNvPr id="209" name=""/>
          <p:cNvGrpSpPr/>
          <p:nvPr/>
        </p:nvGrpSpPr>
        <p:grpSpPr>
          <a:xfrm>
            <a:off x="4209120" y="1895400"/>
            <a:ext cx="4258080" cy="2766240"/>
            <a:chOff x="4209120" y="1895400"/>
            <a:chExt cx="4258080" cy="2766240"/>
          </a:xfrm>
        </p:grpSpPr>
        <p:sp>
          <p:nvSpPr>
            <p:cNvPr id="210" name=""/>
            <p:cNvSpPr/>
            <p:nvPr/>
          </p:nvSpPr>
          <p:spPr>
            <a:xfrm>
              <a:off x="4509720" y="1895400"/>
              <a:ext cx="3804840" cy="2765520"/>
            </a:xfrm>
            <a:prstGeom prst="rect">
              <a:avLst/>
            </a:prstGeom>
            <a:solidFill>
              <a:srgbClr val="ffffff"/>
            </a:solidFill>
            <a:ln w="255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11" name=""/>
            <p:cNvSpPr/>
            <p:nvPr/>
          </p:nvSpPr>
          <p:spPr>
            <a:xfrm>
              <a:off x="6181560" y="4384800"/>
              <a:ext cx="6044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Time</a:t>
              </a:r>
              <a:endParaRPr b="0" lang="en-US" sz="1200" strike="noStrike" u="none">
                <a:solidFill>
                  <a:srgbClr val="000000"/>
                </a:solidFill>
                <a:effectLst/>
                <a:uFillTx/>
                <a:latin typeface="Frutiger 45 Light"/>
              </a:endParaRPr>
            </a:p>
          </p:txBody>
        </p:sp>
        <p:sp>
          <p:nvSpPr>
            <p:cNvPr id="212" name=""/>
            <p:cNvSpPr/>
            <p:nvPr/>
          </p:nvSpPr>
          <p:spPr>
            <a:xfrm>
              <a:off x="7675200" y="3576600"/>
              <a:ext cx="61740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Sell Put</a:t>
              </a:r>
              <a:endParaRPr b="0" lang="en-US" sz="900" strike="noStrike" u="none">
                <a:solidFill>
                  <a:srgbClr val="000000"/>
                </a:solidFill>
                <a:effectLst/>
                <a:uFillTx/>
                <a:latin typeface="Frutiger 45 Light"/>
              </a:endParaRPr>
            </a:p>
          </p:txBody>
        </p:sp>
        <p:sp>
          <p:nvSpPr>
            <p:cNvPr id="213" name=""/>
            <p:cNvSpPr/>
            <p:nvPr/>
          </p:nvSpPr>
          <p:spPr>
            <a:xfrm>
              <a:off x="4557600" y="3602160"/>
              <a:ext cx="482040" cy="20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$3.50</a:t>
              </a:r>
              <a:endParaRPr b="0" lang="en-US" sz="700" strike="noStrike" u="none">
                <a:solidFill>
                  <a:srgbClr val="000000"/>
                </a:solidFill>
                <a:effectLst/>
                <a:uFillTx/>
                <a:latin typeface="Frutiger 45 Light"/>
              </a:endParaRPr>
            </a:p>
          </p:txBody>
        </p:sp>
        <p:sp>
          <p:nvSpPr>
            <p:cNvPr id="214" name=""/>
            <p:cNvSpPr/>
            <p:nvPr/>
          </p:nvSpPr>
          <p:spPr>
            <a:xfrm>
              <a:off x="4557600" y="2401920"/>
              <a:ext cx="594720" cy="20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$4.90</a:t>
              </a:r>
              <a:endParaRPr b="0" lang="en-US" sz="700" strike="noStrike" u="none">
                <a:solidFill>
                  <a:srgbClr val="000000"/>
                </a:solidFill>
                <a:effectLst/>
                <a:uFillTx/>
                <a:latin typeface="Frutiger 45 Light"/>
              </a:endParaRPr>
            </a:p>
          </p:txBody>
        </p:sp>
        <p:sp>
          <p:nvSpPr>
            <p:cNvPr id="215" name=""/>
            <p:cNvSpPr/>
            <p:nvPr/>
          </p:nvSpPr>
          <p:spPr>
            <a:xfrm>
              <a:off x="4557600" y="3002040"/>
              <a:ext cx="520200" cy="20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$4.40</a:t>
              </a:r>
              <a:endParaRPr b="0" lang="en-US" sz="700" strike="noStrike" u="none">
                <a:solidFill>
                  <a:srgbClr val="000000"/>
                </a:solidFill>
                <a:effectLst/>
                <a:uFillTx/>
                <a:latin typeface="Frutiger 45 Light"/>
              </a:endParaRPr>
            </a:p>
          </p:txBody>
        </p:sp>
        <p:sp>
          <p:nvSpPr>
            <p:cNvPr id="216" name=""/>
            <p:cNvSpPr/>
            <p:nvPr/>
          </p:nvSpPr>
          <p:spPr>
            <a:xfrm flipV="1">
              <a:off x="5300280" y="3094200"/>
              <a:ext cx="695160" cy="598320"/>
            </a:xfrm>
            <a:prstGeom prst="line">
              <a:avLst/>
            </a:prstGeom>
            <a:ln w="255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17" name=""/>
            <p:cNvSpPr/>
            <p:nvPr/>
          </p:nvSpPr>
          <p:spPr>
            <a:xfrm flipV="1">
              <a:off x="7387920" y="2300400"/>
              <a:ext cx="899640" cy="782640"/>
            </a:xfrm>
            <a:prstGeom prst="line">
              <a:avLst/>
            </a:prstGeom>
            <a:ln w="381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18" name=""/>
            <p:cNvSpPr/>
            <p:nvPr/>
          </p:nvSpPr>
          <p:spPr>
            <a:xfrm>
              <a:off x="4928760" y="3692520"/>
              <a:ext cx="371160" cy="0"/>
            </a:xfrm>
            <a:prstGeom prst="line">
              <a:avLst/>
            </a:prstGeom>
            <a:ln w="381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19" name=""/>
            <p:cNvSpPr/>
            <p:nvPr/>
          </p:nvSpPr>
          <p:spPr>
            <a:xfrm>
              <a:off x="5995800" y="3094200"/>
              <a:ext cx="1441080" cy="0"/>
            </a:xfrm>
            <a:prstGeom prst="line">
              <a:avLst/>
            </a:prstGeom>
            <a:ln w="381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20" name=""/>
            <p:cNvSpPr/>
            <p:nvPr/>
          </p:nvSpPr>
          <p:spPr>
            <a:xfrm>
              <a:off x="7706880" y="2976480"/>
              <a:ext cx="67140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Buy Call</a:t>
              </a:r>
              <a:endParaRPr b="0" lang="en-US" sz="900" strike="noStrike" u="none">
                <a:solidFill>
                  <a:srgbClr val="000000"/>
                </a:solidFill>
                <a:effectLst/>
                <a:uFillTx/>
                <a:latin typeface="Frutiger 45 Light"/>
              </a:endParaRPr>
            </a:p>
          </p:txBody>
        </p:sp>
        <p:sp>
          <p:nvSpPr>
            <p:cNvPr id="221" name=""/>
            <p:cNvSpPr/>
            <p:nvPr/>
          </p:nvSpPr>
          <p:spPr>
            <a:xfrm>
              <a:off x="5903640" y="3824280"/>
              <a:ext cx="12157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Effective Price</a:t>
              </a:r>
              <a:endParaRPr b="0" lang="en-US" sz="1000" strike="noStrike" u="none">
                <a:solidFill>
                  <a:srgbClr val="000000"/>
                </a:solidFill>
                <a:effectLst/>
                <a:uFillTx/>
                <a:latin typeface="Frutiger 45 Light"/>
              </a:endParaRPr>
            </a:p>
          </p:txBody>
        </p:sp>
        <p:sp>
          <p:nvSpPr>
            <p:cNvPr id="222" name=""/>
            <p:cNvSpPr/>
            <p:nvPr/>
          </p:nvSpPr>
          <p:spPr>
            <a:xfrm flipV="1">
              <a:off x="5302080" y="1905120"/>
              <a:ext cx="2009160" cy="1751040"/>
            </a:xfrm>
            <a:prstGeom prst="line">
              <a:avLst/>
            </a:prstGeom>
            <a:ln w="381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23" name=""/>
            <p:cNvSpPr/>
            <p:nvPr/>
          </p:nvSpPr>
          <p:spPr>
            <a:xfrm>
              <a:off x="5065560" y="2009880"/>
              <a:ext cx="12157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Index Price</a:t>
              </a:r>
              <a:endParaRPr b="0" lang="en-US" sz="1000" strike="noStrike" u="none">
                <a:solidFill>
                  <a:srgbClr val="000000"/>
                </a:solidFill>
                <a:effectLst/>
                <a:uFillTx/>
                <a:latin typeface="Frutiger 45 Light"/>
              </a:endParaRPr>
            </a:p>
          </p:txBody>
        </p:sp>
        <p:sp>
          <p:nvSpPr>
            <p:cNvPr id="224" name=""/>
            <p:cNvSpPr/>
            <p:nvPr/>
          </p:nvSpPr>
          <p:spPr>
            <a:xfrm flipH="1" flipV="1">
              <a:off x="5317920" y="2266560"/>
              <a:ext cx="926640" cy="466920"/>
            </a:xfrm>
            <a:prstGeom prst="line">
              <a:avLst/>
            </a:prstGeom>
            <a:ln w="255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nvGrpSpPr>
            <p:cNvPr id="225" name=""/>
            <p:cNvGrpSpPr/>
            <p:nvPr/>
          </p:nvGrpSpPr>
          <p:grpSpPr>
            <a:xfrm>
              <a:off x="4928760" y="2079720"/>
              <a:ext cx="2784240" cy="2304720"/>
              <a:chOff x="4928760" y="2079720"/>
              <a:chExt cx="2784240" cy="2304720"/>
            </a:xfrm>
          </p:grpSpPr>
          <p:sp>
            <p:nvSpPr>
              <p:cNvPr id="226" name=""/>
              <p:cNvSpPr/>
              <p:nvPr/>
            </p:nvSpPr>
            <p:spPr>
              <a:xfrm>
                <a:off x="4928760" y="2079720"/>
                <a:ext cx="0" cy="23047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27" name=""/>
              <p:cNvSpPr/>
              <p:nvPr/>
            </p:nvSpPr>
            <p:spPr>
              <a:xfrm>
                <a:off x="4928760" y="4384440"/>
                <a:ext cx="2784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28" name=""/>
              <p:cNvSpPr/>
              <p:nvPr/>
            </p:nvSpPr>
            <p:spPr>
              <a:xfrm>
                <a:off x="4928760" y="3692520"/>
                <a:ext cx="2784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29" name=""/>
              <p:cNvSpPr/>
              <p:nvPr/>
            </p:nvSpPr>
            <p:spPr>
              <a:xfrm>
                <a:off x="4928760" y="3093840"/>
                <a:ext cx="2784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30" name=""/>
              <p:cNvSpPr/>
              <p:nvPr/>
            </p:nvSpPr>
            <p:spPr>
              <a:xfrm>
                <a:off x="4928760" y="2493720"/>
                <a:ext cx="2784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sp>
          <p:nvSpPr>
            <p:cNvPr id="231" name=""/>
            <p:cNvSpPr/>
            <p:nvPr/>
          </p:nvSpPr>
          <p:spPr>
            <a:xfrm rot="16213200">
              <a:off x="4163760" y="2865600"/>
              <a:ext cx="549360" cy="456840"/>
            </a:xfrm>
            <a:prstGeom prst="rect">
              <a:avLst/>
            </a:prstGeom>
            <a:noFill/>
            <a:ln w="0">
              <a:noFill/>
            </a:ln>
          </p:spPr>
          <p:style>
            <a:lnRef idx="0"/>
            <a:fillRef idx="0"/>
            <a:effectRef idx="0"/>
            <a:fontRef idx="minor"/>
          </p:style>
          <p:txBody>
            <a:bodyPr lIns="46800" rIns="46800" tIns="90000" bIns="90000" anchor="t" anchorCtr="1" vert="eaVe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232" name=""/>
            <p:cNvSpPr/>
            <p:nvPr/>
          </p:nvSpPr>
          <p:spPr>
            <a:xfrm flipH="1">
              <a:off x="6673680" y="2970360"/>
              <a:ext cx="375840" cy="61092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33" name=""/>
            <p:cNvSpPr/>
            <p:nvPr/>
          </p:nvSpPr>
          <p:spPr>
            <a:xfrm>
              <a:off x="7642080" y="2048040"/>
              <a:ext cx="8251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Sell Call</a:t>
              </a:r>
              <a:endParaRPr b="0" lang="en-US" sz="1000" strike="noStrike" u="none">
                <a:solidFill>
                  <a:srgbClr val="000000"/>
                </a:solidFill>
                <a:effectLst/>
                <a:uFillTx/>
                <a:latin typeface="Frutiger 45 Light"/>
              </a:endParaRPr>
            </a:p>
          </p:txBody>
        </p:sp>
      </p:grpSp>
      <p:sp>
        <p:nvSpPr>
          <p:cNvPr id="234" name=""/>
          <p:cNvSpPr/>
          <p:nvPr/>
        </p:nvSpPr>
        <p:spPr>
          <a:xfrm>
            <a:off x="3172320" y="5580000"/>
            <a:ext cx="2693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Prices are illustrative only</a:t>
            </a:r>
            <a:endParaRPr b="0" lang="en-US" sz="1600" strike="noStrike" u="none">
              <a:solidFill>
                <a:srgbClr val="000000"/>
              </a:solidFill>
              <a:effectLst/>
              <a:uFillTx/>
              <a:latin typeface="Frutiger 45 Light"/>
            </a:endParaRPr>
          </a:p>
        </p:txBody>
      </p:sp>
      <p:sp>
        <p:nvSpPr>
          <p:cNvPr id="235" name="PlaceHolder 2"/>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Three-Way Structure</a:t>
            </a:r>
            <a:endParaRPr b="1" lang="en-US" sz="2600" strike="noStrike" u="none">
              <a:solidFill>
                <a:srgbClr val="000000"/>
              </a:solidFill>
              <a:effectLst/>
              <a:uFillTx/>
              <a:latin typeface="Frutiger 45 Light"/>
            </a:endParaRPr>
          </a:p>
        </p:txBody>
      </p:sp>
      <p:sp>
        <p:nvSpPr>
          <p:cNvPr id="236" name=""/>
          <p:cNvSpPr/>
          <p:nvPr/>
        </p:nvSpPr>
        <p:spPr>
          <a:xfrm>
            <a:off x="390600" y="156852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237" name=""/>
          <p:cNvSpPr/>
          <p:nvPr/>
        </p:nvSpPr>
        <p:spPr>
          <a:xfrm>
            <a:off x="403200" y="214164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238" name=""/>
          <p:cNvSpPr/>
          <p:nvPr/>
        </p:nvSpPr>
        <p:spPr>
          <a:xfrm>
            <a:off x="430200" y="279252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9" name="PlaceHolder 1"/>
          <p:cNvSpPr>
            <a:spLocks noGrp="1"/>
          </p:cNvSpPr>
          <p:nvPr>
            <p:ph/>
          </p:nvPr>
        </p:nvSpPr>
        <p:spPr>
          <a:xfrm>
            <a:off x="240840" y="793800"/>
            <a:ext cx="8704440" cy="5240160"/>
          </a:xfrm>
          <a:prstGeom prst="rect">
            <a:avLst/>
          </a:prstGeom>
          <a:noFill/>
          <a:ln w="0">
            <a:noFill/>
          </a:ln>
        </p:spPr>
        <p:txBody>
          <a:bodyPr lIns="90000" rIns="90000" tIns="46800" bIns="46800" anchor="t">
            <a:normAutofit/>
          </a:bodyPr>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cc0000"/>
                </a:solidFill>
                <a:effectLst/>
                <a:uFillTx/>
                <a:latin typeface="Frutiger 45 Light"/>
              </a:rPr>
              <a:t>	</a:t>
            </a:r>
            <a:r>
              <a:rPr b="0" lang="en-US" sz="1400" strike="noStrike" u="none">
                <a:solidFill>
                  <a:srgbClr val="000000"/>
                </a:solidFill>
                <a:effectLst/>
                <a:uFillTx/>
                <a:latin typeface="Frutiger 45 Light"/>
              </a:rPr>
              <a:t>Provides price protection from rising prices while offering flexibility to benefit from decreasing prices within a defined range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0" lang="en-US" sz="1400" strike="noStrike" u="none">
                <a:solidFill>
                  <a:srgbClr val="000000"/>
                </a:solidFill>
                <a:effectLst/>
                <a:uFillTx/>
                <a:latin typeface="Frutiger 45 Light"/>
              </a:rPr>
              <a:t>No upfront or limited upfront cost</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0" lang="en-US" sz="1400" strike="noStrike" u="none">
                <a:solidFill>
                  <a:srgbClr val="000000"/>
                </a:solidFill>
                <a:effectLst/>
                <a:uFillTx/>
                <a:latin typeface="Arial"/>
                <a:ea typeface="Arial"/>
              </a:rPr>
              <a:t>Sell Put Buy Call $3.80</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Flexible Pricing Points</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0" lang="en-US" sz="1400" strike="noStrike" u="none">
                <a:solidFill>
                  <a:srgbClr val="000000"/>
                </a:solidFill>
                <a:effectLst/>
                <a:uFillTx/>
                <a:latin typeface="Frutiger 45 Light"/>
              </a:rPr>
              <a:t>	</a:t>
            </a:r>
            <a:r>
              <a:rPr b="0" lang="en-US" sz="1400" strike="noStrike" u="none">
                <a:solidFill>
                  <a:srgbClr val="000000"/>
                </a:solidFill>
                <a:effectLst/>
                <a:uFillTx/>
                <a:latin typeface="Frutiger 45 Light"/>
              </a:rPr>
              <a:t>Allows for broader range of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downside participation</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cc0000"/>
              </a:solidFill>
              <a:effectLst/>
              <a:uFillTx/>
              <a:latin typeface="Frutiger 45 Light"/>
            </a:endParaRPr>
          </a:p>
          <a:p>
            <a:pPr marL="343080" indent="-343080">
              <a:lnSpc>
                <a:spcPct val="80000"/>
              </a:lnSpc>
              <a:spcBef>
                <a:spcPts val="176"/>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45 Light"/>
              </a:rPr>
              <a:t>	</a:t>
            </a:r>
            <a:r>
              <a:rPr b="0" lang="en-US" sz="1400" strike="noStrike" u="none">
                <a:solidFill>
                  <a:srgbClr val="000000"/>
                </a:solidFill>
                <a:effectLst/>
                <a:uFillTx/>
                <a:latin typeface="Frutiger 45 Light"/>
              </a:rPr>
              <a:t>If market is above $5.25 customer pays $5.25.  If market price is between $4.35 and $5.25 customer pays Market.  Between $3.81-$4.35 client pays $4.35, between $2.81-$3.80 pay $4.00.  If market reaches $2.80 or below customer pays $3.65 </a:t>
            </a:r>
            <a:endParaRPr b="0" lang="en-US" sz="1400" strike="noStrike" u="none">
              <a:solidFill>
                <a:srgbClr val="cc0000"/>
              </a:solidFill>
              <a:effectLst/>
              <a:uFillTx/>
              <a:latin typeface="Frutiger 45 Light"/>
            </a:endParaRPr>
          </a:p>
        </p:txBody>
      </p:sp>
      <p:sp>
        <p:nvSpPr>
          <p:cNvPr id="240" name=""/>
          <p:cNvSpPr/>
          <p:nvPr/>
        </p:nvSpPr>
        <p:spPr>
          <a:xfrm>
            <a:off x="3172320" y="5494320"/>
            <a:ext cx="2693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Prices are illustrative only</a:t>
            </a:r>
            <a:endParaRPr b="0" lang="en-US" sz="1600" strike="noStrike" u="none">
              <a:solidFill>
                <a:srgbClr val="000000"/>
              </a:solidFill>
              <a:effectLst/>
              <a:uFillTx/>
              <a:latin typeface="Frutiger 45 Light"/>
            </a:endParaRPr>
          </a:p>
        </p:txBody>
      </p:sp>
      <p:sp>
        <p:nvSpPr>
          <p:cNvPr id="241" name="PlaceHolder 2"/>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Accelerated downside Participation</a:t>
            </a:r>
            <a:endParaRPr b="1" lang="en-US" sz="2600" strike="noStrike" u="none">
              <a:solidFill>
                <a:srgbClr val="000000"/>
              </a:solidFill>
              <a:effectLst/>
              <a:uFillTx/>
              <a:latin typeface="Frutiger 45 Light"/>
            </a:endParaRPr>
          </a:p>
        </p:txBody>
      </p:sp>
      <p:sp>
        <p:nvSpPr>
          <p:cNvPr id="242" name=""/>
          <p:cNvSpPr/>
          <p:nvPr/>
        </p:nvSpPr>
        <p:spPr>
          <a:xfrm>
            <a:off x="471600" y="155412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243" name=""/>
          <p:cNvSpPr/>
          <p:nvPr/>
        </p:nvSpPr>
        <p:spPr>
          <a:xfrm>
            <a:off x="471600" y="215424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244" name=""/>
          <p:cNvSpPr/>
          <p:nvPr/>
        </p:nvSpPr>
        <p:spPr>
          <a:xfrm>
            <a:off x="457200" y="271152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245" name=""/>
          <p:cNvSpPr/>
          <p:nvPr/>
        </p:nvSpPr>
        <p:spPr>
          <a:xfrm>
            <a:off x="2795760" y="1519200"/>
            <a:ext cx="6068880" cy="3048120"/>
          </a:xfrm>
          <a:prstGeom prst="rect">
            <a:avLst/>
          </a:prstGeom>
          <a:no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Frutiger 45 Light"/>
            </a:endParaRPr>
          </a:p>
        </p:txBody>
      </p:sp>
      <p:sp>
        <p:nvSpPr>
          <p:cNvPr id="246" name=""/>
          <p:cNvSpPr/>
          <p:nvPr/>
        </p:nvSpPr>
        <p:spPr>
          <a:xfrm>
            <a:off x="3755880" y="2147760"/>
            <a:ext cx="20880" cy="233856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47" name=""/>
          <p:cNvSpPr/>
          <p:nvPr/>
        </p:nvSpPr>
        <p:spPr>
          <a:xfrm>
            <a:off x="3762360" y="4481640"/>
            <a:ext cx="4551480" cy="14040"/>
          </a:xfrm>
          <a:prstGeom prst="rect">
            <a:avLst/>
          </a:pr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Frutiger 45 Light"/>
            </a:endParaRPr>
          </a:p>
        </p:txBody>
      </p:sp>
      <p:sp>
        <p:nvSpPr>
          <p:cNvPr id="248" name=""/>
          <p:cNvSpPr/>
          <p:nvPr/>
        </p:nvSpPr>
        <p:spPr>
          <a:xfrm>
            <a:off x="4711680" y="2575080"/>
            <a:ext cx="123840" cy="207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49" name=""/>
          <p:cNvSpPr/>
          <p:nvPr/>
        </p:nvSpPr>
        <p:spPr>
          <a:xfrm>
            <a:off x="5280120" y="3233880"/>
            <a:ext cx="1461960" cy="1440"/>
          </a:xfrm>
          <a:prstGeom prst="line">
            <a:avLst/>
          </a:prstGeom>
          <a:ln w="6480">
            <a:solidFill>
              <a:srgbClr val="3333cc"/>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Frutiger 45 Light"/>
            </a:endParaRPr>
          </a:p>
        </p:txBody>
      </p:sp>
      <p:sp>
        <p:nvSpPr>
          <p:cNvPr id="250" name=""/>
          <p:cNvSpPr/>
          <p:nvPr/>
        </p:nvSpPr>
        <p:spPr>
          <a:xfrm flipV="1">
            <a:off x="6742080" y="2927160"/>
            <a:ext cx="457200" cy="306360"/>
          </a:xfrm>
          <a:prstGeom prst="line">
            <a:avLst/>
          </a:prstGeom>
          <a:ln w="648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51" name=""/>
          <p:cNvSpPr/>
          <p:nvPr/>
        </p:nvSpPr>
        <p:spPr>
          <a:xfrm flipV="1">
            <a:off x="7199280" y="2914560"/>
            <a:ext cx="901800" cy="12960"/>
          </a:xfrm>
          <a:prstGeom prst="line">
            <a:avLst/>
          </a:prstGeom>
          <a:ln w="6480">
            <a:solidFill>
              <a:srgbClr val="3333cc"/>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Frutiger 45 Light"/>
            </a:endParaRPr>
          </a:p>
        </p:txBody>
      </p:sp>
      <p:sp>
        <p:nvSpPr>
          <p:cNvPr id="252" name=""/>
          <p:cNvSpPr/>
          <p:nvPr/>
        </p:nvSpPr>
        <p:spPr>
          <a:xfrm flipH="1">
            <a:off x="3762360" y="3233880"/>
            <a:ext cx="1517760" cy="1252440"/>
          </a:xfrm>
          <a:prstGeom prst="line">
            <a:avLst/>
          </a:prstGeom>
          <a:ln w="648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53" name=""/>
          <p:cNvSpPr/>
          <p:nvPr/>
        </p:nvSpPr>
        <p:spPr>
          <a:xfrm>
            <a:off x="5376960" y="3098880"/>
            <a:ext cx="128088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54" name=""/>
          <p:cNvSpPr/>
          <p:nvPr/>
        </p:nvSpPr>
        <p:spPr>
          <a:xfrm>
            <a:off x="5792040" y="3071880"/>
            <a:ext cx="5684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Sell Put </a:t>
            </a:r>
            <a:endParaRPr b="0" lang="en-US" sz="1200" strike="noStrike" u="none">
              <a:solidFill>
                <a:srgbClr val="000000"/>
              </a:solidFill>
              <a:effectLst/>
              <a:uFillTx/>
              <a:latin typeface="Frutiger 45 Light"/>
            </a:endParaRPr>
          </a:p>
        </p:txBody>
      </p:sp>
      <p:sp>
        <p:nvSpPr>
          <p:cNvPr id="255" name=""/>
          <p:cNvSpPr/>
          <p:nvPr/>
        </p:nvSpPr>
        <p:spPr>
          <a:xfrm>
            <a:off x="7399440" y="2963880"/>
            <a:ext cx="114300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56" name=""/>
          <p:cNvSpPr/>
          <p:nvPr/>
        </p:nvSpPr>
        <p:spPr>
          <a:xfrm>
            <a:off x="7453800" y="2987640"/>
            <a:ext cx="6105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Buy Call </a:t>
            </a:r>
            <a:endParaRPr b="0" lang="en-US" sz="1200" strike="noStrike" u="none">
              <a:solidFill>
                <a:srgbClr val="000000"/>
              </a:solidFill>
              <a:effectLst/>
              <a:uFillTx/>
              <a:latin typeface="Frutiger 45 Light"/>
            </a:endParaRPr>
          </a:p>
        </p:txBody>
      </p:sp>
      <p:sp>
        <p:nvSpPr>
          <p:cNvPr id="257" name=""/>
          <p:cNvSpPr/>
          <p:nvPr/>
        </p:nvSpPr>
        <p:spPr>
          <a:xfrm>
            <a:off x="5280120" y="3233880"/>
            <a:ext cx="1440" cy="1252440"/>
          </a:xfrm>
          <a:prstGeom prst="line">
            <a:avLst/>
          </a:prstGeom>
          <a:ln w="648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58" name=""/>
          <p:cNvSpPr/>
          <p:nvPr/>
        </p:nvSpPr>
        <p:spPr>
          <a:xfrm>
            <a:off x="7199280" y="2927520"/>
            <a:ext cx="1800" cy="1558800"/>
          </a:xfrm>
          <a:prstGeom prst="line">
            <a:avLst/>
          </a:prstGeom>
          <a:ln w="648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59" name=""/>
          <p:cNvSpPr/>
          <p:nvPr/>
        </p:nvSpPr>
        <p:spPr>
          <a:xfrm>
            <a:off x="4718160" y="3706920"/>
            <a:ext cx="1440" cy="779400"/>
          </a:xfrm>
          <a:prstGeom prst="line">
            <a:avLst/>
          </a:prstGeom>
          <a:ln w="648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0" name=""/>
          <p:cNvSpPr/>
          <p:nvPr/>
        </p:nvSpPr>
        <p:spPr>
          <a:xfrm>
            <a:off x="3305160" y="3641760"/>
            <a:ext cx="395280" cy="138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1" name=""/>
          <p:cNvSpPr/>
          <p:nvPr/>
        </p:nvSpPr>
        <p:spPr>
          <a:xfrm>
            <a:off x="3359520" y="366408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$3.80</a:t>
            </a:r>
            <a:endParaRPr b="0" lang="en-US" sz="1200" strike="noStrike" u="none">
              <a:solidFill>
                <a:srgbClr val="000000"/>
              </a:solidFill>
              <a:effectLst/>
              <a:uFillTx/>
              <a:latin typeface="Frutiger 45 Light"/>
            </a:endParaRPr>
          </a:p>
        </p:txBody>
      </p:sp>
      <p:sp>
        <p:nvSpPr>
          <p:cNvPr id="262" name=""/>
          <p:cNvSpPr/>
          <p:nvPr/>
        </p:nvSpPr>
        <p:spPr>
          <a:xfrm>
            <a:off x="3408480" y="2013120"/>
            <a:ext cx="58896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3" name=""/>
          <p:cNvSpPr/>
          <p:nvPr/>
        </p:nvSpPr>
        <p:spPr>
          <a:xfrm>
            <a:off x="3430440" y="1928880"/>
            <a:ext cx="6782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Mkt. Price</a:t>
            </a:r>
            <a:endParaRPr b="0" lang="en-US" sz="1200" strike="noStrike" u="none">
              <a:solidFill>
                <a:srgbClr val="000000"/>
              </a:solidFill>
              <a:effectLst/>
              <a:uFillTx/>
              <a:latin typeface="Frutiger 45 Light"/>
            </a:endParaRPr>
          </a:p>
        </p:txBody>
      </p:sp>
      <p:sp>
        <p:nvSpPr>
          <p:cNvPr id="264" name=""/>
          <p:cNvSpPr/>
          <p:nvPr/>
        </p:nvSpPr>
        <p:spPr>
          <a:xfrm>
            <a:off x="7635960" y="4527720"/>
            <a:ext cx="76176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5" name=""/>
          <p:cNvSpPr/>
          <p:nvPr/>
        </p:nvSpPr>
        <p:spPr>
          <a:xfrm>
            <a:off x="7697160" y="4549680"/>
            <a:ext cx="97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Effective Price</a:t>
            </a:r>
            <a:endParaRPr b="0" lang="en-US" sz="1200" strike="noStrike" u="none">
              <a:solidFill>
                <a:srgbClr val="000000"/>
              </a:solidFill>
              <a:effectLst/>
              <a:uFillTx/>
              <a:latin typeface="Frutiger 45 Light"/>
            </a:endParaRPr>
          </a:p>
        </p:txBody>
      </p:sp>
      <p:sp>
        <p:nvSpPr>
          <p:cNvPr id="266" name=""/>
          <p:cNvSpPr/>
          <p:nvPr/>
        </p:nvSpPr>
        <p:spPr>
          <a:xfrm>
            <a:off x="3255840" y="3164040"/>
            <a:ext cx="451080" cy="142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7" name=""/>
          <p:cNvSpPr/>
          <p:nvPr/>
        </p:nvSpPr>
        <p:spPr>
          <a:xfrm>
            <a:off x="3339000" y="319104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$4.35</a:t>
            </a:r>
            <a:endParaRPr b="0" lang="en-US" sz="1200" strike="noStrike" u="none">
              <a:solidFill>
                <a:srgbClr val="000000"/>
              </a:solidFill>
              <a:effectLst/>
              <a:uFillTx/>
              <a:latin typeface="Frutiger 45 Light"/>
            </a:endParaRPr>
          </a:p>
        </p:txBody>
      </p:sp>
      <p:sp>
        <p:nvSpPr>
          <p:cNvPr id="268" name=""/>
          <p:cNvSpPr/>
          <p:nvPr/>
        </p:nvSpPr>
        <p:spPr>
          <a:xfrm>
            <a:off x="3305160" y="4044960"/>
            <a:ext cx="40788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69" name=""/>
          <p:cNvSpPr/>
          <p:nvPr/>
        </p:nvSpPr>
        <p:spPr>
          <a:xfrm>
            <a:off x="3373920" y="407196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$2.80</a:t>
            </a:r>
            <a:endParaRPr b="0" lang="en-US" sz="1200" strike="noStrike" u="none">
              <a:solidFill>
                <a:srgbClr val="000000"/>
              </a:solidFill>
              <a:effectLst/>
              <a:uFillTx/>
              <a:latin typeface="Frutiger 45 Light"/>
            </a:endParaRPr>
          </a:p>
        </p:txBody>
      </p:sp>
      <p:sp>
        <p:nvSpPr>
          <p:cNvPr id="270" name=""/>
          <p:cNvSpPr/>
          <p:nvPr/>
        </p:nvSpPr>
        <p:spPr>
          <a:xfrm>
            <a:off x="3305160" y="2421000"/>
            <a:ext cx="39528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71" name=""/>
          <p:cNvSpPr/>
          <p:nvPr/>
        </p:nvSpPr>
        <p:spPr>
          <a:xfrm>
            <a:off x="3359520" y="244476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$7.00</a:t>
            </a:r>
            <a:endParaRPr b="0" lang="en-US" sz="1200" strike="noStrike" u="none">
              <a:solidFill>
                <a:srgbClr val="000000"/>
              </a:solidFill>
              <a:effectLst/>
              <a:uFillTx/>
              <a:latin typeface="Frutiger 45 Light"/>
            </a:endParaRPr>
          </a:p>
        </p:txBody>
      </p:sp>
      <p:sp>
        <p:nvSpPr>
          <p:cNvPr id="272" name=""/>
          <p:cNvSpPr/>
          <p:nvPr/>
        </p:nvSpPr>
        <p:spPr>
          <a:xfrm>
            <a:off x="4468680" y="4518000"/>
            <a:ext cx="45108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73" name=""/>
          <p:cNvSpPr/>
          <p:nvPr/>
        </p:nvSpPr>
        <p:spPr>
          <a:xfrm>
            <a:off x="4558320" y="454500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$4.00</a:t>
            </a:r>
            <a:endParaRPr b="0" lang="en-US" sz="1200" strike="noStrike" u="none">
              <a:solidFill>
                <a:srgbClr val="000000"/>
              </a:solidFill>
              <a:effectLst/>
              <a:uFillTx/>
              <a:latin typeface="Frutiger 45 Light"/>
            </a:endParaRPr>
          </a:p>
        </p:txBody>
      </p:sp>
      <p:sp>
        <p:nvSpPr>
          <p:cNvPr id="274" name=""/>
          <p:cNvSpPr/>
          <p:nvPr/>
        </p:nvSpPr>
        <p:spPr>
          <a:xfrm>
            <a:off x="3914640" y="4518000"/>
            <a:ext cx="45108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75" name=""/>
          <p:cNvSpPr/>
          <p:nvPr/>
        </p:nvSpPr>
        <p:spPr>
          <a:xfrm>
            <a:off x="3996360" y="454500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$3.65</a:t>
            </a:r>
            <a:endParaRPr b="0" lang="en-US" sz="1200" strike="noStrike" u="none">
              <a:solidFill>
                <a:srgbClr val="000000"/>
              </a:solidFill>
              <a:effectLst/>
              <a:uFillTx/>
              <a:latin typeface="Frutiger 45 Light"/>
            </a:endParaRPr>
          </a:p>
        </p:txBody>
      </p:sp>
      <p:sp>
        <p:nvSpPr>
          <p:cNvPr id="276" name=""/>
          <p:cNvSpPr/>
          <p:nvPr/>
        </p:nvSpPr>
        <p:spPr>
          <a:xfrm>
            <a:off x="3255840" y="2824200"/>
            <a:ext cx="44460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77" name=""/>
          <p:cNvSpPr/>
          <p:nvPr/>
        </p:nvSpPr>
        <p:spPr>
          <a:xfrm>
            <a:off x="3331080" y="2852640"/>
            <a:ext cx="381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ea typeface="Arial"/>
              </a:rPr>
              <a:t>$5.25</a:t>
            </a:r>
            <a:endParaRPr b="0" lang="en-US" sz="1200" strike="noStrike" u="none">
              <a:solidFill>
                <a:srgbClr val="000000"/>
              </a:solidFill>
              <a:effectLst/>
              <a:uFillTx/>
              <a:latin typeface="Frutiger 45 Light"/>
            </a:endParaRPr>
          </a:p>
        </p:txBody>
      </p:sp>
      <p:sp>
        <p:nvSpPr>
          <p:cNvPr id="278" name=""/>
          <p:cNvSpPr/>
          <p:nvPr/>
        </p:nvSpPr>
        <p:spPr>
          <a:xfrm flipH="1">
            <a:off x="3762000" y="3706920"/>
            <a:ext cx="955800" cy="1440"/>
          </a:xfrm>
          <a:prstGeom prst="line">
            <a:avLst/>
          </a:prstGeom>
          <a:ln w="6480">
            <a:solidFill>
              <a:srgbClr val="ff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Frutiger 45 Light"/>
            </a:endParaRPr>
          </a:p>
        </p:txBody>
      </p:sp>
      <p:sp>
        <p:nvSpPr>
          <p:cNvPr id="279" name=""/>
          <p:cNvSpPr/>
          <p:nvPr/>
        </p:nvSpPr>
        <p:spPr>
          <a:xfrm flipH="1">
            <a:off x="3762360" y="4114800"/>
            <a:ext cx="450720" cy="1440"/>
          </a:xfrm>
          <a:prstGeom prst="line">
            <a:avLst/>
          </a:prstGeom>
          <a:ln w="6480">
            <a:solidFill>
              <a:srgbClr val="ff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Frutiger 45 Light"/>
            </a:endParaRPr>
          </a:p>
        </p:txBody>
      </p:sp>
      <p:sp>
        <p:nvSpPr>
          <p:cNvPr id="280" name=""/>
          <p:cNvSpPr/>
          <p:nvPr/>
        </p:nvSpPr>
        <p:spPr>
          <a:xfrm>
            <a:off x="4213080" y="4114800"/>
            <a:ext cx="1800" cy="371520"/>
          </a:xfrm>
          <a:prstGeom prst="line">
            <a:avLst/>
          </a:prstGeom>
          <a:ln w="648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281" name=""/>
          <p:cNvSpPr/>
          <p:nvPr/>
        </p:nvSpPr>
        <p:spPr>
          <a:xfrm>
            <a:off x="3070080" y="1828800"/>
            <a:ext cx="5815080" cy="3002040"/>
          </a:xfrm>
          <a:prstGeom prst="rect">
            <a:avLst/>
          </a:prstGeom>
          <a:noFill/>
          <a:ln w="255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82" name=""/>
          <p:cNvSpPr/>
          <p:nvPr/>
        </p:nvSpPr>
        <p:spPr>
          <a:xfrm>
            <a:off x="447840" y="96984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83" name="PlaceHolder 1"/>
          <p:cNvSpPr>
            <a:spLocks noGrp="1"/>
          </p:cNvSpPr>
          <p:nvPr>
            <p:ph/>
          </p:nvPr>
        </p:nvSpPr>
        <p:spPr>
          <a:xfrm>
            <a:off x="304560" y="1219320"/>
            <a:ext cx="7242120" cy="4680000"/>
          </a:xfrm>
          <a:prstGeom prst="rect">
            <a:avLst/>
          </a:prstGeom>
          <a:noFill/>
          <a:ln w="0">
            <a:noFill/>
          </a:ln>
        </p:spPr>
        <p:txBody>
          <a:bodyPr lIns="90000" rIns="90000" tIns="46800" bIns="46800" anchor="t">
            <a:normAutofit/>
          </a:bodyPr>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cc0000"/>
                </a:solidFill>
                <a:effectLst/>
                <a:uFillTx/>
                <a:latin typeface="Frutiger 45 Light"/>
              </a:rPr>
              <a:t>	</a:t>
            </a:r>
            <a:r>
              <a:rPr b="0" lang="en-US" sz="1600" strike="noStrike" u="none">
                <a:solidFill>
                  <a:srgbClr val="000000"/>
                </a:solidFill>
                <a:effectLst/>
                <a:uFillTx/>
                <a:latin typeface="Frutiger 45 Light"/>
              </a:rPr>
              <a:t>Customer receives protection</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from upward price movement </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while lowering the fixed price </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on the swap.</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Lowers the fixed price by giving </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Enron the one-time right but not the </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obligation to extend the swap.</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For example, a 12 month swap price is $4.40, but a 12-month by 12-month price on the extendable would be lower at $3.95.(based on Nymex)</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endParaRPr b="0" lang="en-US" sz="1600" strike="noStrike" u="none">
              <a:solidFill>
                <a:srgbClr val="cc0000"/>
              </a:solidFill>
              <a:effectLst/>
              <a:uFillTx/>
              <a:latin typeface="Frutiger 45 Light"/>
            </a:endParaRPr>
          </a:p>
          <a:p>
            <a:pPr marL="343080" indent="-343080">
              <a:lnSpc>
                <a:spcPct val="9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45 Light"/>
              </a:rPr>
              <a:t>	</a:t>
            </a:r>
            <a:r>
              <a:rPr b="0" lang="en-US" sz="1600" strike="noStrike" u="none">
                <a:solidFill>
                  <a:srgbClr val="000000"/>
                </a:solidFill>
                <a:effectLst/>
                <a:uFillTx/>
                <a:latin typeface="Frutiger 45 Light"/>
              </a:rPr>
              <a:t>A double up would give the end user an even lower fixed price by giving Enron the right to double the volume during the extended period of the swap.</a:t>
            </a:r>
            <a:endParaRPr b="0" lang="en-US" sz="1600" strike="noStrike" u="none">
              <a:solidFill>
                <a:srgbClr val="cc0000"/>
              </a:solidFill>
              <a:effectLst/>
              <a:uFillTx/>
              <a:latin typeface="Frutiger 45 Light"/>
            </a:endParaRPr>
          </a:p>
        </p:txBody>
      </p:sp>
      <p:grpSp>
        <p:nvGrpSpPr>
          <p:cNvPr id="284" name=""/>
          <p:cNvGrpSpPr/>
          <p:nvPr/>
        </p:nvGrpSpPr>
        <p:grpSpPr>
          <a:xfrm>
            <a:off x="4756320" y="1647720"/>
            <a:ext cx="2347920" cy="1819440"/>
            <a:chOff x="4756320" y="1647720"/>
            <a:chExt cx="2347920" cy="1819440"/>
          </a:xfrm>
        </p:grpSpPr>
        <p:sp>
          <p:nvSpPr>
            <p:cNvPr id="285" name=""/>
            <p:cNvSpPr/>
            <p:nvPr/>
          </p:nvSpPr>
          <p:spPr>
            <a:xfrm>
              <a:off x="4756320" y="1647720"/>
              <a:ext cx="0" cy="1819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86" name=""/>
            <p:cNvSpPr/>
            <p:nvPr/>
          </p:nvSpPr>
          <p:spPr>
            <a:xfrm>
              <a:off x="4756320" y="3467160"/>
              <a:ext cx="23479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sp>
        <p:nvSpPr>
          <p:cNvPr id="287" name=""/>
          <p:cNvSpPr/>
          <p:nvPr/>
        </p:nvSpPr>
        <p:spPr>
          <a:xfrm>
            <a:off x="4784760" y="2881440"/>
            <a:ext cx="23083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88" name=""/>
          <p:cNvSpPr/>
          <p:nvPr/>
        </p:nvSpPr>
        <p:spPr>
          <a:xfrm>
            <a:off x="5929200" y="1689120"/>
            <a:ext cx="0" cy="1942920"/>
          </a:xfrm>
          <a:prstGeom prst="line">
            <a:avLst/>
          </a:prstGeom>
          <a:ln w="2556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89" name=""/>
          <p:cNvSpPr/>
          <p:nvPr/>
        </p:nvSpPr>
        <p:spPr>
          <a:xfrm>
            <a:off x="4711680" y="3416400"/>
            <a:ext cx="1352520" cy="399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1st 12 mths</a:t>
            </a:r>
            <a:endParaRPr b="0" lang="en-US" sz="1000" strike="noStrike" u="none">
              <a:solidFill>
                <a:srgbClr val="000000"/>
              </a:solidFill>
              <a:effectLst/>
              <a:uFillTx/>
              <a:latin typeface="Frutiger 45 Light"/>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Jul 01- Jun 02</a:t>
            </a:r>
            <a:endParaRPr b="0" lang="en-US" sz="1000" strike="noStrike" u="none">
              <a:solidFill>
                <a:srgbClr val="000000"/>
              </a:solidFill>
              <a:effectLst/>
              <a:uFillTx/>
              <a:latin typeface="Frutiger 45 Light"/>
            </a:endParaRPr>
          </a:p>
        </p:txBody>
      </p:sp>
      <p:sp>
        <p:nvSpPr>
          <p:cNvPr id="290" name=""/>
          <p:cNvSpPr/>
          <p:nvPr/>
        </p:nvSpPr>
        <p:spPr>
          <a:xfrm>
            <a:off x="6056640" y="3448080"/>
            <a:ext cx="1083240" cy="399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2nd  12 mths</a:t>
            </a:r>
            <a:endParaRPr b="0" lang="en-US" sz="1000" strike="noStrike" u="none">
              <a:solidFill>
                <a:srgbClr val="000000"/>
              </a:solidFill>
              <a:effectLst/>
              <a:uFillTx/>
              <a:latin typeface="Frutiger 45 Light"/>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Jul 02- Jun 03</a:t>
            </a:r>
            <a:endParaRPr b="0" lang="en-US" sz="1000" strike="noStrike" u="none">
              <a:solidFill>
                <a:srgbClr val="000000"/>
              </a:solidFill>
              <a:effectLst/>
              <a:uFillTx/>
              <a:latin typeface="Frutiger 45 Light"/>
            </a:endParaRPr>
          </a:p>
        </p:txBody>
      </p:sp>
      <p:sp>
        <p:nvSpPr>
          <p:cNvPr id="291" name=""/>
          <p:cNvSpPr/>
          <p:nvPr/>
        </p:nvSpPr>
        <p:spPr>
          <a:xfrm>
            <a:off x="4713120" y="2671920"/>
            <a:ext cx="128448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Verdana"/>
              </a:rPr>
              <a:t>Extendable Swap</a:t>
            </a:r>
            <a:endParaRPr b="0" lang="en-US" sz="900" strike="noStrike" u="none">
              <a:solidFill>
                <a:srgbClr val="000000"/>
              </a:solidFill>
              <a:effectLst/>
              <a:uFillTx/>
              <a:latin typeface="Frutiger 45 Light"/>
            </a:endParaRPr>
          </a:p>
        </p:txBody>
      </p:sp>
      <p:sp>
        <p:nvSpPr>
          <p:cNvPr id="292" name=""/>
          <p:cNvSpPr/>
          <p:nvPr/>
        </p:nvSpPr>
        <p:spPr>
          <a:xfrm flipH="1">
            <a:off x="6009840" y="2392200"/>
            <a:ext cx="647640" cy="412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93" name=""/>
          <p:cNvSpPr/>
          <p:nvPr/>
        </p:nvSpPr>
        <p:spPr>
          <a:xfrm>
            <a:off x="6719760" y="1917720"/>
            <a:ext cx="1357560" cy="857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Enron has right but not the obligation to extend swap at $3.95</a:t>
            </a:r>
            <a:endParaRPr b="0" lang="en-US" sz="1000" strike="noStrike" u="none">
              <a:solidFill>
                <a:srgbClr val="000000"/>
              </a:solidFill>
              <a:effectLst/>
              <a:uFillTx/>
              <a:latin typeface="Frutiger 45 Light"/>
            </a:endParaRPr>
          </a:p>
        </p:txBody>
      </p:sp>
      <p:sp>
        <p:nvSpPr>
          <p:cNvPr id="294" name=""/>
          <p:cNvSpPr/>
          <p:nvPr/>
        </p:nvSpPr>
        <p:spPr>
          <a:xfrm>
            <a:off x="4756320" y="2185920"/>
            <a:ext cx="11728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95" name=""/>
          <p:cNvSpPr/>
          <p:nvPr/>
        </p:nvSpPr>
        <p:spPr>
          <a:xfrm>
            <a:off x="4722840" y="1963800"/>
            <a:ext cx="1325520" cy="506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Regular Swap is</a:t>
            </a:r>
            <a:endParaRPr b="0" lang="en-US" sz="900" strike="noStrike" u="none">
              <a:solidFill>
                <a:srgbClr val="000000"/>
              </a:solidFill>
              <a:effectLst/>
              <a:uFillTx/>
              <a:latin typeface="Frutiger 45 Light"/>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Frutiger 45 Light"/>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 $4.40</a:t>
            </a:r>
            <a:endParaRPr b="0" lang="en-US" sz="900" strike="noStrike" u="none">
              <a:solidFill>
                <a:srgbClr val="000000"/>
              </a:solidFill>
              <a:effectLst/>
              <a:uFillTx/>
              <a:latin typeface="Frutiger 45 Light"/>
            </a:endParaRPr>
          </a:p>
        </p:txBody>
      </p:sp>
      <p:sp>
        <p:nvSpPr>
          <p:cNvPr id="296" name=""/>
          <p:cNvSpPr/>
          <p:nvPr/>
        </p:nvSpPr>
        <p:spPr>
          <a:xfrm>
            <a:off x="4356000" y="1482840"/>
            <a:ext cx="3684600" cy="2479680"/>
          </a:xfrm>
          <a:prstGeom prst="rect">
            <a:avLst/>
          </a:prstGeom>
          <a:noFill/>
          <a:ln w="316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297" name=""/>
          <p:cNvSpPr/>
          <p:nvPr/>
        </p:nvSpPr>
        <p:spPr>
          <a:xfrm>
            <a:off x="3197520" y="5494320"/>
            <a:ext cx="2693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Prices are illustrative only</a:t>
            </a:r>
            <a:endParaRPr b="0" lang="en-US" sz="1600" strike="noStrike" u="none">
              <a:solidFill>
                <a:srgbClr val="000000"/>
              </a:solidFill>
              <a:effectLst/>
              <a:uFillTx/>
              <a:latin typeface="Frutiger 45 Light"/>
            </a:endParaRPr>
          </a:p>
        </p:txBody>
      </p:sp>
      <p:sp>
        <p:nvSpPr>
          <p:cNvPr id="298" name="PlaceHolder 2"/>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Extendable and Double Up</a:t>
            </a:r>
            <a:endParaRPr b="1" lang="en-US" sz="2600" strike="noStrike" u="none">
              <a:solidFill>
                <a:srgbClr val="000000"/>
              </a:solidFill>
              <a:effectLst/>
              <a:uFillTx/>
              <a:latin typeface="Frutiger 45 Light"/>
            </a:endParaRPr>
          </a:p>
        </p:txBody>
      </p:sp>
      <p:sp>
        <p:nvSpPr>
          <p:cNvPr id="299" name=""/>
          <p:cNvSpPr/>
          <p:nvPr/>
        </p:nvSpPr>
        <p:spPr>
          <a:xfrm>
            <a:off x="542880" y="151128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300" name=""/>
          <p:cNvSpPr/>
          <p:nvPr/>
        </p:nvSpPr>
        <p:spPr>
          <a:xfrm>
            <a:off x="542880" y="286848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301" name=""/>
          <p:cNvSpPr/>
          <p:nvPr/>
        </p:nvSpPr>
        <p:spPr>
          <a:xfrm>
            <a:off x="542880" y="412596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
        <p:nvSpPr>
          <p:cNvPr id="302" name=""/>
          <p:cNvSpPr/>
          <p:nvPr/>
        </p:nvSpPr>
        <p:spPr>
          <a:xfrm>
            <a:off x="542880" y="4869000"/>
            <a:ext cx="139680" cy="139680"/>
          </a:xfrm>
          <a:prstGeom prst="diamond">
            <a:avLst/>
          </a:prstGeom>
          <a:solidFill>
            <a:srgbClr val="fafd00"/>
          </a:solidFill>
          <a:ln w="1260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0" y="-360"/>
            <a:ext cx="9144000" cy="114300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US Gas Demand vs. Domestic Supply</a:t>
            </a:r>
            <a:br>
              <a:rPr sz="3000"/>
            </a:br>
            <a:r>
              <a:rPr b="1" i="1" lang="en-US" sz="1600" strike="noStrike" u="none">
                <a:solidFill>
                  <a:srgbClr val="000000"/>
                </a:solidFill>
                <a:effectLst/>
                <a:uFillTx/>
                <a:latin typeface="Frutiger 45 Light"/>
              </a:rPr>
              <a:t>Deliverability Gap</a:t>
            </a:r>
            <a:endParaRPr b="1" lang="en-US" sz="1600" strike="noStrike" u="none">
              <a:solidFill>
                <a:srgbClr val="000000"/>
              </a:solidFill>
              <a:effectLst/>
              <a:uFillTx/>
              <a:latin typeface="Frutiger 45 Light"/>
            </a:endParaRPr>
          </a:p>
        </p:txBody>
      </p:sp>
      <p:sp>
        <p:nvSpPr>
          <p:cNvPr id="30" name=""/>
          <p:cNvSpPr/>
          <p:nvPr/>
        </p:nvSpPr>
        <p:spPr>
          <a:xfrm>
            <a:off x="242280" y="5672160"/>
            <a:ext cx="947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Source: PIRA</a:t>
            </a:r>
            <a:endParaRPr b="0" lang="en-US" sz="1000" strike="noStrike" u="none">
              <a:solidFill>
                <a:srgbClr val="000000"/>
              </a:solidFill>
              <a:effectLst/>
              <a:uFillTx/>
              <a:latin typeface="Frutiger 45 Light"/>
            </a:endParaRPr>
          </a:p>
        </p:txBody>
      </p:sp>
      <p:graphicFrame>
        <p:nvGraphicFramePr>
          <p:cNvPr id="31" name=""/>
          <p:cNvGraphicFramePr/>
          <p:nvPr/>
        </p:nvGraphicFramePr>
        <p:xfrm>
          <a:off x="0" y="982800"/>
          <a:ext cx="8758080" cy="4809960"/>
        </p:xfrm>
        <a:graphic>
          <a:graphicData uri="http://schemas.openxmlformats.org/presentationml/2006/ole">
            <p:oleObj progId="Excel.Sheet.12" r:id="rId2" spid="">
              <p:embed/>
              <p:pic>
                <p:nvPicPr>
                  <p:cNvPr id="32" name="" descr=""/>
                  <p:cNvPicPr/>
                  <p:nvPr/>
                </p:nvPicPr>
                <p:blipFill>
                  <a:blip r:embed="rId3"/>
                  <a:stretch/>
                </p:blipFill>
                <p:spPr>
                  <a:xfrm>
                    <a:off x="0" y="982800"/>
                    <a:ext cx="8758080" cy="4809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03"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Gas Linked to Paper</a:t>
            </a:r>
            <a:endParaRPr b="1" lang="en-US" sz="3000" strike="noStrike" u="none">
              <a:solidFill>
                <a:srgbClr val="000000"/>
              </a:solidFill>
              <a:effectLst/>
              <a:uFillTx/>
              <a:latin typeface="Frutiger 45 Light"/>
            </a:endParaRPr>
          </a:p>
        </p:txBody>
      </p:sp>
      <p:sp>
        <p:nvSpPr>
          <p:cNvPr id="304" name="PlaceHolder 2"/>
          <p:cNvSpPr>
            <a:spLocks noGrp="1"/>
          </p:cNvSpPr>
          <p:nvPr>
            <p:ph/>
          </p:nvPr>
        </p:nvSpPr>
        <p:spPr>
          <a:xfrm>
            <a:off x="685800" y="3895560"/>
            <a:ext cx="7772400" cy="1828800"/>
          </a:xfrm>
          <a:prstGeom prst="rect">
            <a:avLst/>
          </a:prstGeom>
          <a:noFill/>
          <a:ln w="0">
            <a:noFill/>
          </a:ln>
        </p:spPr>
        <p:txBody>
          <a:bodyPr lIns="90000" rIns="90000" tIns="46800" bIns="46800" anchor="t">
            <a:normAutofit/>
          </a:bodyPr>
          <a:p>
            <a:pPr marL="343080" indent="-343080">
              <a:lnSpc>
                <a:spcPct val="90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Scenario:</a:t>
            </a:r>
            <a:r>
              <a:rPr b="0" lang="en-US" sz="1600" strike="noStrike" u="none">
                <a:solidFill>
                  <a:srgbClr val="000000"/>
                </a:solidFill>
                <a:effectLst/>
                <a:uFillTx/>
                <a:latin typeface="Frutiger 45 Light"/>
              </a:rPr>
              <a:t> Paper Mill buys a large quantity of gas to produce paper</a:t>
            </a:r>
            <a:endParaRPr b="0" lang="en-US" sz="1600" strike="noStrike" u="none">
              <a:solidFill>
                <a:srgbClr val="cc0000"/>
              </a:solidFill>
              <a:effectLst/>
              <a:uFillTx/>
              <a:latin typeface="Frutiger 45 Light"/>
            </a:endParaRPr>
          </a:p>
          <a:p>
            <a:pPr marL="343080" indent="-343080">
              <a:lnSpc>
                <a:spcPct val="90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Problem:</a:t>
            </a:r>
            <a:r>
              <a:rPr b="0" lang="en-US" sz="1600" strike="noStrike" u="none">
                <a:solidFill>
                  <a:srgbClr val="000000"/>
                </a:solidFill>
                <a:effectLst/>
                <a:uFillTx/>
                <a:latin typeface="Frutiger 45 Light"/>
              </a:rPr>
              <a:t> The volatility of paper prices is very high</a:t>
            </a:r>
            <a:endParaRPr b="0" lang="en-US" sz="1600" strike="noStrike" u="none">
              <a:solidFill>
                <a:srgbClr val="cc0000"/>
              </a:solidFill>
              <a:effectLst/>
              <a:uFillTx/>
              <a:latin typeface="Frutiger 45 Light"/>
            </a:endParaRPr>
          </a:p>
          <a:p>
            <a:pPr marL="343080" indent="-343080">
              <a:lnSpc>
                <a:spcPct val="90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Risk:</a:t>
            </a:r>
            <a:r>
              <a:rPr b="0" lang="en-US" sz="1600" strike="noStrike" u="none">
                <a:solidFill>
                  <a:srgbClr val="000000"/>
                </a:solidFill>
                <a:effectLst/>
                <a:uFillTx/>
                <a:latin typeface="Frutiger 45 Light"/>
              </a:rPr>
              <a:t> Natural gas prices go up at the same time that paper prices are going down</a:t>
            </a:r>
            <a:endParaRPr b="0" lang="en-US" sz="1600" strike="noStrike" u="none">
              <a:solidFill>
                <a:srgbClr val="cc0000"/>
              </a:solidFill>
              <a:effectLst/>
              <a:uFillTx/>
              <a:latin typeface="Frutiger 45 Light"/>
            </a:endParaRPr>
          </a:p>
          <a:p>
            <a:pPr marL="343080" indent="-343080">
              <a:lnSpc>
                <a:spcPct val="90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Solution:</a:t>
            </a:r>
            <a:r>
              <a:rPr b="0" lang="en-US" sz="1600" strike="noStrike" u="none">
                <a:solidFill>
                  <a:srgbClr val="000000"/>
                </a:solidFill>
                <a:effectLst/>
                <a:uFillTx/>
                <a:latin typeface="Frutiger 45 Light"/>
              </a:rPr>
              <a:t> Enron links the price of their input (NG) to the price of their output (paper).  Thus when paper prices go down, so does the gas price, regardless of what happens in the gas market.</a:t>
            </a:r>
            <a:endParaRPr b="0" lang="en-US" sz="1600" strike="noStrike" u="none">
              <a:solidFill>
                <a:srgbClr val="cc0000"/>
              </a:solidFill>
              <a:effectLst/>
              <a:uFillTx/>
              <a:latin typeface="Frutiger 45 Light"/>
            </a:endParaRPr>
          </a:p>
        </p:txBody>
      </p:sp>
      <p:sp>
        <p:nvSpPr>
          <p:cNvPr id="305" name=""/>
          <p:cNvSpPr/>
          <p:nvPr/>
        </p:nvSpPr>
        <p:spPr>
          <a:xfrm>
            <a:off x="5791320" y="1376280"/>
            <a:ext cx="2286000" cy="2133720"/>
          </a:xfrm>
          <a:prstGeom prst="roundRect">
            <a:avLst>
              <a:gd name="adj" fmla="val 16667"/>
            </a:avLst>
          </a:prstGeom>
          <a:blipFill rotWithShape="0">
            <a:blip r:embed="rId2"/>
            <a:srcRect/>
            <a:stretch/>
          </a:blipFill>
          <a:ln w="1260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graphicFrame>
        <p:nvGraphicFramePr>
          <p:cNvPr id="306" name=""/>
          <p:cNvGraphicFramePr/>
          <p:nvPr/>
        </p:nvGraphicFramePr>
        <p:xfrm>
          <a:off x="271440" y="965160"/>
          <a:ext cx="5487840" cy="3084480"/>
        </p:xfrm>
        <a:graphic>
          <a:graphicData uri="http://schemas.openxmlformats.org/presentationml/2006/ole">
            <p:oleObj progId="Excel.Sheet.12" r:id="rId3" spid="">
              <p:embed/>
              <p:pic>
                <p:nvPicPr>
                  <p:cNvPr id="307" name="" descr=""/>
                  <p:cNvPicPr/>
                  <p:nvPr/>
                </p:nvPicPr>
                <p:blipFill>
                  <a:blip r:embed="rId4"/>
                  <a:stretch/>
                </p:blipFill>
                <p:spPr>
                  <a:xfrm>
                    <a:off x="271440" y="965160"/>
                    <a:ext cx="5487840" cy="308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308" name="Collage%20-%20White" descr=""/>
          <p:cNvPicPr/>
          <p:nvPr/>
        </p:nvPicPr>
        <p:blipFill>
          <a:blip r:embed="rId2"/>
          <a:stretch/>
        </p:blipFill>
        <p:spPr>
          <a:xfrm>
            <a:off x="298440" y="-190440"/>
            <a:ext cx="4572000" cy="4552920"/>
          </a:xfrm>
          <a:prstGeom prst="rect">
            <a:avLst/>
          </a:prstGeom>
          <a:noFill/>
          <a:ln w="0">
            <a:noFill/>
          </a:ln>
        </p:spPr>
      </p:pic>
      <p:sp>
        <p:nvSpPr>
          <p:cNvPr id="309" name=""/>
          <p:cNvSpPr/>
          <p:nvPr/>
        </p:nvSpPr>
        <p:spPr>
          <a:xfrm>
            <a:off x="5176800" y="695160"/>
            <a:ext cx="1895400" cy="2958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Frutiger 45 Light"/>
              </a:rPr>
              <a:t>Contact:</a:t>
            </a:r>
            <a:endParaRPr b="0" lang="en-US" sz="2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Craig Breslau</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Jennifer Shipos</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Troy Black</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Mark Smith</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Matt Titus</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Lucy Ortiz</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Eric Feitler</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Chris Figueroa</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Sheetal Patel</a:t>
            </a:r>
            <a:endParaRPr b="0" lang="en-US" sz="1800" strike="noStrike" u="none">
              <a:solidFill>
                <a:srgbClr val="000000"/>
              </a:solidFill>
              <a:effectLst/>
              <a:uFillTx/>
              <a:latin typeface="Frutiger 45 Light"/>
            </a:endParaRPr>
          </a:p>
        </p:txBody>
      </p:sp>
      <p:sp>
        <p:nvSpPr>
          <p:cNvPr id="310" name=""/>
          <p:cNvSpPr/>
          <p:nvPr/>
        </p:nvSpPr>
        <p:spPr>
          <a:xfrm>
            <a:off x="633240" y="4137120"/>
            <a:ext cx="7872480" cy="1101600"/>
          </a:xfrm>
          <a:prstGeom prst="roundRect">
            <a:avLst>
              <a:gd name="adj" fmla="val 16667"/>
            </a:avLst>
          </a:prstGeom>
          <a:noFill/>
          <a:ln w="2844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311" name=""/>
          <p:cNvSpPr/>
          <p:nvPr/>
        </p:nvSpPr>
        <p:spPr>
          <a:xfrm>
            <a:off x="684360" y="4192560"/>
            <a:ext cx="7772400" cy="104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Questions?</a:t>
            </a:r>
            <a:endParaRPr b="0" lang="en-US" sz="3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33" name=""/>
          <p:cNvGraphicFramePr/>
          <p:nvPr/>
        </p:nvGraphicFramePr>
        <p:xfrm>
          <a:off x="450720" y="1374840"/>
          <a:ext cx="7950240" cy="4208400"/>
        </p:xfrm>
        <a:graphic>
          <a:graphicData uri="http://schemas.openxmlformats.org/presentationml/2006/ole">
            <p:oleObj progId="Excel.Sheet.12" r:id="rId2" spid="">
              <p:embed/>
              <p:pic>
                <p:nvPicPr>
                  <p:cNvPr id="34" name="" descr=""/>
                  <p:cNvPicPr/>
                  <p:nvPr/>
                </p:nvPicPr>
                <p:blipFill>
                  <a:blip r:embed="rId3"/>
                  <a:stretch/>
                </p:blipFill>
                <p:spPr>
                  <a:xfrm>
                    <a:off x="450720" y="1374840"/>
                    <a:ext cx="7950240" cy="4208400"/>
                  </a:xfrm>
                  <a:prstGeom prst="rect">
                    <a:avLst/>
                  </a:prstGeom>
                  <a:noFill/>
                  <a:ln w="0">
                    <a:noFill/>
                  </a:ln>
                </p:spPr>
              </p:pic>
            </p:oleObj>
          </a:graphicData>
        </a:graphic>
      </p:graphicFrame>
      <p:sp>
        <p:nvSpPr>
          <p:cNvPr id="35" name=""/>
          <p:cNvSpPr/>
          <p:nvPr/>
        </p:nvSpPr>
        <p:spPr>
          <a:xfrm>
            <a:off x="1131840" y="1878120"/>
            <a:ext cx="2811600" cy="132552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36" name=""/>
          <p:cNvSpPr/>
          <p:nvPr/>
        </p:nvSpPr>
        <p:spPr>
          <a:xfrm>
            <a:off x="0" y="306360"/>
            <a:ext cx="8686800" cy="112572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Frutiger 45 Light"/>
              </a:rPr>
              <a:t>Current and Projected Components U.S. Natural Gas Demand: </a:t>
            </a:r>
            <a:br>
              <a:rPr sz="1700"/>
            </a:br>
            <a:r>
              <a:rPr b="1" lang="en-US" sz="1700" strike="noStrike" u="none">
                <a:solidFill>
                  <a:srgbClr val="000000"/>
                </a:solidFill>
                <a:effectLst/>
                <a:uFillTx/>
                <a:latin typeface="Frutiger 45 Light"/>
              </a:rPr>
              <a:t>Electric Generation Experiences the Greatest Growth</a:t>
            </a:r>
            <a:br>
              <a:rPr sz="1700"/>
            </a:br>
            <a:r>
              <a:rPr b="1" i="1" lang="en-US" sz="1700" strike="noStrike" u="none">
                <a:solidFill>
                  <a:srgbClr val="000000"/>
                </a:solidFill>
                <a:effectLst/>
                <a:uFillTx/>
                <a:latin typeface="Frutiger 45 Light"/>
              </a:rPr>
              <a:t>(Year 1985 - 2020)</a:t>
            </a:r>
            <a:endParaRPr b="0" lang="en-US" sz="1700" strike="noStrike" u="none">
              <a:solidFill>
                <a:srgbClr val="000000"/>
              </a:solidFill>
              <a:effectLst/>
              <a:uFillTx/>
              <a:latin typeface="Frutiger 45 Light"/>
            </a:endParaRPr>
          </a:p>
        </p:txBody>
      </p:sp>
      <p:sp>
        <p:nvSpPr>
          <p:cNvPr id="37" name=""/>
          <p:cNvSpPr/>
          <p:nvPr/>
        </p:nvSpPr>
        <p:spPr>
          <a:xfrm>
            <a:off x="-166680" y="5654520"/>
            <a:ext cx="3672000" cy="394200"/>
          </a:xfrm>
          <a:prstGeom prst="rect">
            <a:avLst/>
          </a:prstGeom>
          <a:noFill/>
          <a:ln w="0">
            <a:noFill/>
          </a:ln>
        </p:spPr>
        <p:style>
          <a:lnRef idx="0"/>
          <a:fillRef idx="0"/>
          <a:effectRef idx="0"/>
          <a:fontRef idx="minor"/>
        </p:style>
        <p:txBody>
          <a:bodyPr wrap="none" lIns="90360" rIns="90360" tIns="44280" bIns="44280" anchor="t">
            <a:spAutoFit/>
          </a:bodyPr>
          <a:p>
            <a:pPr marL="490680" indent="-490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Source: EIA, Annual Energy Outlook 2001</a:t>
            </a:r>
            <a:endParaRPr b="0" lang="en-US" sz="1000" strike="noStrike" u="none">
              <a:solidFill>
                <a:srgbClr val="000000"/>
              </a:solidFill>
              <a:effectLst/>
              <a:uFillTx/>
              <a:latin typeface="Frutiger 45 Light"/>
            </a:endParaRPr>
          </a:p>
          <a:p>
            <a:pPr marL="490680" indent="-490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	</a:t>
            </a:r>
            <a:endParaRPr b="0" lang="en-US" sz="1000" strike="noStrike" u="none">
              <a:solidFill>
                <a:srgbClr val="000000"/>
              </a:solidFill>
              <a:effectLst/>
              <a:uFillTx/>
              <a:latin typeface="Frutiger 45 Light"/>
            </a:endParaRPr>
          </a:p>
        </p:txBody>
      </p:sp>
      <p:sp>
        <p:nvSpPr>
          <p:cNvPr id="38" name=""/>
          <p:cNvSpPr/>
          <p:nvPr/>
        </p:nvSpPr>
        <p:spPr>
          <a:xfrm>
            <a:off x="1104840" y="1884240"/>
            <a:ext cx="3086280" cy="13590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895320"/>
                <a:tab algn="l" pos="1760400"/>
                <a:tab algn="l" pos="22366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Projected Annual Growth Rate (1999 - 2020)</a:t>
            </a:r>
            <a:endParaRPr b="0" lang="en-US" sz="1000" strike="noStrike" u="none">
              <a:solidFill>
                <a:srgbClr val="000000"/>
              </a:solidFill>
              <a:effectLst/>
              <a:uFillTx/>
              <a:latin typeface="Frutiger 45 Light"/>
            </a:endParaRPr>
          </a:p>
          <a:p>
            <a:pPr>
              <a:lnSpc>
                <a:spcPct val="100000"/>
              </a:lnSpc>
              <a:spcBef>
                <a:spcPts val="624"/>
              </a:spcBef>
              <a:tabLst>
                <a:tab algn="l" pos="0"/>
                <a:tab algn="l" pos="895320"/>
                <a:tab algn="l" pos="1760400"/>
                <a:tab algn="l" pos="22366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Residential:  </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1.3%</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Total:</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 2.3%</a:t>
            </a:r>
            <a:endParaRPr b="0" lang="en-US" sz="1000" strike="noStrike" u="none">
              <a:solidFill>
                <a:srgbClr val="000000"/>
              </a:solidFill>
              <a:effectLst/>
              <a:uFillTx/>
              <a:latin typeface="Frutiger 45 Light"/>
            </a:endParaRPr>
          </a:p>
          <a:p>
            <a:pPr>
              <a:lnSpc>
                <a:spcPct val="100000"/>
              </a:lnSpc>
              <a:spcBef>
                <a:spcPts val="624"/>
              </a:spcBef>
              <a:tabLst>
                <a:tab algn="l" pos="0"/>
                <a:tab algn="l" pos="895320"/>
                <a:tab algn="l" pos="1760400"/>
                <a:tab algn="l" pos="22366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Commercial:</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1.3%</a:t>
            </a:r>
            <a:endParaRPr b="0" lang="en-US" sz="1000" strike="noStrike" u="none">
              <a:solidFill>
                <a:srgbClr val="000000"/>
              </a:solidFill>
              <a:effectLst/>
              <a:uFillTx/>
              <a:latin typeface="Frutiger 45 Light"/>
            </a:endParaRPr>
          </a:p>
          <a:p>
            <a:pPr>
              <a:lnSpc>
                <a:spcPct val="100000"/>
              </a:lnSpc>
              <a:spcBef>
                <a:spcPts val="624"/>
              </a:spcBef>
              <a:tabLst>
                <a:tab algn="l" pos="0"/>
                <a:tab algn="l" pos="895320"/>
                <a:tab algn="l" pos="1760400"/>
                <a:tab algn="l" pos="22366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Industrial: *</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1.2%</a:t>
            </a:r>
            <a:endParaRPr b="0" lang="en-US" sz="1000" strike="noStrike" u="none">
              <a:solidFill>
                <a:srgbClr val="000000"/>
              </a:solidFill>
              <a:effectLst/>
              <a:uFillTx/>
              <a:latin typeface="Frutiger 45 Light"/>
            </a:endParaRPr>
          </a:p>
          <a:p>
            <a:pPr>
              <a:lnSpc>
                <a:spcPct val="100000"/>
              </a:lnSpc>
              <a:spcBef>
                <a:spcPts val="624"/>
              </a:spcBef>
              <a:tabLst>
                <a:tab algn="l" pos="0"/>
                <a:tab algn="l" pos="895320"/>
                <a:tab algn="l" pos="1760400"/>
                <a:tab algn="l" pos="22366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Generation:</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5.4%</a:t>
            </a:r>
            <a:endParaRPr b="0" lang="en-US" sz="1000" strike="noStrike" u="none">
              <a:solidFill>
                <a:srgbClr val="000000"/>
              </a:solidFill>
              <a:effectLst/>
              <a:uFillTx/>
              <a:latin typeface="Frutiger 45 Light"/>
            </a:endParaRPr>
          </a:p>
          <a:p>
            <a:pPr>
              <a:lnSpc>
                <a:spcPct val="100000"/>
              </a:lnSpc>
              <a:spcBef>
                <a:spcPts val="499"/>
              </a:spcBef>
              <a:tabLst>
                <a:tab algn="l" pos="0"/>
                <a:tab algn="l" pos="895320"/>
                <a:tab algn="l" pos="1760400"/>
                <a:tab algn="l" pos="223668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Includes Cogenerators</a:t>
            </a:r>
            <a:endParaRPr b="0" lang="en-US" sz="800" strike="noStrike" u="none">
              <a:solidFill>
                <a:srgbClr val="000000"/>
              </a:solidFill>
              <a:effectLst/>
              <a:uFillTx/>
              <a:latin typeface="Frutiger 45 Light"/>
            </a:endParaRPr>
          </a:p>
        </p:txBody>
      </p:sp>
      <p:grpSp>
        <p:nvGrpSpPr>
          <p:cNvPr id="39" name=""/>
          <p:cNvGrpSpPr/>
          <p:nvPr/>
        </p:nvGrpSpPr>
        <p:grpSpPr>
          <a:xfrm>
            <a:off x="3236760" y="5591160"/>
            <a:ext cx="3505320" cy="95400"/>
            <a:chOff x="3236760" y="5591160"/>
            <a:chExt cx="3505320" cy="95400"/>
          </a:xfrm>
        </p:grpSpPr>
        <p:sp>
          <p:nvSpPr>
            <p:cNvPr id="40" name=""/>
            <p:cNvSpPr/>
            <p:nvPr/>
          </p:nvSpPr>
          <p:spPr>
            <a:xfrm>
              <a:off x="3237840" y="5634720"/>
              <a:ext cx="3495600" cy="0"/>
            </a:xfrm>
            <a:prstGeom prst="line">
              <a:avLst/>
            </a:prstGeom>
            <a:ln w="1908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41" name=""/>
            <p:cNvSpPr/>
            <p:nvPr/>
          </p:nvSpPr>
          <p:spPr>
            <a:xfrm>
              <a:off x="3236760" y="5591160"/>
              <a:ext cx="0" cy="91440"/>
            </a:xfrm>
            <a:prstGeom prst="line">
              <a:avLst/>
            </a:prstGeom>
            <a:ln w="19080">
              <a:solidFill>
                <a:srgbClr val="ff0000"/>
              </a:solidFill>
              <a:miter/>
            </a:ln>
          </p:spPr>
          <p:style>
            <a:lnRef idx="0"/>
            <a:fillRef idx="0"/>
            <a:effectRef idx="0"/>
            <a:fontRef idx="minor"/>
          </p:style>
          <p:txBody>
            <a:bodyPr lIns="90000" rIns="90000" tIns="44640" bIns="44640" anchor="ctr">
              <a:noAutofit/>
            </a:bodyPr>
            <a:p>
              <a:endParaRPr b="0" lang="en-US" sz="2400" strike="noStrike" u="none">
                <a:solidFill>
                  <a:srgbClr val="000000"/>
                </a:solidFill>
                <a:effectLst/>
                <a:uFillTx/>
                <a:latin typeface="Frutiger 45 Light"/>
              </a:endParaRPr>
            </a:p>
          </p:txBody>
        </p:sp>
        <p:sp>
          <p:nvSpPr>
            <p:cNvPr id="42" name=""/>
            <p:cNvSpPr/>
            <p:nvPr/>
          </p:nvSpPr>
          <p:spPr>
            <a:xfrm>
              <a:off x="6742080" y="5591160"/>
              <a:ext cx="0" cy="95400"/>
            </a:xfrm>
            <a:prstGeom prst="line">
              <a:avLst/>
            </a:prstGeom>
            <a:ln w="1908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sp>
        <p:nvSpPr>
          <p:cNvPr id="43" name=""/>
          <p:cNvSpPr/>
          <p:nvPr/>
        </p:nvSpPr>
        <p:spPr>
          <a:xfrm>
            <a:off x="4582800" y="5511960"/>
            <a:ext cx="84132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19% Growth</a:t>
            </a:r>
            <a:endParaRPr b="0" lang="en-US" sz="900" strike="noStrike" u="none">
              <a:solidFill>
                <a:srgbClr val="000000"/>
              </a:solidFill>
              <a:effectLst/>
              <a:uFillTx/>
              <a:latin typeface="Frutiger 45 Light"/>
            </a:endParaRPr>
          </a:p>
        </p:txBody>
      </p:sp>
      <p:sp>
        <p:nvSpPr>
          <p:cNvPr id="44" name=""/>
          <p:cNvSpPr/>
          <p:nvPr/>
        </p:nvSpPr>
        <p:spPr>
          <a:xfrm>
            <a:off x="515520" y="1139760"/>
            <a:ext cx="737640" cy="21060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Bcf per day</a:t>
            </a:r>
            <a:endParaRPr b="0" lang="en-US" sz="800" strike="noStrike" u="none">
              <a:solidFill>
                <a:srgbClr val="000000"/>
              </a:solidFill>
              <a:effectLst/>
              <a:uFillTx/>
              <a:latin typeface="Frutiger 45 Light"/>
            </a:endParaRPr>
          </a:p>
        </p:txBody>
      </p:sp>
      <p:sp>
        <p:nvSpPr>
          <p:cNvPr id="45" name=""/>
          <p:cNvSpPr/>
          <p:nvPr/>
        </p:nvSpPr>
        <p:spPr>
          <a:xfrm>
            <a:off x="7881840" y="5515200"/>
            <a:ext cx="511200" cy="231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35 Tcf</a:t>
            </a:r>
            <a:endParaRPr b="0" lang="en-US" sz="900" strike="noStrike" u="none">
              <a:solidFill>
                <a:srgbClr val="000000"/>
              </a:solidFill>
              <a:effectLst/>
              <a:uFillTx/>
              <a:latin typeface="Frutiger 45 Light"/>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Historical &amp; Projected Gas Fired Capacity Additions</a:t>
            </a:r>
            <a:endParaRPr b="1" lang="en-US" sz="2600" strike="noStrike" u="none">
              <a:solidFill>
                <a:srgbClr val="000000"/>
              </a:solidFill>
              <a:effectLst/>
              <a:uFillTx/>
              <a:latin typeface="Frutiger 45 Light"/>
            </a:endParaRPr>
          </a:p>
        </p:txBody>
      </p:sp>
      <p:graphicFrame>
        <p:nvGraphicFramePr>
          <p:cNvPr id="47" name=""/>
          <p:cNvGraphicFramePr/>
          <p:nvPr/>
        </p:nvGraphicFramePr>
        <p:xfrm>
          <a:off x="182520" y="890640"/>
          <a:ext cx="8659800" cy="4573440"/>
        </p:xfrm>
        <a:graphic>
          <a:graphicData uri="http://schemas.openxmlformats.org/presentationml/2006/ole">
            <p:oleObj progId="Excel.Sheet.12" r:id="rId2" spid="">
              <p:embed/>
              <p:pic>
                <p:nvPicPr>
                  <p:cNvPr id="48" name="" descr=""/>
                  <p:cNvPicPr/>
                  <p:nvPr/>
                </p:nvPicPr>
                <p:blipFill>
                  <a:blip r:embed="rId3"/>
                  <a:stretch/>
                </p:blipFill>
                <p:spPr>
                  <a:xfrm>
                    <a:off x="182520" y="890640"/>
                    <a:ext cx="8659800" cy="4573440"/>
                  </a:xfrm>
                  <a:prstGeom prst="rect">
                    <a:avLst/>
                  </a:prstGeom>
                  <a:noFill/>
                  <a:ln w="0">
                    <a:noFill/>
                  </a:ln>
                </p:spPr>
              </p:pic>
            </p:oleObj>
          </a:graphicData>
        </a:graphic>
      </p:graphicFrame>
      <p:sp>
        <p:nvSpPr>
          <p:cNvPr id="49" name=""/>
          <p:cNvSpPr/>
          <p:nvPr/>
        </p:nvSpPr>
        <p:spPr>
          <a:xfrm>
            <a:off x="914400" y="5423400"/>
            <a:ext cx="2057400" cy="2768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Source: EIA, EEI, and EVA</a:t>
            </a:r>
            <a:endParaRPr b="0" lang="en-US" sz="1200" strike="noStrike" u="none">
              <a:solidFill>
                <a:srgbClr val="000000"/>
              </a:solidFill>
              <a:effectLst/>
              <a:uFillTx/>
              <a:latin typeface="Frutiger 45 Light"/>
            </a:endParaRPr>
          </a:p>
        </p:txBody>
      </p:sp>
      <p:sp>
        <p:nvSpPr>
          <p:cNvPr id="50" name=""/>
          <p:cNvSpPr/>
          <p:nvPr/>
        </p:nvSpPr>
        <p:spPr>
          <a:xfrm>
            <a:off x="3581280" y="5356800"/>
            <a:ext cx="4038840" cy="4597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 Megawatt/hr of Electricity generated requires 9 MCF of natural gas assuming a 9000 Btu/kWh heat rate</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Production</a:t>
            </a:r>
            <a:endParaRPr b="1" lang="en-US" sz="3000" strike="noStrike" u="none">
              <a:solidFill>
                <a:srgbClr val="000000"/>
              </a:solidFill>
              <a:effectLst/>
              <a:uFillTx/>
              <a:latin typeface="Frutiger 45 Light"/>
            </a:endParaRPr>
          </a:p>
        </p:txBody>
      </p:sp>
      <p:graphicFrame>
        <p:nvGraphicFramePr>
          <p:cNvPr id="52" name=""/>
          <p:cNvGraphicFramePr/>
          <p:nvPr/>
        </p:nvGraphicFramePr>
        <p:xfrm>
          <a:off x="114480" y="633240"/>
          <a:ext cx="8915400" cy="5443560"/>
        </p:xfrm>
        <a:graphic>
          <a:graphicData uri="http://schemas.openxmlformats.org/presentationml/2006/ole">
            <p:oleObj progId="Excel.Sheet.12" r:id="rId2" spid="">
              <p:embed/>
              <p:pic>
                <p:nvPicPr>
                  <p:cNvPr id="53" name="" descr=""/>
                  <p:cNvPicPr/>
                  <p:nvPr/>
                </p:nvPicPr>
                <p:blipFill>
                  <a:blip r:embed="rId3"/>
                  <a:stretch/>
                </p:blipFill>
                <p:spPr>
                  <a:xfrm>
                    <a:off x="114480" y="633240"/>
                    <a:ext cx="8915400" cy="5443560"/>
                  </a:xfrm>
                  <a:prstGeom prst="rect">
                    <a:avLst/>
                  </a:prstGeom>
                  <a:noFill/>
                  <a:ln w="0">
                    <a:noFill/>
                  </a:ln>
                </p:spPr>
              </p:pic>
            </p:oleObj>
          </a:graphicData>
        </a:graphic>
      </p:graphicFrame>
      <p:sp>
        <p:nvSpPr>
          <p:cNvPr id="54" name=""/>
          <p:cNvSpPr/>
          <p:nvPr/>
        </p:nvSpPr>
        <p:spPr>
          <a:xfrm>
            <a:off x="665280" y="5656320"/>
            <a:ext cx="460044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Frutiger 45 Light"/>
              </a:rPr>
              <a:t>Source: EIA &amp; Baker Hughes, Updated as of May 01</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Frutiger 45 Light"/>
              </a:rPr>
              <a:t>Higher Rig Counts not a Short–term Solution</a:t>
            </a:r>
            <a:endParaRPr b="1" lang="en-US" sz="2600" strike="noStrike" u="none">
              <a:solidFill>
                <a:srgbClr val="000000"/>
              </a:solidFill>
              <a:effectLst/>
              <a:uFillTx/>
              <a:latin typeface="Frutiger 45 Light"/>
            </a:endParaRPr>
          </a:p>
        </p:txBody>
      </p:sp>
      <p:sp>
        <p:nvSpPr>
          <p:cNvPr id="56" name="PlaceHolder 2"/>
          <p:cNvSpPr>
            <a:spLocks noGrp="1"/>
          </p:cNvSpPr>
          <p:nvPr>
            <p:ph/>
          </p:nvPr>
        </p:nvSpPr>
        <p:spPr>
          <a:xfrm>
            <a:off x="685800" y="1109520"/>
            <a:ext cx="7772400" cy="4114800"/>
          </a:xfrm>
          <a:prstGeom prst="rect">
            <a:avLst/>
          </a:prstGeom>
          <a:noFill/>
          <a:ln w="0">
            <a:noFill/>
          </a:ln>
        </p:spPr>
        <p:txBody>
          <a:bodyPr lIns="90000" rIns="90000" tIns="46800" bIns="46800" anchor="t">
            <a:normAutofit/>
          </a:bodyPr>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Lag time between production and drilling</a:t>
            </a: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Higher levels of first year depletion rates</a:t>
            </a: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Lower initial production rates</a:t>
            </a: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Excessive reliance on development drilling</a:t>
            </a: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Producers focusing on smaller prospects</a:t>
            </a:r>
            <a:endParaRPr b="0" lang="en-US" sz="2600" strike="noStrike" u="none">
              <a:solidFill>
                <a:srgbClr val="cc0000"/>
              </a:solidFill>
              <a:effectLst/>
              <a:uFillTx/>
              <a:latin typeface="Frutiger 45 Light"/>
            </a:endParaRPr>
          </a:p>
          <a:p>
            <a:pPr marL="343080" indent="-343080">
              <a:spcBef>
                <a:spcPts val="6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Frutiger 45 Light"/>
              </a:rPr>
              <a:t>Estimated that 1,500-2,000 rigs may be necessary to meet growing U.S. demand</a:t>
            </a:r>
            <a:endParaRPr b="0" lang="en-US" sz="2600" strike="noStrike" u="none">
              <a:solidFill>
                <a:srgbClr val="cc0000"/>
              </a:solidFill>
              <a:effectLst/>
              <a:uFillTx/>
              <a:latin typeface="Frutiger 45 Light"/>
            </a:endParaRPr>
          </a:p>
          <a:p>
            <a:pPr marL="343080" indent="-343080">
              <a:spcBef>
                <a:spcPts val="6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cc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U.S. Natural Gas Production</a:t>
            </a:r>
            <a:endParaRPr b="1" lang="en-US" sz="3000" strike="noStrike" u="none">
              <a:solidFill>
                <a:srgbClr val="000000"/>
              </a:solidFill>
              <a:effectLst/>
              <a:uFillTx/>
              <a:latin typeface="Frutiger 45 Light"/>
            </a:endParaRPr>
          </a:p>
        </p:txBody>
      </p:sp>
      <p:graphicFrame>
        <p:nvGraphicFramePr>
          <p:cNvPr id="58" name=""/>
          <p:cNvGraphicFramePr/>
          <p:nvPr/>
        </p:nvGraphicFramePr>
        <p:xfrm>
          <a:off x="114480" y="843120"/>
          <a:ext cx="8915400" cy="5171760"/>
        </p:xfrm>
        <a:graphic>
          <a:graphicData uri="http://schemas.openxmlformats.org/presentationml/2006/ole">
            <p:oleObj progId="Excel.Sheet.12" r:id="rId2" spid="">
              <p:embed/>
              <p:pic>
                <p:nvPicPr>
                  <p:cNvPr id="59" name="" descr=""/>
                  <p:cNvPicPr/>
                  <p:nvPr/>
                </p:nvPicPr>
                <p:blipFill>
                  <a:blip r:embed="rId3"/>
                  <a:stretch/>
                </p:blipFill>
                <p:spPr>
                  <a:xfrm>
                    <a:off x="114480" y="843120"/>
                    <a:ext cx="8915400" cy="5171760"/>
                  </a:xfrm>
                  <a:prstGeom prst="rect">
                    <a:avLst/>
                  </a:prstGeom>
                  <a:noFill/>
                  <a:ln w="0">
                    <a:noFill/>
                  </a:ln>
                </p:spPr>
              </p:pic>
            </p:oleObj>
          </a:graphicData>
        </a:graphic>
      </p:graphicFrame>
      <p:sp>
        <p:nvSpPr>
          <p:cNvPr id="60" name=""/>
          <p:cNvSpPr/>
          <p:nvPr/>
        </p:nvSpPr>
        <p:spPr>
          <a:xfrm>
            <a:off x="1381320" y="1351080"/>
            <a:ext cx="1825200" cy="261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Frutiger 45 Light"/>
              </a:rPr>
              <a:t>Source: In House Analysis</a:t>
            </a:r>
            <a:endParaRPr b="0" lang="en-US" sz="1100" strike="noStrike" u="none">
              <a:solidFill>
                <a:srgbClr val="000000"/>
              </a:solidFill>
              <a:effectLst/>
              <a:uFillTx/>
              <a:latin typeface="Frutiger 45 Light"/>
            </a:endParaRPr>
          </a:p>
        </p:txBody>
      </p:sp>
      <p:sp>
        <p:nvSpPr>
          <p:cNvPr id="61" name=""/>
          <p:cNvSpPr/>
          <p:nvPr/>
        </p:nvSpPr>
        <p:spPr>
          <a:xfrm>
            <a:off x="1227600" y="193500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29,433</a:t>
            </a:r>
            <a:endParaRPr b="0" lang="en-US" sz="1200" strike="noStrike" u="none">
              <a:solidFill>
                <a:srgbClr val="000000"/>
              </a:solidFill>
              <a:effectLst/>
              <a:uFillTx/>
              <a:latin typeface="Frutiger 45 Light"/>
            </a:endParaRPr>
          </a:p>
        </p:txBody>
      </p:sp>
      <p:sp>
        <p:nvSpPr>
          <p:cNvPr id="62" name=""/>
          <p:cNvSpPr/>
          <p:nvPr/>
        </p:nvSpPr>
        <p:spPr>
          <a:xfrm>
            <a:off x="1902240" y="223848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28,860</a:t>
            </a:r>
            <a:endParaRPr b="0" lang="en-US" sz="1200" strike="noStrike" u="none">
              <a:solidFill>
                <a:srgbClr val="000000"/>
              </a:solidFill>
              <a:effectLst/>
              <a:uFillTx/>
              <a:latin typeface="Frutiger 45 Light"/>
            </a:endParaRPr>
          </a:p>
        </p:txBody>
      </p:sp>
      <p:sp>
        <p:nvSpPr>
          <p:cNvPr id="63" name=""/>
          <p:cNvSpPr/>
          <p:nvPr/>
        </p:nvSpPr>
        <p:spPr>
          <a:xfrm>
            <a:off x="2610360" y="233532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28,632</a:t>
            </a:r>
            <a:endParaRPr b="0" lang="en-US" sz="1200" strike="noStrike" u="none">
              <a:solidFill>
                <a:srgbClr val="000000"/>
              </a:solidFill>
              <a:effectLst/>
              <a:uFillTx/>
              <a:latin typeface="Frutiger 45 Light"/>
            </a:endParaRPr>
          </a:p>
        </p:txBody>
      </p:sp>
      <p:sp>
        <p:nvSpPr>
          <p:cNvPr id="64" name=""/>
          <p:cNvSpPr/>
          <p:nvPr/>
        </p:nvSpPr>
        <p:spPr>
          <a:xfrm>
            <a:off x="3292920" y="217008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29,000</a:t>
            </a:r>
            <a:endParaRPr b="0" lang="en-US" sz="1200" strike="noStrike" u="none">
              <a:solidFill>
                <a:srgbClr val="000000"/>
              </a:solidFill>
              <a:effectLst/>
              <a:uFillTx/>
              <a:latin typeface="Frutiger 45 Light"/>
            </a:endParaRPr>
          </a:p>
        </p:txBody>
      </p:sp>
      <p:sp>
        <p:nvSpPr>
          <p:cNvPr id="65" name=""/>
          <p:cNvSpPr/>
          <p:nvPr/>
        </p:nvSpPr>
        <p:spPr>
          <a:xfrm>
            <a:off x="4016880" y="229392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28,793</a:t>
            </a:r>
            <a:endParaRPr b="0" lang="en-US" sz="1200" strike="noStrike" u="none">
              <a:solidFill>
                <a:srgbClr val="000000"/>
              </a:solidFill>
              <a:effectLst/>
              <a:uFillTx/>
              <a:latin typeface="Frutiger 45 Light"/>
            </a:endParaRPr>
          </a:p>
        </p:txBody>
      </p:sp>
      <p:sp>
        <p:nvSpPr>
          <p:cNvPr id="66" name=""/>
          <p:cNvSpPr/>
          <p:nvPr/>
        </p:nvSpPr>
        <p:spPr>
          <a:xfrm>
            <a:off x="4740480" y="227664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28,811</a:t>
            </a:r>
            <a:endParaRPr b="0" lang="en-US" sz="1200" strike="noStrike" u="none">
              <a:solidFill>
                <a:srgbClr val="000000"/>
              </a:solidFill>
              <a:effectLst/>
              <a:uFillTx/>
              <a:latin typeface="Frutiger 45 Light"/>
            </a:endParaRPr>
          </a:p>
        </p:txBody>
      </p:sp>
      <p:sp>
        <p:nvSpPr>
          <p:cNvPr id="67" name=""/>
          <p:cNvSpPr/>
          <p:nvPr/>
        </p:nvSpPr>
        <p:spPr>
          <a:xfrm>
            <a:off x="5404320" y="217656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29,050</a:t>
            </a:r>
            <a:endParaRPr b="0" lang="en-US" sz="1200" strike="noStrike" u="none">
              <a:solidFill>
                <a:srgbClr val="000000"/>
              </a:solidFill>
              <a:effectLst/>
              <a:uFillTx/>
              <a:latin typeface="Frutiger 45 Light"/>
            </a:endParaRPr>
          </a:p>
        </p:txBody>
      </p:sp>
      <p:sp>
        <p:nvSpPr>
          <p:cNvPr id="68" name=""/>
          <p:cNvSpPr/>
          <p:nvPr/>
        </p:nvSpPr>
        <p:spPr>
          <a:xfrm>
            <a:off x="6096240" y="199404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29,168</a:t>
            </a:r>
            <a:endParaRPr b="0" lang="en-US" sz="1200" strike="noStrike" u="none">
              <a:solidFill>
                <a:srgbClr val="000000"/>
              </a:solidFill>
              <a:effectLst/>
              <a:uFillTx/>
              <a:latin typeface="Frutiger 45 Light"/>
            </a:endParaRPr>
          </a:p>
        </p:txBody>
      </p:sp>
      <p:sp>
        <p:nvSpPr>
          <p:cNvPr id="69" name=""/>
          <p:cNvSpPr/>
          <p:nvPr/>
        </p:nvSpPr>
        <p:spPr>
          <a:xfrm>
            <a:off x="6815520" y="197316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29,419</a:t>
            </a:r>
            <a:endParaRPr b="0" lang="en-US" sz="1200" strike="noStrike" u="none">
              <a:solidFill>
                <a:srgbClr val="000000"/>
              </a:solidFill>
              <a:effectLst/>
              <a:uFillTx/>
              <a:latin typeface="Frutiger 45 Light"/>
            </a:endParaRPr>
          </a:p>
        </p:txBody>
      </p:sp>
      <p:sp>
        <p:nvSpPr>
          <p:cNvPr id="70" name=""/>
          <p:cNvSpPr/>
          <p:nvPr/>
        </p:nvSpPr>
        <p:spPr>
          <a:xfrm>
            <a:off x="7504560" y="179856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29,735</a:t>
            </a:r>
            <a:endParaRPr b="0" lang="en-US" sz="1200" strike="noStrike" u="none">
              <a:solidFill>
                <a:srgbClr val="000000"/>
              </a:solidFill>
              <a:effectLst/>
              <a:uFillTx/>
              <a:latin typeface="Frutiger 45 Light"/>
            </a:endParaRPr>
          </a:p>
        </p:txBody>
      </p:sp>
      <p:sp>
        <p:nvSpPr>
          <p:cNvPr id="71" name=""/>
          <p:cNvSpPr/>
          <p:nvPr/>
        </p:nvSpPr>
        <p:spPr>
          <a:xfrm>
            <a:off x="8220600" y="1623960"/>
            <a:ext cx="646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30,243</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0" y="-36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45 Light"/>
              </a:rPr>
              <a:t>U.S Production History- Offshore</a:t>
            </a:r>
            <a:endParaRPr b="1" lang="en-US" sz="3000" strike="noStrike" u="none">
              <a:solidFill>
                <a:srgbClr val="000000"/>
              </a:solidFill>
              <a:effectLst/>
              <a:uFillTx/>
              <a:latin typeface="Frutiger 45 Light"/>
            </a:endParaRPr>
          </a:p>
        </p:txBody>
      </p:sp>
      <p:graphicFrame>
        <p:nvGraphicFramePr>
          <p:cNvPr id="73" name=""/>
          <p:cNvGraphicFramePr/>
          <p:nvPr/>
        </p:nvGraphicFramePr>
        <p:xfrm>
          <a:off x="277920" y="811080"/>
          <a:ext cx="8534160" cy="5029200"/>
        </p:xfrm>
        <a:graphic>
          <a:graphicData uri="http://schemas.openxmlformats.org/presentationml/2006/ole">
            <p:oleObj progId="Excel.Sheet.12" r:id="rId2" spid="">
              <p:embed/>
              <p:pic>
                <p:nvPicPr>
                  <p:cNvPr id="74" name="" descr=""/>
                  <p:cNvPicPr/>
                  <p:nvPr/>
                </p:nvPicPr>
                <p:blipFill>
                  <a:blip r:embed="rId3"/>
                  <a:stretch/>
                </p:blipFill>
                <p:spPr>
                  <a:xfrm>
                    <a:off x="277920" y="811080"/>
                    <a:ext cx="8534160" cy="5029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11426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2001-03-19T15:08:14Z</dcterms:created>
  <dc:creator>terrie_james</dc:creator>
  <dc:description/>
  <dc:language>en-US</dc:language>
  <cp:lastModifiedBy>Lucy Ortiz</cp:lastModifiedBy>
  <cp:lastPrinted>2001-04-04T16:00:45Z</cp:lastPrinted>
  <dcterms:modified xsi:type="dcterms:W3CDTF">2001-06-13T19:06:45Z</dcterms:modified>
  <cp:revision>202</cp:revision>
  <dc:subject/>
  <dc:title>No Slide Title</dc:title>
</cp:coreProperties>
</file>