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11.jpeg" ContentType="image/jpeg"/>
  <Override PartName="/ppt/media/image10.jpeg" ContentType="image/jpeg"/>
  <Override PartName="/ppt/media/image9.png" ContentType="image/png"/>
  <Override PartName="/ppt/media/image12.wmf" ContentType="image/x-wmf"/>
  <Override PartName="/ppt/media/image8.wmf" ContentType="image/x-wmf"/>
  <Override PartName="/ppt/media/image7.wmf" ContentType="image/x-wmf"/>
  <Override PartName="/ppt/media/image16.wmf" ContentType="image/x-wmf"/>
  <Override PartName="/ppt/media/image6.wmf" ContentType="image/x-wmf"/>
  <Override PartName="/ppt/media/image1.jpeg" ContentType="image/jpeg"/>
  <Override PartName="/ppt/media/image15.wmf" ContentType="image/x-wmf"/>
  <Override PartName="/ppt/media/image24.jpeg" ContentType="image/jpeg"/>
  <Override PartName="/ppt/media/image22.wmf" ContentType="image/x-wmf"/>
  <Override PartName="/ppt/media/image23.wmf" ContentType="image/x-wmf"/>
  <Override PartName="/ppt/media/image21.wmf" ContentType="image/x-wmf"/>
  <Override PartName="/ppt/media/image19.wmf" ContentType="image/x-wmf"/>
  <Override PartName="/ppt/media/image3.png" ContentType="image/png"/>
  <Override PartName="/ppt/media/image20.wmf" ContentType="image/x-wmf"/>
  <Override PartName="/ppt/media/image18.wmf" ContentType="image/x-wmf"/>
  <Override PartName="/ppt/media/image17.jpeg" ContentType="image/jpeg"/>
  <Override PartName="/ppt/media/image5.png" ContentType="image/png"/>
  <Override PartName="/ppt/media/image14.png" ContentType="image/png"/>
  <Override PartName="/ppt/media/image25.wmf" ContentType="image/x-wmf"/>
  <Override PartName="/ppt/media/image2.jpeg" ContentType="image/jpeg"/>
  <Override PartName="/ppt/media/image4.png" ContentType="image/png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1.docx" ContentType="application/vnd.openxmlformats-officedocument.wordprocessingml.documen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/>
  <p:notesSz cx="7102475" cy="8993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60AF20-A928-47D8-AB70-442B043B04DC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ACFBF3-DD00-4D7A-B312-7840B0540E02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159A59-D5A3-4A95-AE66-CE4E73888A53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6A77B7-FEB1-4044-8424-A689AEEE1E13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Media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CAFD94-4F0F-4CA9-BFB8-F20B89307E25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6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8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9FC235-D61C-401E-A02B-99E0F554D25B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9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21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4B962A-13DF-4E3D-A716-31072897AE73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And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22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2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2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03CC0D-257F-4D6E-AE24-8BEF61C96A60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99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799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799"/>
              </a:spcBef>
              <a:buClr>
                <a:srgbClr val="ccec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Fourth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799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Fifth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Sixth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799"/>
              </a:spcBef>
              <a:buClr>
                <a:srgbClr val="ccec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Seventh Outline Level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5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27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EB4788-A4C4-4DE3-AD6B-6EEBEFF21EDF}" type="slidenum">
              <a:rPr b="0" lang="en-US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638360"/>
            <a:ext cx="3343320" cy="122040"/>
          </a:xfrm>
          <a:prstGeom prst="rect">
            <a:avLst/>
          </a:prstGeom>
          <a:solidFill>
            <a:srgbClr val="0000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png"/><Relationship Id="rId3" Type="http://schemas.openxmlformats.org/officeDocument/2006/relationships/image" Target="../media/image15.wmf"/><Relationship Id="rId4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7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9.wmf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20.wmf"/><Relationship Id="rId4" Type="http://schemas.openxmlformats.org/officeDocument/2006/relationships/slideLayout" Target="../slideLayouts/slideLayout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3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5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1066680" y="1066680"/>
            <a:ext cx="57913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Enterprise - Wide Risk Management 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and 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United Grain Growers 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7" name="UGGLogo" descr=""/>
          <p:cNvPicPr/>
          <p:nvPr/>
        </p:nvPicPr>
        <p:blipFill>
          <a:blip r:embed="rId2"/>
          <a:stretch/>
        </p:blipFill>
        <p:spPr>
          <a:xfrm>
            <a:off x="457200" y="380880"/>
            <a:ext cx="1295280" cy="798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Arial"/>
              </a:rPr>
              <a:t> 2. Trends in the financial “community”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8077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sng">
                <a:solidFill>
                  <a:srgbClr val="ccecff"/>
                </a:solidFill>
                <a:effectLst/>
                <a:uFillTx/>
                <a:latin typeface="Arial"/>
              </a:rPr>
              <a:t>Stock analysts and investors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increasingly sensitive to unfavorable deviations from earnings targets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sng">
                <a:solidFill>
                  <a:srgbClr val="ccecff"/>
                </a:solidFill>
                <a:effectLst/>
                <a:uFillTx/>
                <a:latin typeface="Arial"/>
              </a:rPr>
              <a:t>Accounting rules</a:t>
            </a: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evolving toward increased disclosure of risks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sng">
                <a:solidFill>
                  <a:srgbClr val="ccecff"/>
                </a:solidFill>
                <a:effectLst/>
                <a:uFillTx/>
                <a:latin typeface="Arial"/>
              </a:rPr>
              <a:t>Credit rating agencies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using more sophisticated models to evaluate a firm’s risks</a:t>
            </a:r>
            <a:r>
              <a:rPr b="0" lang="en-US" sz="2800" strike="noStrike" u="sng">
                <a:solidFill>
                  <a:srgbClr val="ccec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6dcac"/>
            </a:gs>
            <a:gs pos="100000">
              <a:srgbClr val="e6dca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-766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sng">
                <a:solidFill>
                  <a:srgbClr val="000066"/>
                </a:solidFill>
                <a:effectLst/>
                <a:uFillTx/>
                <a:latin typeface="Times New Roman"/>
              </a:rPr>
              <a:t>Evolution--not Revolution</a:t>
            </a:r>
            <a:endParaRPr b="0" lang="en-US" sz="48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0" y="2895480"/>
            <a:ext cx="4038480" cy="419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Good policies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Defined responsibilities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Well-defined position limits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Good risk control practices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Formal monitoring &amp; reporting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885840" y="2971440"/>
            <a:ext cx="5334120" cy="533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Improved accountability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Better structure of responsibilities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Improved internal communication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Focus &amp; understanding of costs of principal risks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A risk management system for keying in on highest risks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380880" y="1828800"/>
            <a:ext cx="3353040" cy="8380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0000cc"/>
                </a:solidFill>
                <a:uFillTx/>
                <a:latin typeface="Times New Roman"/>
              </a:rPr>
              <a:t>We had...</a:t>
            </a:r>
            <a:endParaRPr b="0" lang="en-US" sz="24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0000cc"/>
              </a:solidFill>
              <a:uFillTx/>
              <a:latin typeface="Times New Roman"/>
              <a:ea typeface="Times New Roman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4267080" y="1828800"/>
            <a:ext cx="3733920" cy="10666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0000cc"/>
                </a:solidFill>
                <a:uFillTx/>
                <a:latin typeface="Times New Roman"/>
              </a:rPr>
              <a:t>We sought...</a:t>
            </a:r>
            <a:endParaRPr b="0" lang="en-US" sz="24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0000cc"/>
              </a:solidFill>
              <a:uFillTx/>
              <a:latin typeface="Times New Roman"/>
              <a:ea typeface="Times New Roman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ombinesField2" descr=""/>
          <p:cNvPicPr/>
          <p:nvPr/>
        </p:nvPicPr>
        <p:blipFill>
          <a:blip r:embed="rId2"/>
          <a:stretch/>
        </p:blipFill>
        <p:spPr>
          <a:xfrm>
            <a:off x="-1523880" y="0"/>
            <a:ext cx="1169676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"/>
          <p:cNvSpPr txBox="1"/>
          <p:nvPr/>
        </p:nvSpPr>
        <p:spPr>
          <a:xfrm>
            <a:off x="2819520" y="1523880"/>
            <a:ext cx="3276360" cy="16765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28440">
                  <a:solidFill>
                    <a:srgbClr val="333333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How</a:t>
            </a:r>
            <a:endParaRPr b="0" i="1" lang="en-US" sz="5400" spc="3" strike="noStrike" u="none">
              <a:ln w="28440">
                <a:solidFill>
                  <a:srgbClr val="333333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28440">
                  <a:solidFill>
                    <a:srgbClr val="333333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we</a:t>
            </a:r>
            <a:endParaRPr b="0" i="1" lang="en-US" sz="5400" spc="3" strike="noStrike" u="none">
              <a:ln w="28440">
                <a:solidFill>
                  <a:srgbClr val="333333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28440">
                  <a:solidFill>
                    <a:srgbClr val="333333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proceeded</a:t>
            </a:r>
            <a:endParaRPr b="0" i="1" lang="en-US" sz="5400" spc="3" strike="noStrike" u="none">
              <a:ln w="28440">
                <a:solidFill>
                  <a:srgbClr val="333333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  <p:pic>
        <p:nvPicPr>
          <p:cNvPr id="89" name="UGGLogo" descr=""/>
          <p:cNvPicPr/>
          <p:nvPr/>
        </p:nvPicPr>
        <p:blipFill>
          <a:blip r:embed="rId3"/>
          <a:stretch/>
        </p:blipFill>
        <p:spPr>
          <a:xfrm>
            <a:off x="8001000" y="5943600"/>
            <a:ext cx="838080" cy="500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How we proceeded: </a:t>
            </a:r>
            <a:r>
              <a:rPr b="1" i="1" lang="en-US" sz="36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Who is involved and what are our tools?</a:t>
            </a:r>
            <a:endParaRPr b="0" lang="en-US" sz="36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905120"/>
            <a:ext cx="38102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Board of Directors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Management Committee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Committee Mandate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Management Policy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Management Process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47960" y="182880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Application of Process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Consistency in Risk language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Exposure Analysis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Reporting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Internalizing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Process Audit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93" name="UGGLogo" descr=""/>
          <p:cNvPicPr/>
          <p:nvPr/>
        </p:nvPicPr>
        <p:blipFill>
          <a:blip r:embed="rId2"/>
          <a:stretch/>
        </p:blipFill>
        <p:spPr>
          <a:xfrm>
            <a:off x="7620120" y="5888160"/>
            <a:ext cx="1181160" cy="61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The Team: Risk Management Committee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CEO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CFO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Manager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Treasurer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Manager Corporate Audit Services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Divisional Managing Directors (as required)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96" name="UGGLogo" descr=""/>
          <p:cNvPicPr/>
          <p:nvPr/>
        </p:nvPicPr>
        <p:blipFill>
          <a:blip r:embed="rId2"/>
          <a:stretch/>
        </p:blipFill>
        <p:spPr>
          <a:xfrm>
            <a:off x="1447920" y="5715000"/>
            <a:ext cx="1257120" cy="65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685800" y="2882880"/>
            <a:ext cx="3809880" cy="230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Language and Process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distinction between risk process and application of R.M. technique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ensure that process is general enough to apply to everyone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identify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analyze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evaluate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control, prevent, reduce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finance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select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implement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monitor and audit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101" name="UGGLogo" descr=""/>
          <p:cNvPicPr/>
          <p:nvPr/>
        </p:nvPicPr>
        <p:blipFill>
          <a:blip r:embed="rId2"/>
          <a:stretch/>
        </p:blipFill>
        <p:spPr>
          <a:xfrm>
            <a:off x="7467480" y="457200"/>
            <a:ext cx="1257480" cy="65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How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management “brainstorm”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identify principal business risks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rank risks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choose those to analyze/quantify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data collection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mapping 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Seek options for non-traditional risks and begin pricing process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explore integration of risk financing model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price risk financing on stand alone and integrated  basis 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105" name="UGGLogo" descr=""/>
          <p:cNvPicPr/>
          <p:nvPr/>
        </p:nvPicPr>
        <p:blipFill>
          <a:blip r:embed="rId2"/>
          <a:stretch/>
        </p:blipFill>
        <p:spPr>
          <a:xfrm>
            <a:off x="7772400" y="380880"/>
            <a:ext cx="1028880" cy="538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How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Identified 47 exposure areas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force ranked them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grouped these into 25 areas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picked top six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intensively evaluated these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picked top one that had catastrophic potential and set out to find a way to transfer this risk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108" name="UGGLogo" descr=""/>
          <p:cNvPicPr/>
          <p:nvPr/>
        </p:nvPicPr>
        <p:blipFill>
          <a:blip r:embed="rId2"/>
          <a:stretch/>
        </p:blipFill>
        <p:spPr>
          <a:xfrm>
            <a:off x="7620120" y="380880"/>
            <a:ext cx="1181160" cy="617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Decision Matrix - “Map”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10" name=""/>
          <p:cNvSpPr/>
          <p:nvPr/>
        </p:nvSpPr>
        <p:spPr>
          <a:xfrm>
            <a:off x="1828800" y="1981080"/>
            <a:ext cx="5334120" cy="381024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0" y="3657600"/>
            <a:ext cx="17524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Severity ($)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3276720" y="6095880"/>
            <a:ext cx="2361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Times New Roman"/>
              </a:rPr>
              <a:t>Frequency (n)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4419720" y="1981080"/>
            <a:ext cx="0" cy="3810240"/>
          </a:xfrm>
          <a:prstGeom prst="line">
            <a:avLst/>
          </a:prstGeom>
          <a:ln w="936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1828800" y="3886200"/>
            <a:ext cx="5334120" cy="0"/>
          </a:xfrm>
          <a:prstGeom prst="line">
            <a:avLst/>
          </a:prstGeom>
          <a:ln w="936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1828800" y="4267080"/>
            <a:ext cx="2438280" cy="13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Low/Low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(retain &amp; passive control)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4495680" y="4267080"/>
            <a:ext cx="2362320" cy="13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Low/High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(retain &amp; active control)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828800" y="2362320"/>
            <a:ext cx="2666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High/Low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(transfer &amp; control)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4572000" y="2362320"/>
            <a:ext cx="2438280" cy="101592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High/High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(avoid)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19" name="UGGLogo" descr=""/>
          <p:cNvPicPr/>
          <p:nvPr/>
        </p:nvPicPr>
        <p:blipFill>
          <a:blip r:embed="rId2"/>
          <a:stretch/>
        </p:blipFill>
        <p:spPr>
          <a:xfrm>
            <a:off x="7696080" y="5851440"/>
            <a:ext cx="1105200" cy="57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Then the light went on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950760" y="1981080"/>
            <a:ext cx="3278520" cy="411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Top risk - weather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Couldn’t control weather itself but could soften financial impact it had on company’s earnings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volume related solution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123" name="UGGLogo" descr=""/>
          <p:cNvPicPr/>
          <p:nvPr/>
        </p:nvPicPr>
        <p:blipFill>
          <a:blip r:embed="rId3"/>
          <a:stretch/>
        </p:blipFill>
        <p:spPr>
          <a:xfrm>
            <a:off x="7696080" y="5851440"/>
            <a:ext cx="1105200" cy="57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Who We Are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523520" y="1752120"/>
            <a:ext cx="7239240" cy="449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Formed As Canada’s First Co-op (1906)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A Strong Tradition of Providing Products &amp; Services To Western Canadian Farmers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Transformed Into A Publicly Traded Company in 1993 (Common Shares Traded on the Toronto Stock Exchange)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d" descr=""/>
          <p:cNvPicPr/>
          <p:nvPr/>
        </p:nvPicPr>
        <p:blipFill>
          <a:blip r:embed="rId2"/>
          <a:stretch/>
        </p:blipFill>
        <p:spPr>
          <a:xfrm>
            <a:off x="-914400" y="-228600"/>
            <a:ext cx="10972800" cy="739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"/>
          <p:cNvSpPr txBox="1"/>
          <p:nvPr/>
        </p:nvSpPr>
        <p:spPr>
          <a:xfrm>
            <a:off x="4724280" y="3581280"/>
            <a:ext cx="1981440" cy="9622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What?</a:t>
            </a:r>
            <a:endParaRPr b="0" i="1" lang="en-US" sz="54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609480" y="990720"/>
            <a:ext cx="1746360" cy="472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What we did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Decided that integration with current traditional program was a good idea to gain greatest cost efficiency by placing all risk areas into one portfolio thus utilizing a favorable long term integrated loss history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Test, measure, and model risk financing scenarios and their impact on long term cost of risk*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129" name="UGGLogo" descr=""/>
          <p:cNvPicPr/>
          <p:nvPr/>
        </p:nvPicPr>
        <p:blipFill>
          <a:blip r:embed="rId2"/>
          <a:stretch/>
        </p:blipFill>
        <p:spPr>
          <a:xfrm>
            <a:off x="7620120" y="380880"/>
            <a:ext cx="1181160" cy="617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*Cost of Risk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Cost of Risk =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Transfer costs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Risk Retention costs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Loss Control costs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Administrative expense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132" name=""/>
          <p:cNvSpPr/>
          <p:nvPr/>
        </p:nvSpPr>
        <p:spPr>
          <a:xfrm>
            <a:off x="6019920" y="4343400"/>
            <a:ext cx="1523880" cy="459720"/>
          </a:xfrm>
          <a:prstGeom prst="rect">
            <a:avLst/>
          </a:prstGeom>
          <a:noFill/>
          <a:ln w="9360">
            <a:solidFill>
              <a:srgbClr val="33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339933"/>
                </a:solidFill>
                <a:effectLst/>
                <a:uFillTx/>
                <a:latin typeface="Times New Roman"/>
              </a:rPr>
              <a:t>$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4191120" y="3657600"/>
            <a:ext cx="3733560" cy="1312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UGGLogo" descr=""/>
          <p:cNvPicPr/>
          <p:nvPr/>
        </p:nvPicPr>
        <p:blipFill>
          <a:blip r:embed="rId3"/>
          <a:stretch/>
        </p:blipFill>
        <p:spPr>
          <a:xfrm>
            <a:off x="7620120" y="5888160"/>
            <a:ext cx="1181160" cy="61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66680" y="0"/>
            <a:ext cx="784872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Rationale for an Integrated Program</a:t>
            </a:r>
            <a:endParaRPr b="0" lang="en-US" sz="40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1295280" y="1537920"/>
            <a:ext cx="7772400" cy="43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	</a:t>
            </a:r>
            <a:r>
              <a:rPr b="1" lang="en-US" sz="26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Integrating grain volume coverage with traditional insurance risks combined “leverage” from UGG’s  favourable loss history with the “portfolio effect”</a:t>
            </a:r>
            <a:endParaRPr b="0" lang="en-US" sz="26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00ff00"/>
              </a:buClr>
              <a:buSzPct val="75000"/>
              <a:buFont typeface="Wingdings 3" charset="2"/>
              <a:buChar char="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Reducing average long-term cost of risk</a:t>
            </a:r>
            <a:endParaRPr b="0" lang="en-US" sz="26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00ff00"/>
              </a:buClr>
              <a:buSzPct val="75000"/>
              <a:buFont typeface="Wingdings 3" charset="2"/>
              <a:buChar char="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Reducing earnings volatility</a:t>
            </a:r>
            <a:endParaRPr b="0" lang="en-US" sz="26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00ff00"/>
              </a:buClr>
              <a:buSzPct val="75000"/>
              <a:buFont typeface="Wingdings 3" charset="2"/>
              <a:buChar char="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Reducing the need for “precautionary capital”</a:t>
            </a:r>
            <a:endParaRPr b="0" lang="en-US" sz="26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00ff00"/>
              </a:buClr>
              <a:buSzPct val="75000"/>
              <a:buFont typeface="Wingdings 3" charset="2"/>
              <a:buChar char="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Making it possible to increase financial (balance sheet) leverage</a:t>
            </a:r>
            <a:endParaRPr b="0" lang="en-US" sz="26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00ff00"/>
              </a:buClr>
              <a:buSzPct val="75000"/>
              <a:buFont typeface="Wingdings 3" charset="2"/>
              <a:buChar char="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All of which has the potential to increase the stock price and shareholder value</a:t>
            </a:r>
            <a:endParaRPr b="0" lang="en-US" sz="26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Tactical Objective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1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Negotiate a positive outcome</a:t>
            </a:r>
            <a:endParaRPr b="0" lang="en-US" sz="4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Tactical Mission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Translate Portfolio Theory (data and statistics) to Market Reality (structure and price).</a:t>
            </a: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 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Reaching the Objective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See the target - Focus is essential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Tools - People and technology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Time - To think differently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Communication - More not less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Prove it - Measure results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GGField" descr=""/>
          <p:cNvPicPr/>
          <p:nvPr/>
        </p:nvPicPr>
        <p:blipFill>
          <a:blip r:embed="rId2"/>
          <a:stretch/>
        </p:blipFill>
        <p:spPr>
          <a:xfrm>
            <a:off x="-685800" y="-457200"/>
            <a:ext cx="10496520" cy="799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"/>
          <p:cNvSpPr txBox="1"/>
          <p:nvPr/>
        </p:nvSpPr>
        <p:spPr>
          <a:xfrm>
            <a:off x="2743200" y="1981080"/>
            <a:ext cx="3352680" cy="7621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255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The Outcome</a:t>
            </a:r>
            <a:endParaRPr b="0" i="1" lang="en-US" sz="5400" spc="3" strike="noStrike" u="none">
              <a:ln w="25560">
                <a:solidFill>
                  <a:srgbClr val="000000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  <p:pic>
        <p:nvPicPr>
          <p:cNvPr id="145" name="UGGLogo" descr=""/>
          <p:cNvPicPr/>
          <p:nvPr/>
        </p:nvPicPr>
        <p:blipFill>
          <a:blip r:embed="rId3"/>
          <a:stretch/>
        </p:blipFill>
        <p:spPr>
          <a:xfrm>
            <a:off x="7848720" y="380880"/>
            <a:ext cx="761760" cy="500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The Outcome- Integrated Risk Financing Mechanism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1640" y="274320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Traditional P&amp;C coverages plus coverage for grain volumes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4648320" y="2438280"/>
            <a:ext cx="3809880" cy="304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457200" y="2286000"/>
            <a:ext cx="2666880" cy="44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Traditional P&amp;C plus grain volume coverage (weather and macro-economic events)</a:t>
            </a:r>
            <a:endParaRPr b="0" lang="en-US" sz="36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4724280" y="2895480"/>
            <a:ext cx="1524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Property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934320" y="289548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Casualty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858000" y="464832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Financial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5715000" y="3733920"/>
            <a:ext cx="175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66"/>
                </a:solidFill>
                <a:effectLst/>
                <a:uFillTx/>
                <a:latin typeface="Times New Roman"/>
              </a:rPr>
              <a:t>Operational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4800600" y="4648320"/>
            <a:ext cx="144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Employee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55" name="UGGLogo" descr=""/>
          <p:cNvPicPr/>
          <p:nvPr/>
        </p:nvPicPr>
        <p:blipFill>
          <a:blip r:embed="rId3"/>
          <a:stretch/>
        </p:blipFill>
        <p:spPr>
          <a:xfrm>
            <a:off x="7696080" y="5943600"/>
            <a:ext cx="1105200" cy="57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1922400" y="3286080"/>
            <a:ext cx="1731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038480" y="3200400"/>
            <a:ext cx="4724640" cy="2362320"/>
          </a:xfrm>
          <a:prstGeom prst="rect">
            <a:avLst/>
          </a:prstGeom>
          <a:solidFill>
            <a:srgbClr val="3399ff"/>
          </a:solidFill>
          <a:ln w="1260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4038480" y="1905120"/>
            <a:ext cx="2133720" cy="1295280"/>
          </a:xfrm>
          <a:prstGeom prst="rect">
            <a:avLst/>
          </a:prstGeom>
          <a:solidFill>
            <a:srgbClr val="ff3300"/>
          </a:solidFill>
          <a:ln w="1260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609480" y="5029200"/>
            <a:ext cx="228600" cy="1295280"/>
          </a:xfrm>
          <a:prstGeom prst="rect">
            <a:avLst/>
          </a:prstGeom>
          <a:solidFill>
            <a:srgbClr val="ccec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838080" y="6019920"/>
            <a:ext cx="228600" cy="304560"/>
          </a:xfrm>
          <a:prstGeom prst="rect">
            <a:avLst/>
          </a:prstGeom>
          <a:solidFill>
            <a:srgbClr val="ccec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685800" y="640080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ccffff"/>
                </a:solidFill>
                <a:effectLst/>
                <a:uFillTx/>
                <a:latin typeface="Arial"/>
              </a:rPr>
              <a:t>Traditional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019920" y="6400800"/>
            <a:ext cx="312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ccffff"/>
                </a:solidFill>
                <a:effectLst/>
                <a:uFillTx/>
                <a:latin typeface="Arial"/>
              </a:rPr>
              <a:t>Integrated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609480" y="914400"/>
            <a:ext cx="228600" cy="4114800"/>
          </a:xfrm>
          <a:prstGeom prst="rect">
            <a:avLst/>
          </a:prstGeom>
          <a:solidFill>
            <a:srgbClr val="0066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838080" y="2438280"/>
            <a:ext cx="228600" cy="3657600"/>
          </a:xfrm>
          <a:prstGeom prst="rect">
            <a:avLst/>
          </a:prstGeom>
          <a:solidFill>
            <a:srgbClr val="ffff00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066680" y="5943600"/>
            <a:ext cx="228600" cy="380880"/>
          </a:xfrm>
          <a:prstGeom prst="rect">
            <a:avLst/>
          </a:prstGeom>
          <a:solidFill>
            <a:srgbClr val="ccec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066680" y="2819520"/>
            <a:ext cx="228600" cy="3124080"/>
          </a:xfrm>
          <a:prstGeom prst="rect">
            <a:avLst/>
          </a:prstGeom>
          <a:solidFill>
            <a:srgbClr val="00ff00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295280" y="5638680"/>
            <a:ext cx="228600" cy="685800"/>
          </a:xfrm>
          <a:prstGeom prst="rect">
            <a:avLst/>
          </a:prstGeom>
          <a:solidFill>
            <a:srgbClr val="ccec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295280" y="2209680"/>
            <a:ext cx="228600" cy="3429000"/>
          </a:xfrm>
          <a:prstGeom prst="rect">
            <a:avLst/>
          </a:prstGeom>
          <a:solidFill>
            <a:srgbClr val="ff3300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23880" y="4572000"/>
            <a:ext cx="228600" cy="1752480"/>
          </a:xfrm>
          <a:prstGeom prst="rect">
            <a:avLst/>
          </a:prstGeom>
          <a:solidFill>
            <a:srgbClr val="33cc33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752480" y="5486400"/>
            <a:ext cx="228600" cy="838080"/>
          </a:xfrm>
          <a:prstGeom prst="rect">
            <a:avLst/>
          </a:prstGeom>
          <a:solidFill>
            <a:srgbClr val="ccec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752480" y="2362320"/>
            <a:ext cx="228600" cy="3124080"/>
          </a:xfrm>
          <a:prstGeom prst="rect">
            <a:avLst/>
          </a:prstGeom>
          <a:solidFill>
            <a:srgbClr val="0066ff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362320" y="4191120"/>
            <a:ext cx="1447560" cy="1066680"/>
          </a:xfrm>
          <a:custGeom>
            <a:avLst/>
            <a:gdLst>
              <a:gd name="textAreaLeft" fmla="*/ 226080 w 1447560"/>
              <a:gd name="textAreaRight" fmla="*/ 1266840 w 1447560"/>
              <a:gd name="textAreaTop" fmla="*/ 266760 h 1066680"/>
              <a:gd name="textAreaBottom" fmla="*/ 800280 h 1066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000066"/>
          </a:solidFill>
          <a:ln w="936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4114800" y="2209680"/>
            <a:ext cx="24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ffff00"/>
                </a:solidFill>
                <a:effectLst/>
                <a:uFillTx/>
                <a:latin typeface="Times New Roman"/>
              </a:rPr>
              <a:t>Property  Tower</a:t>
            </a:r>
            <a:endParaRPr b="0" lang="en-US" sz="18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4038480" y="4038480"/>
            <a:ext cx="2667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00"/>
                </a:solidFill>
                <a:effectLst/>
                <a:uFillTx/>
                <a:latin typeface="Times New Roman"/>
              </a:rPr>
              <a:t>Integrated Layer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 flipH="1">
            <a:off x="6705720" y="4191120"/>
            <a:ext cx="1752480" cy="1676160"/>
          </a:xfrm>
          <a:prstGeom prst="rect">
            <a:avLst/>
          </a:prstGeom>
          <a:solidFill>
            <a:srgbClr val="cc00ff"/>
          </a:solidFill>
          <a:ln w="1260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ffff00"/>
                </a:solidFill>
                <a:effectLst/>
                <a:uFillTx/>
                <a:latin typeface="Times New Roman"/>
              </a:rPr>
              <a:t>Grain Handling </a:t>
            </a:r>
            <a:endParaRPr b="0" lang="en-US" sz="17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ffff00"/>
                </a:solidFill>
                <a:effectLst/>
                <a:uFillTx/>
                <a:latin typeface="Times New Roman"/>
              </a:rPr>
              <a:t>Volume Sub-limit</a:t>
            </a:r>
            <a:endParaRPr b="0" lang="en-US" sz="17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3733920" y="5867280"/>
            <a:ext cx="4724280" cy="45972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231e62"/>
                </a:solidFill>
                <a:effectLst/>
                <a:uFillTx/>
                <a:latin typeface="Times New Roman"/>
              </a:rPr>
              <a:t>Integrated P&amp;C/Volume Retention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706040" y="258840"/>
            <a:ext cx="564012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sng">
                <a:solidFill>
                  <a:srgbClr val="ccffff"/>
                </a:solidFill>
                <a:effectLst/>
                <a:uFillTx/>
                <a:latin typeface="Times New Roman"/>
              </a:rPr>
              <a:t>UGG Integrated v. Traditional</a:t>
            </a:r>
            <a:r>
              <a:rPr b="1" lang="en-US" sz="3200" strike="noStrike" u="none">
                <a:solidFill>
                  <a:srgbClr val="ccffff"/>
                </a:solidFill>
                <a:effectLst/>
                <a:uFillTx/>
                <a:latin typeface="Times New Roman"/>
              </a:rPr>
              <a:t> 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ffff"/>
                </a:solidFill>
                <a:effectLst/>
                <a:uFillTx/>
                <a:latin typeface="Times New Roman"/>
              </a:rPr>
              <a:t>     </a:t>
            </a:r>
            <a:r>
              <a:rPr b="1" lang="en-US" sz="3200" strike="noStrike" u="sng">
                <a:solidFill>
                  <a:srgbClr val="ccffff"/>
                </a:solidFill>
                <a:effectLst/>
                <a:uFillTx/>
                <a:latin typeface="Times New Roman"/>
              </a:rPr>
              <a:t>Program - Conceptual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78" name="UGGLogo" descr=""/>
          <p:cNvPicPr/>
          <p:nvPr/>
        </p:nvPicPr>
        <p:blipFill>
          <a:blip r:embed="rId2"/>
          <a:stretch/>
        </p:blipFill>
        <p:spPr>
          <a:xfrm>
            <a:off x="7696080" y="609480"/>
            <a:ext cx="914400" cy="50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762120" y="2057400"/>
            <a:ext cx="8001000" cy="4402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UGG’s Current Turf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7772400" y="2514600"/>
            <a:ext cx="838080" cy="47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3329280" y="2514600"/>
            <a:ext cx="38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Wingdings"/>
                <a:ea typeface="Wingdings"/>
              </a:rPr>
              <a:t></a:t>
            </a:r>
            <a:endParaRPr b="0" lang="en-US" sz="16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735880" y="5181480"/>
            <a:ext cx="38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Wingdings"/>
                <a:ea typeface="Wingdings"/>
              </a:rPr>
              <a:t></a:t>
            </a:r>
            <a:endParaRPr b="0" lang="en-US" sz="16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3557880" y="3809880"/>
            <a:ext cx="38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Wingdings"/>
                <a:ea typeface="Wingdings"/>
              </a:rPr>
              <a:t></a:t>
            </a:r>
            <a:endParaRPr b="0" lang="en-US" sz="16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5158080" y="5334120"/>
            <a:ext cx="38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Wingdings"/>
                <a:ea typeface="Wingdings"/>
              </a:rPr>
              <a:t></a:t>
            </a:r>
            <a:endParaRPr b="0" lang="en-US" sz="16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4091400" y="3886200"/>
            <a:ext cx="38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3333cc"/>
                </a:solidFill>
                <a:effectLst/>
                <a:uFillTx/>
                <a:latin typeface="Wingdings"/>
                <a:ea typeface="Wingdings"/>
              </a:rPr>
              <a:t></a:t>
            </a:r>
            <a:endParaRPr b="0" lang="en-US" sz="16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6dcac"/>
            </a:gs>
            <a:gs pos="100000">
              <a:srgbClr val="e6dca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Grain Handling Volume &amp; Gross Profit and Corporate Gross Profit</a:t>
            </a:r>
            <a:endParaRPr b="0" lang="en-US" sz="28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pic>
        <p:nvPicPr>
          <p:cNvPr id="180" name="UGGLogo" descr=""/>
          <p:cNvPicPr/>
          <p:nvPr/>
        </p:nvPicPr>
        <p:blipFill>
          <a:blip r:embed="rId1"/>
          <a:stretch/>
        </p:blipFill>
        <p:spPr>
          <a:xfrm>
            <a:off x="8077320" y="5715000"/>
            <a:ext cx="838080" cy="6094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1" name="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8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143000"/>
                    <a:ext cx="9144000" cy="571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83" name="UGGLogo" descr=""/>
          <p:cNvPicPr/>
          <p:nvPr/>
        </p:nvPicPr>
        <p:blipFill>
          <a:blip r:embed="rId4"/>
          <a:stretch/>
        </p:blipFill>
        <p:spPr>
          <a:xfrm>
            <a:off x="8077320" y="5715000"/>
            <a:ext cx="838080" cy="60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8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6" name=""/>
          <p:cNvSpPr/>
          <p:nvPr/>
        </p:nvSpPr>
        <p:spPr>
          <a:xfrm>
            <a:off x="685800" y="1600200"/>
            <a:ext cx="304920" cy="990720"/>
          </a:xfrm>
          <a:prstGeom prst="downArrow">
            <a:avLst>
              <a:gd name="adj1" fmla="val 50000"/>
              <a:gd name="adj2" fmla="val 81228"/>
            </a:avLst>
          </a:prstGeom>
          <a:solidFill>
            <a:srgbClr val="cc99ff"/>
          </a:solidFill>
          <a:ln cap="sq" w="1260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609480" y="4952880"/>
            <a:ext cx="304920" cy="990720"/>
          </a:xfrm>
          <a:prstGeom prst="downArrow">
            <a:avLst>
              <a:gd name="adj1" fmla="val 50000"/>
              <a:gd name="adj2" fmla="val 81228"/>
            </a:avLst>
          </a:prstGeom>
          <a:solidFill>
            <a:srgbClr val="cc99ff"/>
          </a:solidFill>
          <a:ln cap="sq" w="12600">
            <a:solidFill>
              <a:srgbClr val="cce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371240" y="304560"/>
            <a:ext cx="75438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ccffff"/>
                </a:solidFill>
                <a:effectLst/>
                <a:uFillTx/>
                <a:latin typeface="Arial"/>
              </a:rPr>
              <a:t>Average Annual Cost of Risk</a:t>
            </a:r>
            <a:endParaRPr b="0" lang="en-US" sz="32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189" name=""/>
          <p:cNvGraphicFramePr/>
          <p:nvPr/>
        </p:nvGraphicFramePr>
        <p:xfrm>
          <a:off x="1447920" y="1371600"/>
          <a:ext cx="7081560" cy="510552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19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47920" y="1371600"/>
                    <a:ext cx="7081560" cy="510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6dcac"/>
            </a:gs>
            <a:gs pos="100000">
              <a:srgbClr val="e6dca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28240" y="228240"/>
            <a:ext cx="8915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 of Integrated Risk Program on Operating Income</a:t>
            </a:r>
            <a:br>
              <a:rPr sz="2400"/>
            </a:br>
            <a:endParaRPr b="0" lang="en-US" sz="2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192" name=""/>
          <p:cNvGraphicFramePr/>
          <p:nvPr/>
        </p:nvGraphicFramePr>
        <p:xfrm>
          <a:off x="0" y="990720"/>
          <a:ext cx="9144000" cy="5867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8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4" name="UGGLogo" descr=""/>
          <p:cNvPicPr/>
          <p:nvPr/>
        </p:nvPicPr>
        <p:blipFill>
          <a:blip r:embed="rId3"/>
          <a:stretch/>
        </p:blipFill>
        <p:spPr>
          <a:xfrm>
            <a:off x="8077320" y="5943600"/>
            <a:ext cx="838080" cy="60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6dcac"/>
            </a:gs>
            <a:gs pos="100000">
              <a:srgbClr val="e6dca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Income Trends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196" name=""/>
          <p:cNvGraphicFramePr/>
          <p:nvPr/>
        </p:nvGraphicFramePr>
        <p:xfrm>
          <a:off x="0" y="990720"/>
          <a:ext cx="9144000" cy="5867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8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8" name="UGGLogo" descr=""/>
          <p:cNvPicPr/>
          <p:nvPr/>
        </p:nvPicPr>
        <p:blipFill>
          <a:blip r:embed="rId3"/>
          <a:stretch/>
        </p:blipFill>
        <p:spPr>
          <a:xfrm>
            <a:off x="380880" y="5943600"/>
            <a:ext cx="838440" cy="60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ieldshot" descr=""/>
          <p:cNvPicPr/>
          <p:nvPr/>
        </p:nvPicPr>
        <p:blipFill>
          <a:blip r:embed="rId2"/>
          <a:stretch/>
        </p:blipFill>
        <p:spPr>
          <a:xfrm>
            <a:off x="0" y="-1600200"/>
            <a:ext cx="9144000" cy="1211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"/>
          <p:cNvSpPr txBox="1"/>
          <p:nvPr/>
        </p:nvSpPr>
        <p:spPr>
          <a:xfrm>
            <a:off x="5410080" y="1828800"/>
            <a:ext cx="2057400" cy="12193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255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Parting</a:t>
            </a:r>
            <a:endParaRPr b="0" i="1" lang="en-US" sz="5400" spc="3" strike="noStrike" u="none">
              <a:ln w="25560">
                <a:solidFill>
                  <a:srgbClr val="000000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25560">
                  <a:solidFill>
                    <a:srgbClr val="000000"/>
                  </a:solidFill>
                  <a:miter/>
                </a:ln>
                <a:solidFill>
                  <a:srgbClr val="ffffff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Thoughts</a:t>
            </a:r>
            <a:endParaRPr b="0" i="1" lang="en-US" sz="5400" spc="3" strike="noStrike" u="none">
              <a:ln w="25560">
                <a:solidFill>
                  <a:srgbClr val="000000"/>
                </a:solidFill>
                <a:miter/>
              </a:ln>
              <a:solidFill>
                <a:srgbClr val="ffffff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  <p:pic>
        <p:nvPicPr>
          <p:cNvPr id="201" name="UGGLogo" descr=""/>
          <p:cNvPicPr/>
          <p:nvPr/>
        </p:nvPicPr>
        <p:blipFill>
          <a:blip r:embed="rId3"/>
          <a:stretch/>
        </p:blipFill>
        <p:spPr>
          <a:xfrm>
            <a:off x="7391520" y="457200"/>
            <a:ext cx="1066680" cy="584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Bar dir="vert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218960" y="0"/>
            <a:ext cx="792468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A Changed Mindset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371240" y="1676520"/>
            <a:ext cx="7010280" cy="403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“Traditional” Risk Management is tactical and defensive                  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avoidance, reduction or transfer of risk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“Enterprise” (Integrated) Risk Management is strategic and more “offensive” activity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earnings / shareholder value management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Ensures the same rigour and consistency is brought to managing “business” risks as is practiced towards (traditionally) insurable risk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219320" y="457200"/>
            <a:ext cx="769608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Arial"/>
              </a:rPr>
              <a:t>“</a:t>
            </a: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Political” Considerations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Senior Management and the Board of Directors must be “on side”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Ultimate acceptance requires that they understand the “concept” and are in touch with progress so that they support the expenditure of Resources (time and money)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This is a perfect opportunity to help build (up) a  multi-discipline, multi-divisional team to deal with a high level, strategic activity</a:t>
            </a: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42640" y="0"/>
            <a:ext cx="80010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“</a:t>
            </a: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Cultural” pre-requisites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838080" y="2400120"/>
            <a:ext cx="6553440" cy="334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A pragmatic environment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Where people feel comfortable seeking innovative solutions to practical problems</a:t>
            </a:r>
            <a:endParaRPr b="0" lang="en-US" sz="20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A consultative/collective approach to issues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“tapping into” available ideas</a:t>
            </a:r>
            <a:endParaRPr b="0" lang="en-US" sz="20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An ability to recognize in-house capabilities (and limitations) when it’s time to “go outside” for external expertise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Tolerance for “step-by-step” risk-taking in the inquiry / research process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218960" y="457200"/>
            <a:ext cx="75438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Ongoing Management Issues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Responsibility and authority for risk management are not disconnected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Risk Management is </a:t>
            </a:r>
            <a:r>
              <a:rPr b="1" i="1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not </a:t>
            </a: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quantification only … or process only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The approach is not a “panacea”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Not all risks should (or can) be intensively quantified … or transferred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66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some risks are better handled through internal management controls - or even complete avoidance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6dcac"/>
            </a:gs>
            <a:gs pos="100000">
              <a:srgbClr val="e6dcac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Profit 1983 - 1998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685800" y="1981080"/>
          <a:ext cx="7772400" cy="411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981080"/>
                    <a:ext cx="77724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61" name="UGGLogo" descr=""/>
          <p:cNvPicPr/>
          <p:nvPr/>
        </p:nvPicPr>
        <p:blipFill>
          <a:blip r:embed="rId3"/>
          <a:stretch/>
        </p:blipFill>
        <p:spPr>
          <a:xfrm>
            <a:off x="7772400" y="5867280"/>
            <a:ext cx="990720" cy="685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Questions, Comments and Observations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1219320" y="1600200"/>
            <a:ext cx="6324480" cy="525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UGGLogo" descr=""/>
          <p:cNvPicPr/>
          <p:nvPr/>
        </p:nvPicPr>
        <p:blipFill>
          <a:blip r:embed="rId3"/>
          <a:stretch/>
        </p:blipFill>
        <p:spPr>
          <a:xfrm>
            <a:off x="7543800" y="5846760"/>
            <a:ext cx="1257480" cy="65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6680" y="457200"/>
            <a:ext cx="784872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Diversification Within The “Core Business”</a:t>
            </a:r>
            <a:r>
              <a:rPr b="1" lang="en-US" sz="16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(Gross profit in million dollars)</a:t>
            </a:r>
            <a:endParaRPr b="0" lang="en-US" sz="16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63" name=""/>
          <p:cNvGraphicFramePr/>
          <p:nvPr/>
        </p:nvGraphicFramePr>
        <p:xfrm>
          <a:off x="1087560" y="1523880"/>
          <a:ext cx="805644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87560" y="1523880"/>
                    <a:ext cx="8056440" cy="4800600"/>
                  </a:xfrm>
                  <a:prstGeom prst="rect">
                    <a:avLst/>
                  </a:prstGeom>
                  <a:solidFill>
                    <a:srgbClr val="3333cc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733920"/>
            <a:ext cx="7621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3581280" y="3581280"/>
            <a:ext cx="35053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Grain Handling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209680" y="5410080"/>
            <a:ext cx="36576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Publications &amp; Other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5334120" y="4114800"/>
            <a:ext cx="31240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Crop Inputs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505320" y="4800600"/>
            <a:ext cx="45720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Feed Manufacture</a:t>
            </a: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ccecff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Outline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Why we started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How we proceeded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What we did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The Outcome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Parting thoughts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648320" y="2122560"/>
            <a:ext cx="3809880" cy="383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UGGLogo" descr=""/>
          <p:cNvPicPr/>
          <p:nvPr/>
        </p:nvPicPr>
        <p:blipFill>
          <a:blip r:embed="rId3"/>
          <a:stretch/>
        </p:blipFill>
        <p:spPr>
          <a:xfrm>
            <a:off x="7467480" y="457200"/>
            <a:ext cx="1257480" cy="65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urpleField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"/>
          <p:cNvSpPr txBox="1"/>
          <p:nvPr/>
        </p:nvSpPr>
        <p:spPr>
          <a:xfrm>
            <a:off x="2895480" y="2971800"/>
            <a:ext cx="3276720" cy="182880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31680">
                  <a:solidFill>
                    <a:srgbClr val="000000"/>
                  </a:solidFill>
                  <a:miter/>
                </a:ln>
                <a:solidFill>
                  <a:srgbClr val="ffff99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Why</a:t>
            </a:r>
            <a:endParaRPr b="0" i="1" lang="en-US" sz="5400" spc="3" strike="noStrike" u="none">
              <a:ln w="31680">
                <a:solidFill>
                  <a:srgbClr val="000000"/>
                </a:solidFill>
                <a:miter/>
              </a:ln>
              <a:solidFill>
                <a:srgbClr val="ffff99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5400" spc="3" strike="noStrike" u="none">
                <a:ln w="31680">
                  <a:solidFill>
                    <a:srgbClr val="000000"/>
                  </a:solidFill>
                  <a:miter/>
                </a:ln>
                <a:solidFill>
                  <a:srgbClr val="ffff99"/>
                </a:solidFill>
                <a:effectLst>
                  <a:outerShdw dist="17819" dir="2700000" blurRad="0" rotWithShape="0">
                    <a:srgbClr val="808080"/>
                  </a:outerShdw>
                </a:effectLst>
                <a:uFillTx/>
                <a:latin typeface="Arial Black"/>
              </a:rPr>
              <a:t>we started</a:t>
            </a:r>
            <a:endParaRPr b="0" i="1" lang="en-US" sz="5400" spc="3" strike="noStrike" u="none">
              <a:ln w="31680">
                <a:solidFill>
                  <a:srgbClr val="000000"/>
                </a:solidFill>
                <a:miter/>
              </a:ln>
              <a:solidFill>
                <a:srgbClr val="ffff99"/>
              </a:solidFill>
              <a:effectLst>
                <a:outerShdw dist="17819" dir="2700000" blurRad="0" rotWithShape="0">
                  <a:srgbClr val="808080"/>
                </a:outerShdw>
              </a:effectLst>
              <a:uFillTx/>
              <a:latin typeface="Arial Black"/>
              <a:ea typeface="Arial Black"/>
            </a:endParaRPr>
          </a:p>
        </p:txBody>
      </p:sp>
    </p:spTree>
  </p:cSld>
  <p:transition>
    <p:randomBar dir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286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1. Corporate Governance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238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700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Regulators concerned about risk management after Barings and Orange County problems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00"/>
              </a:spcBef>
              <a:buClr>
                <a:srgbClr val="00ff00"/>
              </a:buClr>
              <a:buSzPct val="75000"/>
              <a:buFont typeface="Wingdings" charset="2"/>
              <a:buChar char="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Prompted various initiatives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U.K. “Cadbury” report 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USA Treadway report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0066ff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Canada:  Toronto Stock Exchange “Dey” report issued corporate governance guidelines</a:t>
            </a:r>
            <a:endParaRPr b="0" lang="en-US" sz="28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</p:spTree>
  </p:cSld>
  <p:transition>
    <p:randomBar dir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/>
          </p:nvPr>
        </p:nvSpPr>
        <p:spPr>
          <a:xfrm>
            <a:off x="1143000" y="22860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ecff"/>
                </a:solidFill>
                <a:effectLst/>
                <a:uFillTx/>
                <a:latin typeface="Arial"/>
              </a:rPr>
              <a:t> “</a:t>
            </a:r>
            <a:r>
              <a:rPr b="1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The Board of Directors of every  corporation should  assume responsibility for ...</a:t>
            </a:r>
            <a:r>
              <a:rPr b="0" lang="en-US" sz="3200" strike="noStrike" u="none">
                <a:solidFill>
                  <a:srgbClr val="ccecff"/>
                </a:solidFill>
                <a:effectLst/>
                <a:uFillTx/>
                <a:latin typeface="Tahoma"/>
              </a:rPr>
              <a:t> </a:t>
            </a:r>
            <a:r>
              <a:rPr b="1" i="1" lang="en-US" sz="3200" strike="noStrike" u="sng">
                <a:solidFill>
                  <a:srgbClr val="ccecff"/>
                </a:solidFill>
                <a:effectLst/>
                <a:uFillTx/>
                <a:latin typeface="Tahoma"/>
              </a:rPr>
              <a:t> </a:t>
            </a:r>
            <a:r>
              <a:rPr b="1" i="1" lang="en-US" sz="3200" strike="noStrike" u="sng">
                <a:solidFill>
                  <a:srgbClr val="ccffff"/>
                </a:solidFill>
                <a:effectLst/>
                <a:uFillTx/>
                <a:latin typeface="Tahoma"/>
              </a:rPr>
              <a:t>the identification of the principal risks of the corporation’s business and ensuring the implementation of appropriate systems to manage these risks”.</a:t>
            </a: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ccecff"/>
              </a:solidFill>
              <a:effectLst/>
              <a:uFillTx/>
              <a:latin typeface="Tahom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1371600" y="304560"/>
            <a:ext cx="77724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ccffff"/>
                </a:solidFill>
                <a:effectLst/>
                <a:uFillTx/>
                <a:latin typeface="Tahoma"/>
              </a:rPr>
              <a:t>1. Corporate Governance</a:t>
            </a:r>
            <a:endParaRPr b="0" lang="en-US" sz="4400" strike="noStrike" u="none">
              <a:solidFill>
                <a:srgbClr val="ccffff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1999-11-05T13:04:48Z</dcterms:created>
  <dc:creator>mikem</dc:creator>
  <dc:description/>
  <dc:language>en-US</dc:language>
  <cp:lastModifiedBy>mikem</cp:lastModifiedBy>
  <cp:lastPrinted>2000-01-06T14:20:48Z</cp:lastPrinted>
  <dcterms:modified xsi:type="dcterms:W3CDTF">2000-05-25T10:33:08Z</dcterms:modified>
  <cp:revision>43</cp:revision>
  <dc:subject/>
  <dc:title>Enterprise Wide Risk </dc:title>
</cp:coreProperties>
</file>