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png" ContentType="image/png"/>
  <Override PartName="/ppt/media/image4.png" ContentType="image/png"/>
  <Override PartName="/ppt/embeddings/oleObject1.bin" ContentType="application/vnd.openxmlformats-officedocument.oleObject"/>
  <Override PartName="/ppt/embeddings/oleObject2.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0"/>
            <a:ext cx="9144000" cy="609480"/>
          </a:xfrm>
          <a:prstGeom prst="rect">
            <a:avLst/>
          </a:prstGeom>
          <a:solidFill>
            <a:srgbClr val="0885c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228600" y="6629400"/>
            <a:ext cx="8686800" cy="0"/>
          </a:xfrm>
          <a:prstGeom prst="line">
            <a:avLst/>
          </a:prstGeom>
          <a:ln w="57240">
            <a:solidFill>
              <a:srgbClr val="0885c4"/>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 name="ENE_C_WHI" descr=""/>
          <p:cNvPicPr/>
          <p:nvPr/>
        </p:nvPicPr>
        <p:blipFill>
          <a:blip r:embed="rId2"/>
          <a:stretch/>
        </p:blipFill>
        <p:spPr>
          <a:xfrm>
            <a:off x="0" y="0"/>
            <a:ext cx="603360" cy="609480"/>
          </a:xfrm>
          <a:prstGeom prst="rect">
            <a:avLst/>
          </a:prstGeom>
          <a:noFill/>
          <a:ln w="0">
            <a:noFill/>
          </a:ln>
        </p:spPr>
      </p:pic>
      <p:sp>
        <p:nvSpPr>
          <p:cNvPr id="3" name=""/>
          <p:cNvSpPr/>
          <p:nvPr/>
        </p:nvSpPr>
        <p:spPr>
          <a:xfrm>
            <a:off x="6172200" y="6324480"/>
            <a:ext cx="30733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Draft - Confidential</a:t>
            </a:r>
            <a:endParaRPr b="0" lang="en-US" sz="1400" strike="noStrike" u="none">
              <a:solidFill>
                <a:srgbClr val="000000"/>
              </a:solidFill>
              <a:effectLst/>
              <a:uFillTx/>
              <a:latin typeface="Times New Roman"/>
            </a:endParaRPr>
          </a:p>
        </p:txBody>
      </p:sp>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oleObject" Target="../embeddings/oleObject2.bin"/><Relationship Id="rId4" Type="http://schemas.openxmlformats.org/officeDocument/2006/relationships/image" Target="../media/image4.png"/><Relationship Id="rId5"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oleObject" Target="../embeddings/oleObject2.bin"/><Relationship Id="rId4" Type="http://schemas.openxmlformats.org/officeDocument/2006/relationships/image" Target="../media/image4.png"/><Relationship Id="rId5"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oleObject" Target="../embeddings/oleObject2.bin"/><Relationship Id="rId4" Type="http://schemas.openxmlformats.org/officeDocument/2006/relationships/image" Target="../media/image4.png"/><Relationship Id="rId5"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596880" y="152280"/>
            <a:ext cx="8547120" cy="4572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9" name=""/>
          <p:cNvGraphicFramePr/>
          <p:nvPr/>
        </p:nvGraphicFramePr>
        <p:xfrm>
          <a:off x="3657600" y="990720"/>
          <a:ext cx="1905120" cy="1828800"/>
        </p:xfrm>
        <a:graphic>
          <a:graphicData uri="http://schemas.openxmlformats.org/presentationml/2006/ole">
            <p:oleObj r:id="rId1" spid="">
              <p:embed/>
              <p:pic>
                <p:nvPicPr>
                  <p:cNvPr id="10" name="" descr=""/>
                  <p:cNvPicPr/>
                  <p:nvPr/>
                </p:nvPicPr>
                <p:blipFill>
                  <a:blip r:embed="rId2"/>
                  <a:stretch/>
                </p:blipFill>
                <p:spPr>
                  <a:xfrm>
                    <a:off x="3657600" y="990720"/>
                    <a:ext cx="1905120" cy="1828800"/>
                  </a:xfrm>
                  <a:prstGeom prst="rect">
                    <a:avLst/>
                  </a:prstGeom>
                  <a:noFill/>
                  <a:ln w="0">
                    <a:noFill/>
                  </a:ln>
                </p:spPr>
              </p:pic>
            </p:oleObj>
          </a:graphicData>
        </a:graphic>
      </p:graphicFrame>
      <p:sp>
        <p:nvSpPr>
          <p:cNvPr id="11" name=""/>
          <p:cNvSpPr/>
          <p:nvPr/>
        </p:nvSpPr>
        <p:spPr>
          <a:xfrm>
            <a:off x="1417320" y="3200400"/>
            <a:ext cx="6320160" cy="19839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6000" strike="noStrike" u="none">
                <a:solidFill>
                  <a:srgbClr val="000000"/>
                </a:solidFill>
                <a:effectLst/>
                <a:uFillTx/>
                <a:latin typeface="Arial"/>
              </a:rPr>
              <a:t>Certificates - MAE</a:t>
            </a:r>
            <a:endParaRPr b="0" lang="en-US" sz="6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3200" strike="noStrike" u="none">
                <a:solidFill>
                  <a:srgbClr val="000000"/>
                </a:solidFill>
                <a:effectLst/>
                <a:uFillTx/>
                <a:latin typeface="Arial"/>
              </a:rPr>
              <a:t>October 2001</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621000" y="49320"/>
            <a:ext cx="742248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Scenario #1 - Certificates Current Situation</a:t>
            </a:r>
            <a:endParaRPr b="0" lang="en-US" sz="2800" strike="noStrike" u="none">
              <a:solidFill>
                <a:srgbClr val="000000"/>
              </a:solidFill>
              <a:effectLst/>
              <a:uFillTx/>
              <a:latin typeface="Times New Roman"/>
            </a:endParaRPr>
          </a:p>
        </p:txBody>
      </p:sp>
      <p:sp>
        <p:nvSpPr>
          <p:cNvPr id="13" name=""/>
          <p:cNvSpPr/>
          <p:nvPr/>
        </p:nvSpPr>
        <p:spPr>
          <a:xfrm>
            <a:off x="305640" y="4495680"/>
            <a:ext cx="4141800" cy="1362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800" strike="noStrike" u="none">
                <a:solidFill>
                  <a:srgbClr val="000000"/>
                </a:solidFill>
                <a:effectLst/>
                <a:uFillTx/>
                <a:latin typeface="Arial"/>
              </a:rPr>
              <a:t>Present Situation</a:t>
            </a:r>
            <a:endParaRPr b="0" lang="en-US" sz="18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 ENE Long Certificates @ R$ 280</a:t>
            </a:r>
            <a:endParaRPr b="0" lang="en-US" sz="18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 ENE Sells at current Market ~ R$ 120</a:t>
            </a:r>
            <a:endParaRPr b="0" lang="en-US" sz="18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 ENE holds higher risk in December </a:t>
            </a:r>
            <a:endParaRPr b="0" lang="en-US" sz="1800" strike="noStrike" u="none">
              <a:solidFill>
                <a:srgbClr val="000000"/>
              </a:solidFill>
              <a:effectLst/>
              <a:uFillTx/>
              <a:latin typeface="Times New Roman"/>
            </a:endParaRPr>
          </a:p>
        </p:txBody>
      </p:sp>
      <p:graphicFrame>
        <p:nvGraphicFramePr>
          <p:cNvPr id="14" name=""/>
          <p:cNvGraphicFramePr/>
          <p:nvPr/>
        </p:nvGraphicFramePr>
        <p:xfrm>
          <a:off x="5334120" y="1654200"/>
          <a:ext cx="1744560" cy="1271520"/>
        </p:xfrm>
        <a:graphic>
          <a:graphicData uri="http://schemas.openxmlformats.org/presentationml/2006/ole">
            <p:oleObj r:id="rId1" spid="">
              <p:embed/>
              <p:pic>
                <p:nvPicPr>
                  <p:cNvPr id="15" name="" descr=""/>
                  <p:cNvPicPr/>
                  <p:nvPr/>
                </p:nvPicPr>
                <p:blipFill>
                  <a:blip r:embed="rId2"/>
                  <a:stretch/>
                </p:blipFill>
                <p:spPr>
                  <a:xfrm>
                    <a:off x="5334120" y="1654200"/>
                    <a:ext cx="1744560" cy="1271520"/>
                  </a:xfrm>
                  <a:prstGeom prst="rect">
                    <a:avLst/>
                  </a:prstGeom>
                  <a:noFill/>
                  <a:ln w="0">
                    <a:noFill/>
                  </a:ln>
                </p:spPr>
              </p:pic>
            </p:oleObj>
          </a:graphicData>
        </a:graphic>
      </p:graphicFrame>
      <p:sp>
        <p:nvSpPr>
          <p:cNvPr id="16" name=""/>
          <p:cNvSpPr/>
          <p:nvPr/>
        </p:nvSpPr>
        <p:spPr>
          <a:xfrm>
            <a:off x="5178600" y="2897280"/>
            <a:ext cx="2288880" cy="23112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800" strike="noStrike" u="none">
                <a:solidFill>
                  <a:srgbClr val="000000"/>
                </a:solidFill>
                <a:effectLst/>
                <a:uFillTx/>
                <a:latin typeface="Arial"/>
              </a:rPr>
              <a:t>Client</a:t>
            </a:r>
            <a:endParaRPr b="0" lang="en-US" sz="1800" strike="noStrike" u="none">
              <a:solidFill>
                <a:srgbClr val="000000"/>
              </a:solidFill>
              <a:effectLst/>
              <a:uFillTx/>
              <a:latin typeface="Times New Roman"/>
            </a:endParaRPr>
          </a:p>
        </p:txBody>
      </p:sp>
      <p:sp>
        <p:nvSpPr>
          <p:cNvPr id="17" name=""/>
          <p:cNvSpPr/>
          <p:nvPr/>
        </p:nvSpPr>
        <p:spPr>
          <a:xfrm>
            <a:off x="5283360" y="2038320"/>
            <a:ext cx="2127240" cy="133200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8" name=""/>
          <p:cNvGraphicFramePr/>
          <p:nvPr/>
        </p:nvGraphicFramePr>
        <p:xfrm>
          <a:off x="1589040" y="1951200"/>
          <a:ext cx="1023840" cy="969840"/>
        </p:xfrm>
        <a:graphic>
          <a:graphicData uri="http://schemas.openxmlformats.org/presentationml/2006/ole">
            <p:oleObj r:id="rId3" spid="">
              <p:embed/>
              <p:pic>
                <p:nvPicPr>
                  <p:cNvPr id="19" name="" descr=""/>
                  <p:cNvPicPr/>
                  <p:nvPr/>
                </p:nvPicPr>
                <p:blipFill>
                  <a:blip r:embed="rId4"/>
                  <a:stretch/>
                </p:blipFill>
                <p:spPr>
                  <a:xfrm>
                    <a:off x="1589040" y="1951200"/>
                    <a:ext cx="1023840" cy="969840"/>
                  </a:xfrm>
                  <a:prstGeom prst="rect">
                    <a:avLst/>
                  </a:prstGeom>
                  <a:noFill/>
                  <a:ln w="0">
                    <a:noFill/>
                  </a:ln>
                </p:spPr>
              </p:pic>
            </p:oleObj>
          </a:graphicData>
        </a:graphic>
      </p:graphicFrame>
      <p:sp>
        <p:nvSpPr>
          <p:cNvPr id="20" name=""/>
          <p:cNvSpPr/>
          <p:nvPr/>
        </p:nvSpPr>
        <p:spPr>
          <a:xfrm>
            <a:off x="1830240" y="2892600"/>
            <a:ext cx="6508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ECE</a:t>
            </a:r>
            <a:endParaRPr b="0" lang="en-US" sz="1800" strike="noStrike" u="none">
              <a:solidFill>
                <a:srgbClr val="000000"/>
              </a:solidFill>
              <a:effectLst/>
              <a:uFillTx/>
              <a:latin typeface="Times New Roman"/>
            </a:endParaRPr>
          </a:p>
        </p:txBody>
      </p:sp>
      <p:sp>
        <p:nvSpPr>
          <p:cNvPr id="21" name=""/>
          <p:cNvSpPr/>
          <p:nvPr/>
        </p:nvSpPr>
        <p:spPr>
          <a:xfrm>
            <a:off x="1523880" y="1909800"/>
            <a:ext cx="1446480" cy="144936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flipH="1">
            <a:off x="3127320" y="2274840"/>
            <a:ext cx="21304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3495960" y="3411360"/>
            <a:ext cx="121104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Certificados</a:t>
            </a:r>
            <a:endParaRPr b="0" lang="en-US" sz="1400" strike="noStrike" u="none">
              <a:solidFill>
                <a:srgbClr val="000000"/>
              </a:solidFill>
              <a:effectLst/>
              <a:uFillTx/>
              <a:latin typeface="Times New Roman"/>
            </a:endParaRPr>
          </a:p>
        </p:txBody>
      </p:sp>
      <p:sp>
        <p:nvSpPr>
          <p:cNvPr id="24" name=""/>
          <p:cNvSpPr/>
          <p:nvPr/>
        </p:nvSpPr>
        <p:spPr>
          <a:xfrm>
            <a:off x="3810600" y="1511280"/>
            <a:ext cx="6368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R$ </a:t>
            </a:r>
            <a:r>
              <a:rPr b="1" lang="pt-BR" sz="1400" strike="noStrike" u="none">
                <a:solidFill>
                  <a:srgbClr val="000000"/>
                </a:solidFill>
                <a:effectLst/>
                <a:uFillTx/>
                <a:latin typeface="Arial"/>
              </a:rPr>
              <a:t>A</a:t>
            </a:r>
            <a:r>
              <a:rPr b="0" lang="pt-BR"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25" name=""/>
          <p:cNvSpPr/>
          <p:nvPr/>
        </p:nvSpPr>
        <p:spPr>
          <a:xfrm>
            <a:off x="3855960" y="2470320"/>
            <a:ext cx="411120" cy="398880"/>
          </a:xfrm>
          <a:prstGeom prst="rect">
            <a:avLst/>
          </a:prstGeom>
          <a:solidFill>
            <a:srgbClr val="cccc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33cc"/>
                </a:solidFill>
                <a:effectLst/>
                <a:uFillTx/>
                <a:latin typeface="Arial"/>
              </a:rPr>
              <a:t>A</a:t>
            </a:r>
            <a:endParaRPr b="0" lang="en-US" sz="2000" strike="noStrike" u="none">
              <a:solidFill>
                <a:srgbClr val="000000"/>
              </a:solidFill>
              <a:effectLst/>
              <a:uFillTx/>
              <a:latin typeface="Times New Roman"/>
            </a:endParaRPr>
          </a:p>
        </p:txBody>
      </p:sp>
      <p:sp>
        <p:nvSpPr>
          <p:cNvPr id="26" name=""/>
          <p:cNvSpPr/>
          <p:nvPr/>
        </p:nvSpPr>
        <p:spPr>
          <a:xfrm flipH="1">
            <a:off x="3022560" y="3149640"/>
            <a:ext cx="2130480" cy="0"/>
          </a:xfrm>
          <a:prstGeom prst="line">
            <a:avLst/>
          </a:prstGeom>
          <a:ln w="2844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2741400" y="914400"/>
            <a:ext cx="27385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400" strike="noStrike" u="none">
                <a:solidFill>
                  <a:srgbClr val="3333cc"/>
                </a:solidFill>
                <a:effectLst/>
                <a:uFillTx/>
                <a:latin typeface="Arial"/>
              </a:rPr>
              <a:t>Certificate Market</a:t>
            </a:r>
            <a:endParaRPr b="0" lang="en-US" sz="2400" strike="noStrike" u="none">
              <a:solidFill>
                <a:srgbClr val="000000"/>
              </a:solidFill>
              <a:effectLst/>
              <a:uFillTx/>
              <a:latin typeface="Times New Roman"/>
            </a:endParaRPr>
          </a:p>
        </p:txBody>
      </p:sp>
      <p:sp>
        <p:nvSpPr>
          <p:cNvPr id="28" name=""/>
          <p:cNvSpPr/>
          <p:nvPr/>
        </p:nvSpPr>
        <p:spPr>
          <a:xfrm>
            <a:off x="4876920" y="4495680"/>
            <a:ext cx="3962160" cy="1580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pt-BR" sz="1800" strike="noStrike" u="none">
                <a:solidFill>
                  <a:srgbClr val="000000"/>
                </a:solidFill>
                <a:effectLst/>
                <a:uFillTx/>
                <a:latin typeface="Arial"/>
              </a:rPr>
              <a:t>Net Gain/Loss</a:t>
            </a:r>
            <a:endParaRPr b="0" lang="en-US" sz="18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pt-BR" sz="1800" strike="noStrike" u="none">
                <a:solidFill>
                  <a:srgbClr val="000000"/>
                </a:solidFill>
                <a:effectLst/>
                <a:uFillTx/>
                <a:latin typeface="Arial"/>
              </a:rPr>
              <a:t> ENE exposed to a </a:t>
            </a:r>
            <a:r>
              <a:rPr b="0" i="1" lang="pt-BR" sz="1800" strike="noStrike" u="none">
                <a:solidFill>
                  <a:srgbClr val="ff0000"/>
                </a:solidFill>
                <a:effectLst/>
                <a:uFillTx/>
                <a:latin typeface="Arial"/>
              </a:rPr>
              <a:t>R$ 10 MM  </a:t>
            </a:r>
            <a:r>
              <a:rPr b="0" i="1" lang="pt-BR" sz="1800" strike="noStrike" u="none">
                <a:solidFill>
                  <a:srgbClr val="000000"/>
                </a:solidFill>
                <a:effectLst/>
                <a:uFillTx/>
                <a:latin typeface="Arial"/>
              </a:rPr>
              <a:t>Loss (minimum)</a:t>
            </a:r>
            <a:endParaRPr b="0" lang="en-US" sz="18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pt-BR" sz="1800" strike="noStrike" u="none">
                <a:solidFill>
                  <a:srgbClr val="000000"/>
                </a:solidFill>
                <a:effectLst/>
                <a:uFillTx/>
                <a:latin typeface="Arial"/>
              </a:rPr>
              <a:t> ENE exposed to holding the position in December</a:t>
            </a:r>
            <a:endParaRPr b="0" lang="en-US" sz="1800" strike="noStrike" u="none">
              <a:solidFill>
                <a:srgbClr val="000000"/>
              </a:solidFill>
              <a:effectLst/>
              <a:uFillTx/>
              <a:latin typeface="Times New Roman"/>
            </a:endParaRPr>
          </a:p>
        </p:txBody>
      </p:sp>
      <p:sp>
        <p:nvSpPr>
          <p:cNvPr id="29" name=""/>
          <p:cNvSpPr/>
          <p:nvPr/>
        </p:nvSpPr>
        <p:spPr>
          <a:xfrm>
            <a:off x="4724280" y="4419720"/>
            <a:ext cx="4191120" cy="1752480"/>
          </a:xfrm>
          <a:prstGeom prst="flowChartAlternateProcess">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615960" y="49320"/>
            <a:ext cx="416700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Scenario #2 - Arbitrage </a:t>
            </a:r>
            <a:endParaRPr b="0" lang="en-US" sz="2800" strike="noStrike" u="none">
              <a:solidFill>
                <a:srgbClr val="000000"/>
              </a:solidFill>
              <a:effectLst/>
              <a:uFillTx/>
              <a:latin typeface="Times New Roman"/>
            </a:endParaRPr>
          </a:p>
        </p:txBody>
      </p:sp>
      <p:sp>
        <p:nvSpPr>
          <p:cNvPr id="31" name=""/>
          <p:cNvSpPr/>
          <p:nvPr/>
        </p:nvSpPr>
        <p:spPr>
          <a:xfrm>
            <a:off x="457200" y="1066680"/>
            <a:ext cx="8381880" cy="4953240"/>
          </a:xfrm>
          <a:prstGeom prst="rect">
            <a:avLst/>
          </a:prstGeom>
          <a:noFill/>
          <a:ln w="0">
            <a:noFill/>
          </a:ln>
        </p:spPr>
        <p:style>
          <a:lnRef idx="0"/>
          <a:fillRef idx="0"/>
          <a:effectRef idx="0"/>
          <a:fontRef idx="minor"/>
        </p:style>
        <p:txBody>
          <a:bodyPr lIns="90360" rIns="90360" tIns="44280" bIns="44280" anchor="t">
            <a:noAutofit/>
          </a:bodyPr>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A: Each Certificate Registered in MAE Generates a Long Position</a:t>
            </a:r>
            <a:endParaRPr b="0" lang="en-US" sz="18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Its proven (and confirmed by MAE) the fact that a certificate issued by an LDC and registered in Elektro generates a Power Long Position for the latter.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Currently, Certificate operations in the market are generating spontaneously the effect we are aiming at with the proposed structure.</a:t>
            </a:r>
            <a:endParaRPr b="0" lang="en-US" sz="16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B: Elektro and the LDCs can Buy Certificates from Captive Customers</a:t>
            </a:r>
            <a:endParaRPr b="0" lang="en-US" sz="18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Several LDCs are buying certificates from customers in their area to cover positions in MAE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Enron has closed over 250 operations in the Elektro Area. Several sales and Purchases were done with our target clients for the Proposed Transaction.</a:t>
            </a:r>
            <a:endParaRPr b="0" lang="en-US" sz="16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C: Elektro can Sell power to Traders and Brokers</a:t>
            </a:r>
            <a:endParaRPr b="0" lang="en-US" sz="18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Elektro can sell at bilateral-market prices its long position.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Selling could be a defensive play faced to an unknown definition of Annex V.</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D: Elektro’s Financials are not Affected Negatively</a:t>
            </a:r>
            <a:endParaRPr b="0" lang="en-US" sz="18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The basic condition of not generating a loss for any of the parties is mantained.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2" name=""/>
          <p:cNvSpPr/>
          <p:nvPr/>
        </p:nvSpPr>
        <p:spPr>
          <a:xfrm>
            <a:off x="453600" y="669960"/>
            <a:ext cx="64731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66ff"/>
                </a:solidFill>
                <a:effectLst/>
                <a:uFillTx/>
                <a:latin typeface="Arial"/>
              </a:rPr>
              <a:t>REGULATORY FACTS - Usual and Legal Operations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617760" y="49320"/>
            <a:ext cx="590328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Scenario #2 - Proposed Structure </a:t>
            </a:r>
            <a:endParaRPr b="0" lang="en-US" sz="2800" strike="noStrike" u="none">
              <a:solidFill>
                <a:srgbClr val="000000"/>
              </a:solidFill>
              <a:effectLst/>
              <a:uFillTx/>
              <a:latin typeface="Times New Roman"/>
            </a:endParaRPr>
          </a:p>
        </p:txBody>
      </p:sp>
      <p:graphicFrame>
        <p:nvGraphicFramePr>
          <p:cNvPr id="34" name=""/>
          <p:cNvGraphicFramePr/>
          <p:nvPr/>
        </p:nvGraphicFramePr>
        <p:xfrm>
          <a:off x="3274920" y="1490760"/>
          <a:ext cx="976320" cy="741240"/>
        </p:xfrm>
        <a:graphic>
          <a:graphicData uri="http://schemas.openxmlformats.org/presentationml/2006/ole">
            <p:oleObj r:id="rId1" spid="">
              <p:embed/>
              <p:pic>
                <p:nvPicPr>
                  <p:cNvPr id="35" name="" descr=""/>
                  <p:cNvPicPr/>
                  <p:nvPr/>
                </p:nvPicPr>
                <p:blipFill>
                  <a:blip r:embed="rId2"/>
                  <a:stretch/>
                </p:blipFill>
                <p:spPr>
                  <a:xfrm>
                    <a:off x="3274920" y="1490760"/>
                    <a:ext cx="976320" cy="741240"/>
                  </a:xfrm>
                  <a:prstGeom prst="rect">
                    <a:avLst/>
                  </a:prstGeom>
                  <a:noFill/>
                  <a:ln w="0">
                    <a:noFill/>
                  </a:ln>
                </p:spPr>
              </p:pic>
            </p:oleObj>
          </a:graphicData>
        </a:graphic>
      </p:graphicFrame>
      <p:sp>
        <p:nvSpPr>
          <p:cNvPr id="36" name=""/>
          <p:cNvSpPr/>
          <p:nvPr/>
        </p:nvSpPr>
        <p:spPr>
          <a:xfrm>
            <a:off x="3187800" y="2166840"/>
            <a:ext cx="1280880" cy="20088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Client</a:t>
            </a:r>
            <a:endParaRPr b="0" lang="en-US" sz="1400" strike="noStrike" u="none">
              <a:solidFill>
                <a:srgbClr val="000000"/>
              </a:solidFill>
              <a:effectLst/>
              <a:uFillTx/>
              <a:latin typeface="Times New Roman"/>
            </a:endParaRPr>
          </a:p>
        </p:txBody>
      </p:sp>
      <p:sp>
        <p:nvSpPr>
          <p:cNvPr id="37" name=""/>
          <p:cNvSpPr/>
          <p:nvPr/>
        </p:nvSpPr>
        <p:spPr>
          <a:xfrm>
            <a:off x="3246480" y="1714680"/>
            <a:ext cx="1190520" cy="77616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flipV="1">
            <a:off x="7010280" y="2540160"/>
            <a:ext cx="0" cy="6062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6251400" y="2631960"/>
            <a:ext cx="3142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e</a:t>
            </a:r>
            <a:r>
              <a:rPr b="1" lang="pt-BR" sz="1400" strike="noStrike" u="none" baseline="30000">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40" name=""/>
          <p:cNvSpPr/>
          <p:nvPr/>
        </p:nvSpPr>
        <p:spPr>
          <a:xfrm>
            <a:off x="7058520" y="2552760"/>
            <a:ext cx="6368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R$ </a:t>
            </a:r>
            <a:r>
              <a:rPr b="1" lang="pt-BR" sz="1400" strike="noStrike" u="none">
                <a:solidFill>
                  <a:srgbClr val="000000"/>
                </a:solidFill>
                <a:effectLst/>
                <a:uFillTx/>
                <a:latin typeface="Arial"/>
              </a:rPr>
              <a:t>C</a:t>
            </a:r>
            <a:r>
              <a:rPr b="0" lang="pt-BR"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41" name=""/>
          <p:cNvSpPr/>
          <p:nvPr/>
        </p:nvSpPr>
        <p:spPr>
          <a:xfrm flipV="1">
            <a:off x="6611760" y="2484000"/>
            <a:ext cx="0" cy="582840"/>
          </a:xfrm>
          <a:prstGeom prst="line">
            <a:avLst/>
          </a:prstGeom>
          <a:ln w="2844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42" name=""/>
          <p:cNvGraphicFramePr/>
          <p:nvPr/>
        </p:nvGraphicFramePr>
        <p:xfrm>
          <a:off x="1179360" y="1663560"/>
          <a:ext cx="573120" cy="565200"/>
        </p:xfrm>
        <a:graphic>
          <a:graphicData uri="http://schemas.openxmlformats.org/presentationml/2006/ole">
            <p:oleObj r:id="rId3" spid="">
              <p:embed/>
              <p:pic>
                <p:nvPicPr>
                  <p:cNvPr id="43" name="" descr=""/>
                  <p:cNvPicPr/>
                  <p:nvPr/>
                </p:nvPicPr>
                <p:blipFill>
                  <a:blip r:embed="rId4"/>
                  <a:stretch/>
                </p:blipFill>
                <p:spPr>
                  <a:xfrm>
                    <a:off x="1179360" y="1663560"/>
                    <a:ext cx="573120" cy="565200"/>
                  </a:xfrm>
                  <a:prstGeom prst="rect">
                    <a:avLst/>
                  </a:prstGeom>
                  <a:noFill/>
                  <a:ln w="0">
                    <a:noFill/>
                  </a:ln>
                </p:spPr>
              </p:pic>
            </p:oleObj>
          </a:graphicData>
        </a:graphic>
      </p:graphicFrame>
      <p:sp>
        <p:nvSpPr>
          <p:cNvPr id="44" name=""/>
          <p:cNvSpPr/>
          <p:nvPr/>
        </p:nvSpPr>
        <p:spPr>
          <a:xfrm>
            <a:off x="1386000" y="2122560"/>
            <a:ext cx="5472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ECE</a:t>
            </a:r>
            <a:endParaRPr b="0" lang="en-US" sz="1400" strike="noStrike" u="none">
              <a:solidFill>
                <a:srgbClr val="000000"/>
              </a:solidFill>
              <a:effectLst/>
              <a:uFillTx/>
              <a:latin typeface="Times New Roman"/>
            </a:endParaRPr>
          </a:p>
        </p:txBody>
      </p:sp>
      <p:sp>
        <p:nvSpPr>
          <p:cNvPr id="45" name=""/>
          <p:cNvSpPr/>
          <p:nvPr/>
        </p:nvSpPr>
        <p:spPr>
          <a:xfrm>
            <a:off x="1143000" y="1639800"/>
            <a:ext cx="809640" cy="84456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6259680" y="1708200"/>
            <a:ext cx="1190520" cy="77616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1995480" y="2303640"/>
            <a:ext cx="11080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flipH="1">
            <a:off x="1995480" y="1852560"/>
            <a:ext cx="119232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4454640" y="2303640"/>
            <a:ext cx="178884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flipH="1">
            <a:off x="4467240" y="1852560"/>
            <a:ext cx="17892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6256440" y="3156120"/>
            <a:ext cx="1189080" cy="77436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cxnSp>
        <p:nvCxnSpPr>
          <p:cNvPr id="52" name=""/>
          <p:cNvCxnSpPr/>
          <p:nvPr/>
        </p:nvCxnSpPr>
        <p:spPr>
          <a:xfrm flipV="1" rot="16200000">
            <a:off x="3454560" y="682560"/>
            <a:ext cx="1446840" cy="5049000"/>
          </a:xfrm>
          <a:prstGeom prst="bentConnector3">
            <a:avLst>
              <a:gd name="adj1" fmla="val -16401"/>
            </a:avLst>
          </a:prstGeom>
          <a:ln w="9360">
            <a:solidFill>
              <a:srgbClr val="000000"/>
            </a:solidFill>
            <a:prstDash val="lgDash"/>
            <a:miter/>
            <a:tailEnd len="med" type="triangle" w="med"/>
          </a:ln>
        </p:spPr>
      </p:cxnSp>
      <p:cxnSp>
        <p:nvCxnSpPr>
          <p:cNvPr id="53" name=""/>
          <p:cNvCxnSpPr/>
          <p:nvPr/>
        </p:nvCxnSpPr>
        <p:spPr>
          <a:xfrm flipV="1" rot="16200000">
            <a:off x="3426480" y="572400"/>
            <a:ext cx="1482120" cy="5367960"/>
          </a:xfrm>
          <a:prstGeom prst="bentConnector4">
            <a:avLst>
              <a:gd name="adj1" fmla="val -33454"/>
              <a:gd name="adj2" fmla="val 99725"/>
            </a:avLst>
          </a:prstGeom>
          <a:ln w="9360">
            <a:solidFill>
              <a:srgbClr val="000000"/>
            </a:solidFill>
            <a:prstDash val="lgDash"/>
            <a:miter/>
            <a:headEnd len="med" type="triangle" w="med"/>
          </a:ln>
        </p:spPr>
      </p:cxnSp>
      <p:sp>
        <p:nvSpPr>
          <p:cNvPr id="54" name=""/>
          <p:cNvSpPr/>
          <p:nvPr/>
        </p:nvSpPr>
        <p:spPr>
          <a:xfrm>
            <a:off x="3978360" y="3840120"/>
            <a:ext cx="3142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e</a:t>
            </a:r>
            <a:r>
              <a:rPr b="1" lang="pt-BR" sz="1400" strike="noStrike" u="none" baseline="30000">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55" name=""/>
          <p:cNvSpPr/>
          <p:nvPr/>
        </p:nvSpPr>
        <p:spPr>
          <a:xfrm>
            <a:off x="3910680" y="4492800"/>
            <a:ext cx="6368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R$ </a:t>
            </a:r>
            <a:r>
              <a:rPr b="1" lang="pt-BR" sz="1400" strike="noStrike" u="none">
                <a:solidFill>
                  <a:srgbClr val="000000"/>
                </a:solidFill>
                <a:effectLst/>
                <a:uFillTx/>
                <a:latin typeface="Arial"/>
              </a:rPr>
              <a:t>D</a:t>
            </a:r>
            <a:r>
              <a:rPr b="0" lang="pt-BR"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56" name=""/>
          <p:cNvSpPr/>
          <p:nvPr/>
        </p:nvSpPr>
        <p:spPr>
          <a:xfrm>
            <a:off x="6168960" y="3454560"/>
            <a:ext cx="1281240" cy="21600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600" strike="noStrike" u="none">
                <a:solidFill>
                  <a:srgbClr val="000000"/>
                </a:solidFill>
                <a:effectLst/>
                <a:uFillTx/>
                <a:latin typeface="Arial"/>
              </a:rPr>
              <a:t>Trader</a:t>
            </a:r>
            <a:endParaRPr b="0" lang="en-US" sz="1600" strike="noStrike" u="none">
              <a:solidFill>
                <a:srgbClr val="000000"/>
              </a:solidFill>
              <a:effectLst/>
              <a:uFillTx/>
              <a:latin typeface="Times New Roman"/>
            </a:endParaRPr>
          </a:p>
        </p:txBody>
      </p:sp>
      <p:sp>
        <p:nvSpPr>
          <p:cNvPr id="57" name=""/>
          <p:cNvSpPr/>
          <p:nvPr/>
        </p:nvSpPr>
        <p:spPr>
          <a:xfrm>
            <a:off x="6086520" y="2004840"/>
            <a:ext cx="1533600" cy="21600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600" strike="noStrike" u="none">
                <a:solidFill>
                  <a:srgbClr val="000000"/>
                </a:solidFill>
                <a:effectLst/>
                <a:uFillTx/>
                <a:latin typeface="Arial"/>
              </a:rPr>
              <a:t>ELEKTRO</a:t>
            </a:r>
            <a:endParaRPr b="0" lang="en-US" sz="1600" strike="noStrike" u="none">
              <a:solidFill>
                <a:srgbClr val="000000"/>
              </a:solidFill>
              <a:effectLst/>
              <a:uFillTx/>
              <a:latin typeface="Times New Roman"/>
            </a:endParaRPr>
          </a:p>
        </p:txBody>
      </p:sp>
      <p:sp>
        <p:nvSpPr>
          <p:cNvPr id="58" name=""/>
          <p:cNvSpPr/>
          <p:nvPr/>
        </p:nvSpPr>
        <p:spPr>
          <a:xfrm>
            <a:off x="1943640" y="2484360"/>
            <a:ext cx="11520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Certificates</a:t>
            </a:r>
            <a:endParaRPr b="0" lang="en-US" sz="1400" strike="noStrike" u="none">
              <a:solidFill>
                <a:srgbClr val="000000"/>
              </a:solidFill>
              <a:effectLst/>
              <a:uFillTx/>
              <a:latin typeface="Times New Roman"/>
            </a:endParaRPr>
          </a:p>
        </p:txBody>
      </p:sp>
      <p:sp>
        <p:nvSpPr>
          <p:cNvPr id="59" name=""/>
          <p:cNvSpPr/>
          <p:nvPr/>
        </p:nvSpPr>
        <p:spPr>
          <a:xfrm>
            <a:off x="4662720" y="2484360"/>
            <a:ext cx="11520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Certificates</a:t>
            </a:r>
            <a:endParaRPr b="0" lang="en-US" sz="1400" strike="noStrike" u="none">
              <a:solidFill>
                <a:srgbClr val="000000"/>
              </a:solidFill>
              <a:effectLst/>
              <a:uFillTx/>
              <a:latin typeface="Times New Roman"/>
            </a:endParaRPr>
          </a:p>
        </p:txBody>
      </p:sp>
      <p:sp>
        <p:nvSpPr>
          <p:cNvPr id="60" name=""/>
          <p:cNvSpPr/>
          <p:nvPr/>
        </p:nvSpPr>
        <p:spPr>
          <a:xfrm>
            <a:off x="5101200" y="1219320"/>
            <a:ext cx="6368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R$ </a:t>
            </a:r>
            <a:r>
              <a:rPr b="1" lang="pt-BR" sz="1400" strike="noStrike" u="none">
                <a:solidFill>
                  <a:srgbClr val="000000"/>
                </a:solidFill>
                <a:effectLst/>
                <a:uFillTx/>
                <a:latin typeface="Arial"/>
              </a:rPr>
              <a:t>B</a:t>
            </a:r>
            <a:r>
              <a:rPr b="0" lang="pt-BR"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61" name=""/>
          <p:cNvSpPr/>
          <p:nvPr/>
        </p:nvSpPr>
        <p:spPr>
          <a:xfrm>
            <a:off x="2291400" y="1222200"/>
            <a:ext cx="6368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R$ </a:t>
            </a:r>
            <a:r>
              <a:rPr b="1" lang="pt-BR" sz="1400" strike="noStrike" u="none">
                <a:solidFill>
                  <a:srgbClr val="000000"/>
                </a:solidFill>
                <a:effectLst/>
                <a:uFillTx/>
                <a:latin typeface="Arial"/>
              </a:rPr>
              <a:t>A</a:t>
            </a:r>
            <a:r>
              <a:rPr b="0" lang="pt-BR"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62" name=""/>
          <p:cNvSpPr/>
          <p:nvPr/>
        </p:nvSpPr>
        <p:spPr>
          <a:xfrm rot="5400000">
            <a:off x="3847680" y="-342720"/>
            <a:ext cx="228600" cy="2895480"/>
          </a:xfrm>
          <a:custGeom>
            <a:avLst/>
            <a:gdLst>
              <a:gd name="textAreaLeft" fmla="*/ 146160 w 228600"/>
              <a:gd name="textAreaRight" fmla="*/ 228960 w 228600"/>
              <a:gd name="textAreaTop" fmla="*/ 75240 h 2895480"/>
              <a:gd name="textAreaBottom" fmla="*/ 2820240 h 28954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106"/>
                </a:lnTo>
                <a:cubicBezTo>
                  <a:pt x="10800" y="10006"/>
                  <a:pt x="5400" y="10906"/>
                  <a:pt x="0" y="10906"/>
                </a:cubicBezTo>
                <a:cubicBezTo>
                  <a:pt x="5400" y="10906"/>
                  <a:pt x="10800" y="11806"/>
                  <a:pt x="10800" y="12706"/>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3276720" y="685800"/>
            <a:ext cx="14763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R$ XX</a:t>
            </a:r>
            <a:r>
              <a:rPr b="1" lang="pt-BR" sz="1400" strike="noStrike" u="none">
                <a:solidFill>
                  <a:srgbClr val="000000"/>
                </a:solidFill>
                <a:effectLst/>
                <a:uFillTx/>
                <a:latin typeface="Arial"/>
              </a:rPr>
              <a:t> </a:t>
            </a:r>
            <a:r>
              <a:rPr b="0" lang="pt-BR"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64" name=""/>
          <p:cNvSpPr/>
          <p:nvPr/>
        </p:nvSpPr>
        <p:spPr>
          <a:xfrm>
            <a:off x="2971800" y="4191120"/>
            <a:ext cx="32004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C+D</a:t>
            </a:r>
            <a:r>
              <a:rPr b="0" lang="pt-BR" sz="1400" strike="noStrike" u="none">
                <a:solidFill>
                  <a:srgbClr val="000000"/>
                </a:solidFill>
                <a:effectLst/>
                <a:uFillTx/>
                <a:latin typeface="Arial"/>
              </a:rPr>
              <a:t> Estimated Cost: R$ </a:t>
            </a:r>
            <a:r>
              <a:rPr b="1" lang="pt-BR" sz="1400" strike="noStrike" u="none">
                <a:solidFill>
                  <a:srgbClr val="000000"/>
                </a:solidFill>
                <a:effectLst/>
                <a:uFillTx/>
                <a:latin typeface="Arial"/>
              </a:rPr>
              <a:t>10 </a:t>
            </a:r>
            <a:r>
              <a:rPr b="0" lang="pt-BR"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65" name=""/>
          <p:cNvSpPr/>
          <p:nvPr/>
        </p:nvSpPr>
        <p:spPr>
          <a:xfrm>
            <a:off x="2362320" y="1879560"/>
            <a:ext cx="380880" cy="398880"/>
          </a:xfrm>
          <a:prstGeom prst="rect">
            <a:avLst/>
          </a:prstGeom>
          <a:solidFill>
            <a:srgbClr val="ccccff"/>
          </a:solid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33cc"/>
                </a:solidFill>
                <a:effectLst/>
                <a:uFillTx/>
                <a:latin typeface="Arial"/>
              </a:rPr>
              <a:t>A</a:t>
            </a:r>
            <a:endParaRPr b="0" lang="en-US" sz="2000" strike="noStrike" u="none">
              <a:solidFill>
                <a:srgbClr val="000000"/>
              </a:solidFill>
              <a:effectLst/>
              <a:uFillTx/>
              <a:latin typeface="Times New Roman"/>
            </a:endParaRPr>
          </a:p>
        </p:txBody>
      </p:sp>
      <p:sp>
        <p:nvSpPr>
          <p:cNvPr id="66" name=""/>
          <p:cNvSpPr/>
          <p:nvPr/>
        </p:nvSpPr>
        <p:spPr>
          <a:xfrm>
            <a:off x="5257800" y="1879560"/>
            <a:ext cx="380880" cy="398880"/>
          </a:xfrm>
          <a:prstGeom prst="rect">
            <a:avLst/>
          </a:prstGeom>
          <a:solidFill>
            <a:srgbClr val="ccccff"/>
          </a:solid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33cc"/>
                </a:solidFill>
                <a:effectLst/>
                <a:uFillTx/>
                <a:latin typeface="Arial"/>
              </a:rPr>
              <a:t>B</a:t>
            </a:r>
            <a:endParaRPr b="0" lang="en-US" sz="2000" strike="noStrike" u="none">
              <a:solidFill>
                <a:srgbClr val="000000"/>
              </a:solidFill>
              <a:effectLst/>
              <a:uFillTx/>
              <a:latin typeface="Times New Roman"/>
            </a:endParaRPr>
          </a:p>
        </p:txBody>
      </p:sp>
      <p:sp>
        <p:nvSpPr>
          <p:cNvPr id="67" name=""/>
          <p:cNvSpPr/>
          <p:nvPr/>
        </p:nvSpPr>
        <p:spPr>
          <a:xfrm>
            <a:off x="5791320" y="2590920"/>
            <a:ext cx="380880" cy="398880"/>
          </a:xfrm>
          <a:prstGeom prst="rect">
            <a:avLst/>
          </a:prstGeom>
          <a:solidFill>
            <a:srgbClr val="ccccff"/>
          </a:solid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33cc"/>
                </a:solidFill>
                <a:effectLst/>
                <a:uFillTx/>
                <a:latin typeface="Arial"/>
              </a:rPr>
              <a:t>C</a:t>
            </a:r>
            <a:endParaRPr b="0" lang="en-US" sz="2000" strike="noStrike" u="none">
              <a:solidFill>
                <a:srgbClr val="000000"/>
              </a:solidFill>
              <a:effectLst/>
              <a:uFillTx/>
              <a:latin typeface="Times New Roman"/>
            </a:endParaRPr>
          </a:p>
        </p:txBody>
      </p:sp>
      <p:sp>
        <p:nvSpPr>
          <p:cNvPr id="68" name=""/>
          <p:cNvSpPr/>
          <p:nvPr/>
        </p:nvSpPr>
        <p:spPr>
          <a:xfrm>
            <a:off x="3352680" y="3565440"/>
            <a:ext cx="381240" cy="398880"/>
          </a:xfrm>
          <a:prstGeom prst="rect">
            <a:avLst/>
          </a:prstGeom>
          <a:solidFill>
            <a:srgbClr val="ccccff"/>
          </a:solid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33cc"/>
                </a:solidFill>
                <a:effectLst/>
                <a:uFillTx/>
                <a:latin typeface="Arial"/>
              </a:rPr>
              <a:t>D</a:t>
            </a:r>
            <a:endParaRPr b="0" lang="en-US" sz="2000" strike="noStrike" u="none">
              <a:solidFill>
                <a:srgbClr val="000000"/>
              </a:solidFill>
              <a:effectLst/>
              <a:uFillTx/>
              <a:latin typeface="Times New Roman"/>
            </a:endParaRPr>
          </a:p>
        </p:txBody>
      </p:sp>
      <p:sp>
        <p:nvSpPr>
          <p:cNvPr id="69" name=""/>
          <p:cNvSpPr/>
          <p:nvPr/>
        </p:nvSpPr>
        <p:spPr>
          <a:xfrm>
            <a:off x="306000" y="4952880"/>
            <a:ext cx="3411000" cy="1031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800" strike="noStrike" u="none">
                <a:solidFill>
                  <a:srgbClr val="000000"/>
                </a:solidFill>
                <a:effectLst/>
                <a:uFillTx/>
                <a:latin typeface="Arial"/>
              </a:rPr>
              <a:t>New Situation</a:t>
            </a:r>
            <a:endParaRPr b="0" lang="en-US" sz="18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 ENE Sells Certificates position</a:t>
            </a:r>
            <a:endParaRPr b="0" lang="en-US" sz="18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 ENE Sells at Power Market</a:t>
            </a:r>
            <a:endParaRPr b="0" lang="en-US" sz="1800" strike="noStrike" u="none">
              <a:solidFill>
                <a:srgbClr val="000000"/>
              </a:solidFill>
              <a:effectLst/>
              <a:uFillTx/>
              <a:latin typeface="Times New Roman"/>
            </a:endParaRPr>
          </a:p>
        </p:txBody>
      </p:sp>
      <p:sp>
        <p:nvSpPr>
          <p:cNvPr id="70" name=""/>
          <p:cNvSpPr/>
          <p:nvPr/>
        </p:nvSpPr>
        <p:spPr>
          <a:xfrm>
            <a:off x="5000760" y="4952880"/>
            <a:ext cx="4143240" cy="957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pt-BR" sz="1800" strike="noStrike" u="none">
                <a:solidFill>
                  <a:srgbClr val="000000"/>
                </a:solidFill>
                <a:effectLst/>
                <a:uFillTx/>
                <a:latin typeface="Arial"/>
              </a:rPr>
              <a:t>Net Gain/Loss</a:t>
            </a:r>
            <a:endParaRPr b="0" lang="en-US" sz="18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pt-BR" sz="1800" strike="noStrike" u="none">
                <a:solidFill>
                  <a:srgbClr val="000000"/>
                </a:solidFill>
                <a:effectLst/>
                <a:uFillTx/>
                <a:latin typeface="Arial"/>
              </a:rPr>
              <a:t> Potential Gain:  </a:t>
            </a:r>
            <a:r>
              <a:rPr b="0" i="1" lang="pt-BR" sz="1800" strike="noStrike" u="none">
                <a:solidFill>
                  <a:srgbClr val="3333cc"/>
                </a:solidFill>
                <a:effectLst/>
                <a:uFillTx/>
                <a:latin typeface="Arial"/>
              </a:rPr>
              <a:t>R$ 20 MM</a:t>
            </a:r>
            <a:endParaRPr b="0" lang="en-US" sz="1800" strike="noStrike" u="none">
              <a:solidFill>
                <a:srgbClr val="000000"/>
              </a:solidFill>
              <a:effectLst/>
              <a:uFillTx/>
              <a:latin typeface="Times New Roman"/>
            </a:endParaRPr>
          </a:p>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(Including Avoided Loss)</a:t>
            </a:r>
            <a:endParaRPr b="0" lang="en-US" sz="1400" strike="noStrike" u="none">
              <a:solidFill>
                <a:srgbClr val="000000"/>
              </a:solidFill>
              <a:effectLst/>
              <a:uFillTx/>
              <a:latin typeface="Times New Roman"/>
            </a:endParaRPr>
          </a:p>
        </p:txBody>
      </p:sp>
      <p:sp>
        <p:nvSpPr>
          <p:cNvPr id="71" name=""/>
          <p:cNvSpPr/>
          <p:nvPr/>
        </p:nvSpPr>
        <p:spPr>
          <a:xfrm>
            <a:off x="4876920" y="4876920"/>
            <a:ext cx="3429000" cy="1218960"/>
          </a:xfrm>
          <a:prstGeom prst="flowChartAlternateProcess">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647280" y="14400"/>
            <a:ext cx="42458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Contracts - Scenario #2 </a:t>
            </a:r>
            <a:endParaRPr b="0" lang="en-US" sz="2800" strike="noStrike" u="none">
              <a:solidFill>
                <a:srgbClr val="000000"/>
              </a:solidFill>
              <a:effectLst/>
              <a:uFillTx/>
              <a:latin typeface="Times New Roman"/>
            </a:endParaRPr>
          </a:p>
        </p:txBody>
      </p:sp>
      <p:sp>
        <p:nvSpPr>
          <p:cNvPr id="73" name=""/>
          <p:cNvSpPr/>
          <p:nvPr/>
        </p:nvSpPr>
        <p:spPr>
          <a:xfrm>
            <a:off x="457200" y="685800"/>
            <a:ext cx="8381880" cy="5562720"/>
          </a:xfrm>
          <a:prstGeom prst="rect">
            <a:avLst/>
          </a:prstGeom>
          <a:noFill/>
          <a:ln w="0">
            <a:noFill/>
          </a:ln>
        </p:spPr>
        <p:style>
          <a:lnRef idx="0"/>
          <a:fillRef idx="0"/>
          <a:effectRef idx="0"/>
          <a:fontRef idx="minor"/>
        </p:style>
        <p:txBody>
          <a:bodyPr lIns="90360" rIns="90360" tIns="44280" bIns="44280" anchor="t">
            <a:noAutofit/>
          </a:bodyPr>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800" strike="noStrike" u="none">
                <a:solidFill>
                  <a:srgbClr val="000000"/>
                </a:solidFill>
                <a:effectLst/>
                <a:uFillTx/>
                <a:latin typeface="Arial"/>
              </a:rPr>
              <a:t>A: ECE Sales to Client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ECE sales Certificates for October, November, December 01. Quantity agreed ex-ante. </a:t>
            </a:r>
            <a:r>
              <a:rPr b="0" i="1" lang="pt-BR" sz="1800" strike="noStrike" u="none">
                <a:solidFill>
                  <a:srgbClr val="000000"/>
                </a:solidFill>
                <a:effectLst/>
                <a:uFillTx/>
                <a:latin typeface="Arial"/>
              </a:rPr>
              <a:t>Certificates are Sold at Market Prices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Operation assumes client is not consuming above the “Meta”. If Client consumes above the “Meta” he is obliged to cover the consumption with certificates in the market, or pays MAE price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800" strike="noStrike" u="none">
                <a:solidFill>
                  <a:srgbClr val="000000"/>
                </a:solidFill>
                <a:effectLst/>
                <a:uFillTx/>
                <a:latin typeface="Arial"/>
              </a:rPr>
              <a:t>B: Elektro buys Certificates from Client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Elektro buys certificates for October, November, December 01. Certificates are Bought at Market Prices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Elektro keeps Certificates (Document) and keeps a Power Long Position.</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A &amp; B are simultaneous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800" strike="noStrike" u="none">
                <a:solidFill>
                  <a:srgbClr val="000000"/>
                </a:solidFill>
                <a:effectLst/>
                <a:uFillTx/>
                <a:latin typeface="Arial"/>
              </a:rPr>
              <a:t>C+D: Power Sales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Elektro Sells energy to Broker at Bilateral-Market Prices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ECE buys energy from broker at Bilateral-Market Prices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Financially Simultaneous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
          <p:cNvSpPr/>
          <p:nvPr/>
        </p:nvSpPr>
        <p:spPr>
          <a:xfrm>
            <a:off x="618120" y="49320"/>
            <a:ext cx="68108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Proposed Structure - Prices &amp; Volumes</a:t>
            </a:r>
            <a:endParaRPr b="0" lang="en-US" sz="2800" strike="noStrike" u="none">
              <a:solidFill>
                <a:srgbClr val="000000"/>
              </a:solidFill>
              <a:effectLst/>
              <a:uFillTx/>
              <a:latin typeface="Times New Roman"/>
            </a:endParaRPr>
          </a:p>
        </p:txBody>
      </p:sp>
      <p:graphicFrame>
        <p:nvGraphicFramePr>
          <p:cNvPr id="75" name=""/>
          <p:cNvGraphicFramePr/>
          <p:nvPr/>
        </p:nvGraphicFramePr>
        <p:xfrm>
          <a:off x="3157560" y="1092240"/>
          <a:ext cx="1130400" cy="938160"/>
        </p:xfrm>
        <a:graphic>
          <a:graphicData uri="http://schemas.openxmlformats.org/presentationml/2006/ole">
            <p:oleObj r:id="rId1" spid="">
              <p:embed/>
              <p:pic>
                <p:nvPicPr>
                  <p:cNvPr id="76" name="" descr=""/>
                  <p:cNvPicPr/>
                  <p:nvPr/>
                </p:nvPicPr>
                <p:blipFill>
                  <a:blip r:embed="rId2"/>
                  <a:stretch/>
                </p:blipFill>
                <p:spPr>
                  <a:xfrm>
                    <a:off x="3157560" y="1092240"/>
                    <a:ext cx="1130400" cy="938160"/>
                  </a:xfrm>
                  <a:prstGeom prst="rect">
                    <a:avLst/>
                  </a:prstGeom>
                  <a:noFill/>
                  <a:ln w="0">
                    <a:noFill/>
                  </a:ln>
                </p:spPr>
              </p:pic>
            </p:oleObj>
          </a:graphicData>
        </a:graphic>
      </p:graphicFrame>
      <p:sp>
        <p:nvSpPr>
          <p:cNvPr id="77" name=""/>
          <p:cNvSpPr/>
          <p:nvPr/>
        </p:nvSpPr>
        <p:spPr>
          <a:xfrm>
            <a:off x="3056040" y="1995480"/>
            <a:ext cx="1484280" cy="21600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600" strike="noStrike" u="none">
                <a:solidFill>
                  <a:srgbClr val="000000"/>
                </a:solidFill>
                <a:effectLst/>
                <a:uFillTx/>
                <a:latin typeface="Arial"/>
              </a:rPr>
              <a:t>Elfusa</a:t>
            </a:r>
            <a:endParaRPr b="0" lang="en-US" sz="1600" strike="noStrike" u="none">
              <a:solidFill>
                <a:srgbClr val="000000"/>
              </a:solidFill>
              <a:effectLst/>
              <a:uFillTx/>
              <a:latin typeface="Times New Roman"/>
            </a:endParaRPr>
          </a:p>
        </p:txBody>
      </p:sp>
      <p:sp>
        <p:nvSpPr>
          <p:cNvPr id="78" name=""/>
          <p:cNvSpPr/>
          <p:nvPr/>
        </p:nvSpPr>
        <p:spPr>
          <a:xfrm>
            <a:off x="3124080" y="1374840"/>
            <a:ext cx="1379520" cy="98244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flipV="1">
            <a:off x="7620120" y="2421000"/>
            <a:ext cx="0" cy="7668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6248160" y="2286000"/>
            <a:ext cx="77580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e</a:t>
            </a:r>
            <a:r>
              <a:rPr b="1" lang="pt-BR" sz="1400" strike="noStrike" u="none" baseline="30000">
                <a:solidFill>
                  <a:srgbClr val="000000"/>
                </a:solidFill>
                <a:effectLst/>
                <a:uFillTx/>
                <a:latin typeface="Arial"/>
              </a:rPr>
              <a: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Sept.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36.000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81" name=""/>
          <p:cNvSpPr/>
          <p:nvPr/>
        </p:nvSpPr>
        <p:spPr>
          <a:xfrm>
            <a:off x="7717680" y="2543040"/>
            <a:ext cx="8902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600" strike="noStrike" u="none">
                <a:solidFill>
                  <a:srgbClr val="000000"/>
                </a:solidFill>
                <a:effectLst/>
                <a:uFillTx/>
                <a:latin typeface="Arial"/>
              </a:rPr>
              <a:t>R$ </a:t>
            </a:r>
            <a:r>
              <a:rPr b="1" lang="pt-BR" sz="1600" strike="noStrike" u="none">
                <a:solidFill>
                  <a:srgbClr val="000000"/>
                </a:solidFill>
                <a:effectLst/>
                <a:uFillTx/>
                <a:latin typeface="Arial"/>
              </a:rPr>
              <a:t>130</a:t>
            </a:r>
            <a:r>
              <a:rPr b="0" lang="pt-BR"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600" strike="noStrike" u="none">
                <a:solidFill>
                  <a:srgbClr val="000000"/>
                </a:solidFill>
                <a:effectLst/>
                <a:uFillTx/>
                <a:latin typeface="Arial"/>
              </a:rPr>
              <a:t>MWh</a:t>
            </a:r>
            <a:endParaRPr b="0" lang="en-US" sz="1600" strike="noStrike" u="none">
              <a:solidFill>
                <a:srgbClr val="000000"/>
              </a:solidFill>
              <a:effectLst/>
              <a:uFillTx/>
              <a:latin typeface="Times New Roman"/>
            </a:endParaRPr>
          </a:p>
        </p:txBody>
      </p:sp>
      <p:sp>
        <p:nvSpPr>
          <p:cNvPr id="82" name=""/>
          <p:cNvSpPr/>
          <p:nvPr/>
        </p:nvSpPr>
        <p:spPr>
          <a:xfrm flipV="1">
            <a:off x="7024680" y="2349000"/>
            <a:ext cx="0" cy="738360"/>
          </a:xfrm>
          <a:prstGeom prst="line">
            <a:avLst/>
          </a:prstGeom>
          <a:ln w="2844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83" name=""/>
          <p:cNvGraphicFramePr/>
          <p:nvPr/>
        </p:nvGraphicFramePr>
        <p:xfrm>
          <a:off x="728640" y="1311120"/>
          <a:ext cx="663480" cy="714600"/>
        </p:xfrm>
        <a:graphic>
          <a:graphicData uri="http://schemas.openxmlformats.org/presentationml/2006/ole">
            <p:oleObj r:id="rId3" spid="">
              <p:embed/>
              <p:pic>
                <p:nvPicPr>
                  <p:cNvPr id="84" name="" descr=""/>
                  <p:cNvPicPr/>
                  <p:nvPr/>
                </p:nvPicPr>
                <p:blipFill>
                  <a:blip r:embed="rId4"/>
                  <a:stretch/>
                </p:blipFill>
                <p:spPr>
                  <a:xfrm>
                    <a:off x="728640" y="1311120"/>
                    <a:ext cx="663480" cy="714600"/>
                  </a:xfrm>
                  <a:prstGeom prst="rect">
                    <a:avLst/>
                  </a:prstGeom>
                  <a:noFill/>
                  <a:ln w="0">
                    <a:noFill/>
                  </a:ln>
                </p:spPr>
              </p:pic>
            </p:oleObj>
          </a:graphicData>
        </a:graphic>
      </p:graphicFrame>
      <p:sp>
        <p:nvSpPr>
          <p:cNvPr id="85" name=""/>
          <p:cNvSpPr/>
          <p:nvPr/>
        </p:nvSpPr>
        <p:spPr>
          <a:xfrm>
            <a:off x="1068480" y="1981080"/>
            <a:ext cx="5472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ECE</a:t>
            </a:r>
            <a:endParaRPr b="0" lang="en-US" sz="1400" strike="noStrike" u="none">
              <a:solidFill>
                <a:srgbClr val="000000"/>
              </a:solidFill>
              <a:effectLst/>
              <a:uFillTx/>
              <a:latin typeface="Times New Roman"/>
            </a:endParaRPr>
          </a:p>
        </p:txBody>
      </p:sp>
      <p:sp>
        <p:nvSpPr>
          <p:cNvPr id="86" name=""/>
          <p:cNvSpPr/>
          <p:nvPr/>
        </p:nvSpPr>
        <p:spPr>
          <a:xfrm>
            <a:off x="685800" y="1281240"/>
            <a:ext cx="938160" cy="106812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6616800" y="1366920"/>
            <a:ext cx="1379520" cy="98244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1673280" y="2120760"/>
            <a:ext cx="128412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flipH="1">
            <a:off x="1672920" y="1549440"/>
            <a:ext cx="138276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4524480" y="2120760"/>
            <a:ext cx="207324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flipH="1">
            <a:off x="4538160" y="1549440"/>
            <a:ext cx="207324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6611760" y="3200400"/>
            <a:ext cx="1378080" cy="981000"/>
          </a:xfrm>
          <a:prstGeom prst="flowChartAlternateProcess">
            <a:avLst/>
          </a:prstGeom>
          <a:noFill/>
          <a:ln w="5724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cxnSp>
        <p:nvCxnSpPr>
          <p:cNvPr id="93" name=""/>
          <p:cNvCxnSpPr/>
          <p:nvPr/>
        </p:nvCxnSpPr>
        <p:spPr>
          <a:xfrm flipV="1" rot="16200000">
            <a:off x="3287160" y="364320"/>
            <a:ext cx="1832760" cy="5852160"/>
          </a:xfrm>
          <a:prstGeom prst="bentConnector3">
            <a:avLst>
              <a:gd name="adj1" fmla="val -16404"/>
            </a:avLst>
          </a:prstGeom>
          <a:ln w="9360">
            <a:solidFill>
              <a:srgbClr val="000000"/>
            </a:solidFill>
            <a:prstDash val="lgDash"/>
            <a:miter/>
            <a:tailEnd len="med" type="triangle" w="med"/>
          </a:ln>
        </p:spPr>
      </p:cxnSp>
      <p:cxnSp>
        <p:nvCxnSpPr>
          <p:cNvPr id="94" name=""/>
          <p:cNvCxnSpPr/>
          <p:nvPr/>
        </p:nvCxnSpPr>
        <p:spPr>
          <a:xfrm flipV="1" rot="16200000">
            <a:off x="3239640" y="256320"/>
            <a:ext cx="1875600" cy="6222240"/>
          </a:xfrm>
          <a:prstGeom prst="bentConnector4">
            <a:avLst>
              <a:gd name="adj1" fmla="val -34286"/>
              <a:gd name="adj2" fmla="val 99432"/>
            </a:avLst>
          </a:prstGeom>
          <a:ln w="9360">
            <a:solidFill>
              <a:srgbClr val="000000"/>
            </a:solidFill>
            <a:prstDash val="lgDash"/>
            <a:miter/>
            <a:headEnd len="med" type="triangle" w="med"/>
          </a:ln>
        </p:spPr>
      </p:cxnSp>
      <p:sp>
        <p:nvSpPr>
          <p:cNvPr id="95" name=""/>
          <p:cNvSpPr/>
          <p:nvPr/>
        </p:nvSpPr>
        <p:spPr>
          <a:xfrm>
            <a:off x="3660480" y="4981680"/>
            <a:ext cx="11721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600" strike="noStrike" u="none">
                <a:solidFill>
                  <a:srgbClr val="000000"/>
                </a:solidFill>
                <a:effectLst/>
                <a:uFillTx/>
                <a:latin typeface="Arial"/>
              </a:rPr>
              <a:t>R$ </a:t>
            </a:r>
            <a:r>
              <a:rPr b="1" lang="pt-BR" sz="1600" strike="noStrike" u="none">
                <a:solidFill>
                  <a:srgbClr val="000000"/>
                </a:solidFill>
                <a:effectLst/>
                <a:uFillTx/>
                <a:latin typeface="Arial"/>
              </a:rPr>
              <a:t>137,52</a:t>
            </a:r>
            <a:r>
              <a:rPr b="0" lang="pt-BR"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600" strike="noStrike" u="none">
                <a:solidFill>
                  <a:srgbClr val="000000"/>
                </a:solidFill>
                <a:effectLst/>
                <a:uFillTx/>
                <a:latin typeface="Arial"/>
              </a:rPr>
              <a:t>MWh</a:t>
            </a:r>
            <a:endParaRPr b="0" lang="en-US" sz="1600" strike="noStrike" u="none">
              <a:solidFill>
                <a:srgbClr val="000000"/>
              </a:solidFill>
              <a:effectLst/>
              <a:uFillTx/>
              <a:latin typeface="Times New Roman"/>
            </a:endParaRPr>
          </a:p>
        </p:txBody>
      </p:sp>
      <p:sp>
        <p:nvSpPr>
          <p:cNvPr id="96" name=""/>
          <p:cNvSpPr/>
          <p:nvPr/>
        </p:nvSpPr>
        <p:spPr>
          <a:xfrm>
            <a:off x="6591240" y="3595680"/>
            <a:ext cx="1486080" cy="21600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600" strike="noStrike" u="none">
                <a:solidFill>
                  <a:srgbClr val="000000"/>
                </a:solidFill>
                <a:effectLst/>
                <a:uFillTx/>
                <a:latin typeface="Arial"/>
              </a:rPr>
              <a:t>EDP</a:t>
            </a:r>
            <a:endParaRPr b="0" lang="en-US" sz="1600" strike="noStrike" u="none">
              <a:solidFill>
                <a:srgbClr val="000000"/>
              </a:solidFill>
              <a:effectLst/>
              <a:uFillTx/>
              <a:latin typeface="Times New Roman"/>
            </a:endParaRPr>
          </a:p>
        </p:txBody>
      </p:sp>
      <p:sp>
        <p:nvSpPr>
          <p:cNvPr id="97" name=""/>
          <p:cNvSpPr/>
          <p:nvPr/>
        </p:nvSpPr>
        <p:spPr>
          <a:xfrm>
            <a:off x="6415200" y="1743120"/>
            <a:ext cx="1778040" cy="21600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600" strike="noStrike" u="none">
                <a:solidFill>
                  <a:srgbClr val="000000"/>
                </a:solidFill>
                <a:effectLst/>
                <a:uFillTx/>
                <a:latin typeface="Arial"/>
              </a:rPr>
              <a:t>ELEKTRO</a:t>
            </a:r>
            <a:endParaRPr b="0" lang="en-US" sz="1600" strike="noStrike" u="none">
              <a:solidFill>
                <a:srgbClr val="000000"/>
              </a:solidFill>
              <a:effectLst/>
              <a:uFillTx/>
              <a:latin typeface="Times New Roman"/>
            </a:endParaRPr>
          </a:p>
        </p:txBody>
      </p:sp>
      <p:sp>
        <p:nvSpPr>
          <p:cNvPr id="98" name=""/>
          <p:cNvSpPr/>
          <p:nvPr/>
        </p:nvSpPr>
        <p:spPr>
          <a:xfrm>
            <a:off x="4038480" y="2362320"/>
            <a:ext cx="221004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Certificates: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October     11.000 MWh</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November 12.500 MWh</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December 12.500 MWh</a:t>
            </a:r>
            <a:endParaRPr b="0" lang="en-US" sz="1400" strike="noStrike" u="none">
              <a:solidFill>
                <a:srgbClr val="000000"/>
              </a:solidFill>
              <a:effectLst/>
              <a:uFillTx/>
              <a:latin typeface="Times New Roman"/>
            </a:endParaRPr>
          </a:p>
        </p:txBody>
      </p:sp>
      <p:sp>
        <p:nvSpPr>
          <p:cNvPr id="99" name=""/>
          <p:cNvSpPr/>
          <p:nvPr/>
        </p:nvSpPr>
        <p:spPr>
          <a:xfrm>
            <a:off x="5055840" y="720720"/>
            <a:ext cx="11721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600" strike="noStrike" u="none">
                <a:solidFill>
                  <a:srgbClr val="000000"/>
                </a:solidFill>
                <a:effectLst/>
                <a:uFillTx/>
                <a:latin typeface="Arial"/>
              </a:rPr>
              <a:t>R$ </a:t>
            </a:r>
            <a:r>
              <a:rPr b="1" lang="pt-BR" sz="1600" strike="noStrike" u="none">
                <a:solidFill>
                  <a:srgbClr val="000000"/>
                </a:solidFill>
                <a:effectLst/>
                <a:uFillTx/>
                <a:latin typeface="Arial"/>
              </a:rPr>
              <a:t>124,70</a:t>
            </a:r>
            <a:r>
              <a:rPr b="0" lang="pt-BR"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600" strike="noStrike" u="none">
                <a:solidFill>
                  <a:srgbClr val="000000"/>
                </a:solidFill>
                <a:effectLst/>
                <a:uFillTx/>
                <a:latin typeface="Arial"/>
              </a:rPr>
              <a:t>MWh</a:t>
            </a:r>
            <a:endParaRPr b="0" lang="en-US" sz="1600" strike="noStrike" u="none">
              <a:solidFill>
                <a:srgbClr val="000000"/>
              </a:solidFill>
              <a:effectLst/>
              <a:uFillTx/>
              <a:latin typeface="Times New Roman"/>
            </a:endParaRPr>
          </a:p>
        </p:txBody>
      </p:sp>
      <p:sp>
        <p:nvSpPr>
          <p:cNvPr id="100" name=""/>
          <p:cNvSpPr/>
          <p:nvPr/>
        </p:nvSpPr>
        <p:spPr>
          <a:xfrm>
            <a:off x="1830960" y="725400"/>
            <a:ext cx="11160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600" strike="noStrike" u="none">
                <a:solidFill>
                  <a:srgbClr val="000000"/>
                </a:solidFill>
                <a:effectLst/>
                <a:uFillTx/>
                <a:latin typeface="Arial"/>
              </a:rPr>
              <a:t>R$ </a:t>
            </a:r>
            <a:r>
              <a:rPr b="1" lang="pt-BR" sz="1600" strike="noStrike" u="none">
                <a:solidFill>
                  <a:srgbClr val="000000"/>
                </a:solidFill>
                <a:effectLst/>
                <a:uFillTx/>
                <a:latin typeface="Arial"/>
              </a:rPr>
              <a:t>115,20</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600" strike="noStrike" u="none">
                <a:solidFill>
                  <a:srgbClr val="000000"/>
                </a:solidFill>
                <a:effectLst/>
                <a:uFillTx/>
                <a:latin typeface="Arial"/>
              </a:rPr>
              <a:t>MWh</a:t>
            </a:r>
            <a:endParaRPr b="0" lang="en-US" sz="1600" strike="noStrike" u="none">
              <a:solidFill>
                <a:srgbClr val="000000"/>
              </a:solidFill>
              <a:effectLst/>
              <a:uFillTx/>
              <a:latin typeface="Times New Roman"/>
            </a:endParaRPr>
          </a:p>
        </p:txBody>
      </p:sp>
      <p:sp>
        <p:nvSpPr>
          <p:cNvPr id="101" name=""/>
          <p:cNvSpPr/>
          <p:nvPr/>
        </p:nvSpPr>
        <p:spPr>
          <a:xfrm>
            <a:off x="2098800" y="1612800"/>
            <a:ext cx="441360" cy="398880"/>
          </a:xfrm>
          <a:prstGeom prst="rect">
            <a:avLst/>
          </a:prstGeom>
          <a:solidFill>
            <a:srgbClr val="cccc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33cc"/>
                </a:solidFill>
                <a:effectLst/>
                <a:uFillTx/>
                <a:latin typeface="Arial"/>
              </a:rPr>
              <a:t>A</a:t>
            </a:r>
            <a:endParaRPr b="0" lang="en-US" sz="2000" strike="noStrike" u="none">
              <a:solidFill>
                <a:srgbClr val="000000"/>
              </a:solidFill>
              <a:effectLst/>
              <a:uFillTx/>
              <a:latin typeface="Times New Roman"/>
            </a:endParaRPr>
          </a:p>
        </p:txBody>
      </p:sp>
      <p:sp>
        <p:nvSpPr>
          <p:cNvPr id="102" name=""/>
          <p:cNvSpPr/>
          <p:nvPr/>
        </p:nvSpPr>
        <p:spPr>
          <a:xfrm>
            <a:off x="5334120" y="1600200"/>
            <a:ext cx="441360" cy="398880"/>
          </a:xfrm>
          <a:prstGeom prst="rect">
            <a:avLst/>
          </a:prstGeom>
          <a:solidFill>
            <a:srgbClr val="cccc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33cc"/>
                </a:solidFill>
                <a:effectLst/>
                <a:uFillTx/>
                <a:latin typeface="Arial"/>
              </a:rPr>
              <a:t>B</a:t>
            </a:r>
            <a:endParaRPr b="0" lang="en-US" sz="2000" strike="noStrike" u="none">
              <a:solidFill>
                <a:srgbClr val="000000"/>
              </a:solidFill>
              <a:effectLst/>
              <a:uFillTx/>
              <a:latin typeface="Times New Roman"/>
            </a:endParaRPr>
          </a:p>
        </p:txBody>
      </p:sp>
      <p:sp>
        <p:nvSpPr>
          <p:cNvPr id="103" name=""/>
          <p:cNvSpPr/>
          <p:nvPr/>
        </p:nvSpPr>
        <p:spPr>
          <a:xfrm>
            <a:off x="7102440" y="2590920"/>
            <a:ext cx="441360" cy="398880"/>
          </a:xfrm>
          <a:prstGeom prst="rect">
            <a:avLst/>
          </a:prstGeom>
          <a:solidFill>
            <a:srgbClr val="cccc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33cc"/>
                </a:solidFill>
                <a:effectLst/>
                <a:uFillTx/>
                <a:latin typeface="Arial"/>
              </a:rPr>
              <a:t>C</a:t>
            </a:r>
            <a:endParaRPr b="0" lang="en-US" sz="2000" strike="noStrike" u="none">
              <a:solidFill>
                <a:srgbClr val="000000"/>
              </a:solidFill>
              <a:effectLst/>
              <a:uFillTx/>
              <a:latin typeface="Times New Roman"/>
            </a:endParaRPr>
          </a:p>
        </p:txBody>
      </p:sp>
      <p:sp>
        <p:nvSpPr>
          <p:cNvPr id="104" name=""/>
          <p:cNvSpPr/>
          <p:nvPr/>
        </p:nvSpPr>
        <p:spPr>
          <a:xfrm>
            <a:off x="4025880" y="4533840"/>
            <a:ext cx="442800" cy="398880"/>
          </a:xfrm>
          <a:prstGeom prst="rect">
            <a:avLst/>
          </a:prstGeom>
          <a:solidFill>
            <a:srgbClr val="cccc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33cc"/>
                </a:solidFill>
                <a:effectLst/>
                <a:uFillTx/>
                <a:latin typeface="Arial"/>
              </a:rPr>
              <a:t>D</a:t>
            </a:r>
            <a:endParaRPr b="0" lang="en-US" sz="2000" strike="noStrike" u="none">
              <a:solidFill>
                <a:srgbClr val="000000"/>
              </a:solidFill>
              <a:effectLst/>
              <a:uFillTx/>
              <a:latin typeface="Times New Roman"/>
            </a:endParaRPr>
          </a:p>
        </p:txBody>
      </p:sp>
      <p:sp>
        <p:nvSpPr>
          <p:cNvPr id="105" name=""/>
          <p:cNvSpPr/>
          <p:nvPr/>
        </p:nvSpPr>
        <p:spPr>
          <a:xfrm>
            <a:off x="1613880" y="2333520"/>
            <a:ext cx="2063520" cy="947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Certificates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October </a:t>
            </a:r>
            <a:r>
              <a:rPr b="0" lang="pt-BR" sz="1400" strike="noStrike" u="none">
                <a:solidFill>
                  <a:srgbClr val="000000"/>
                </a:solidFill>
                <a:effectLst/>
                <a:uFillTx/>
                <a:latin typeface="Arial"/>
              </a:rPr>
              <a:t>	</a:t>
            </a:r>
            <a:r>
              <a:rPr b="0" lang="pt-BR" sz="1400" strike="noStrike" u="none">
                <a:solidFill>
                  <a:srgbClr val="000000"/>
                </a:solidFill>
                <a:effectLst/>
                <a:uFillTx/>
                <a:latin typeface="Arial"/>
              </a:rPr>
              <a:t> 6.000 MWh</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November 10.000 MWh</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December 12.500 MWh</a:t>
            </a:r>
            <a:endParaRPr b="0" lang="en-US" sz="1400" strike="noStrike" u="none">
              <a:solidFill>
                <a:srgbClr val="000000"/>
              </a:solidFill>
              <a:effectLst/>
              <a:uFillTx/>
              <a:latin typeface="Times New Roman"/>
            </a:endParaRPr>
          </a:p>
        </p:txBody>
      </p:sp>
      <p:sp>
        <p:nvSpPr>
          <p:cNvPr id="106" name=""/>
          <p:cNvSpPr/>
          <p:nvPr/>
        </p:nvSpPr>
        <p:spPr>
          <a:xfrm>
            <a:off x="374040" y="6248520"/>
            <a:ext cx="36586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 Net of Certificate Purchases from ECE</a:t>
            </a:r>
            <a:endParaRPr b="0" lang="en-US" sz="1400" strike="noStrike" u="none">
              <a:solidFill>
                <a:srgbClr val="000000"/>
              </a:solidFill>
              <a:effectLst/>
              <a:uFillTx/>
              <a:latin typeface="Times New Roman"/>
            </a:endParaRPr>
          </a:p>
        </p:txBody>
      </p:sp>
      <p:sp>
        <p:nvSpPr>
          <p:cNvPr id="107" name=""/>
          <p:cNvSpPr/>
          <p:nvPr/>
        </p:nvSpPr>
        <p:spPr>
          <a:xfrm>
            <a:off x="3749760" y="3765600"/>
            <a:ext cx="1203120" cy="734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400" strike="noStrike" u="none">
                <a:solidFill>
                  <a:srgbClr val="000000"/>
                </a:solidFill>
                <a:effectLst/>
                <a:uFillTx/>
                <a:latin typeface="Arial"/>
              </a:rPr>
              <a:t>e</a:t>
            </a:r>
            <a:r>
              <a:rPr b="1" lang="pt-BR" sz="1400" strike="noStrike" u="none" baseline="30000">
                <a:solidFill>
                  <a:srgbClr val="000000"/>
                </a:solidFill>
                <a:effectLst/>
                <a:uFillTx/>
                <a:latin typeface="Arial"/>
              </a:rPr>
              <a: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September</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400" strike="noStrike" u="none">
                <a:solidFill>
                  <a:srgbClr val="000000"/>
                </a:solidFill>
                <a:effectLst/>
                <a:uFillTx/>
                <a:latin typeface="Arial"/>
              </a:rPr>
              <a:t>35.460 MWh</a:t>
            </a:r>
            <a:endParaRPr b="0" lang="en-US" sz="1400" strike="noStrike" u="none">
              <a:solidFill>
                <a:srgbClr val="000000"/>
              </a:solidFill>
              <a:effectLst/>
              <a:uFillTx/>
              <a:latin typeface="Times New Roman"/>
            </a:endParaRPr>
          </a:p>
        </p:txBody>
      </p:sp>
      <p:sp>
        <p:nvSpPr>
          <p:cNvPr id="108" name=""/>
          <p:cNvSpPr/>
          <p:nvPr/>
        </p:nvSpPr>
        <p:spPr>
          <a:xfrm>
            <a:off x="1471320" y="5699160"/>
            <a:ext cx="62334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2000" strike="noStrike" u="none">
                <a:solidFill>
                  <a:srgbClr val="3366ff"/>
                </a:solidFill>
                <a:effectLst/>
                <a:uFillTx/>
                <a:latin typeface="Arial"/>
              </a:rPr>
              <a:t>Term, Time and Volume Differentiation in each leg</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
          <p:cNvSpPr/>
          <p:nvPr/>
        </p:nvSpPr>
        <p:spPr>
          <a:xfrm>
            <a:off x="76320" y="609480"/>
            <a:ext cx="3809880" cy="5562720"/>
          </a:xfrm>
          <a:prstGeom prst="rect">
            <a:avLst/>
          </a:prstGeom>
          <a:noFill/>
          <a:ln w="0">
            <a:noFill/>
          </a:ln>
        </p:spPr>
        <p:style>
          <a:lnRef idx="0"/>
          <a:fillRef idx="0"/>
          <a:effectRef idx="0"/>
          <a:fontRef idx="minor"/>
        </p:style>
        <p:txBody>
          <a:bodyPr lIns="90360" rIns="90360" tIns="44280" bIns="44280" anchor="t">
            <a:noAutofit/>
          </a:bodyPr>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800" strike="noStrike" u="none">
                <a:solidFill>
                  <a:srgbClr val="3333cc"/>
                </a:solidFill>
                <a:effectLst/>
                <a:uFillTx/>
                <a:latin typeface="Arial"/>
              </a:rPr>
              <a:t>ECE Credit and Market Risks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Certificates Ownership &amp; Credit Risk:</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Market Risk:</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800" strike="noStrike" u="none">
                <a:solidFill>
                  <a:srgbClr val="3333cc"/>
                </a:solidFill>
                <a:effectLst/>
                <a:uFillTx/>
                <a:latin typeface="Arial"/>
              </a:rPr>
              <a:t>Elektro Credit and Market Risks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Certificate Ownership and payment Credit Risk:</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pt-BR" sz="1800" strike="noStrike" u="none">
                <a:solidFill>
                  <a:srgbClr val="3333cc"/>
                </a:solidFill>
                <a:effectLst/>
                <a:uFillTx/>
                <a:latin typeface="Arial"/>
              </a:rPr>
              <a:t>Regulatory Risk</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Possibility creating Long Position with the structure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Potential Intra-group Tracking by Regulator</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ANNEX V &amp; Generators Repo Rights </a:t>
            </a:r>
            <a:r>
              <a:rPr b="0" lang="pt-BR" sz="1600" strike="noStrike" u="none">
                <a:solidFill>
                  <a:srgbClr val="000000"/>
                </a:solidFill>
                <a:effectLst/>
                <a:uFillTx/>
                <a:latin typeface="Arial"/>
              </a:rPr>
              <a:t>(Matching Load &amp; Generation may eliminate Elektros long position &amp; Long position could be settled under “Recompra” terms) </a:t>
            </a:r>
            <a:endParaRPr b="0" lang="en-US" sz="16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10" name=""/>
          <p:cNvSpPr/>
          <p:nvPr/>
        </p:nvSpPr>
        <p:spPr>
          <a:xfrm>
            <a:off x="618120" y="49320"/>
            <a:ext cx="544968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Scenario #2 - Risks &amp; Mitigants</a:t>
            </a:r>
            <a:endParaRPr b="0" lang="en-US" sz="2800" strike="noStrike" u="none">
              <a:solidFill>
                <a:srgbClr val="000000"/>
              </a:solidFill>
              <a:effectLst/>
              <a:uFillTx/>
              <a:latin typeface="Times New Roman"/>
            </a:endParaRPr>
          </a:p>
        </p:txBody>
      </p:sp>
      <p:sp>
        <p:nvSpPr>
          <p:cNvPr id="111" name=""/>
          <p:cNvSpPr/>
          <p:nvPr/>
        </p:nvSpPr>
        <p:spPr>
          <a:xfrm>
            <a:off x="4419720" y="609480"/>
            <a:ext cx="4800600" cy="6019920"/>
          </a:xfrm>
          <a:prstGeom prst="rect">
            <a:avLst/>
          </a:prstGeom>
          <a:noFill/>
          <a:ln w="0">
            <a:noFill/>
          </a:ln>
        </p:spPr>
        <p:style>
          <a:lnRef idx="0"/>
          <a:fillRef idx="0"/>
          <a:effectRef idx="0"/>
          <a:fontRef idx="minor"/>
        </p:style>
        <p:txBody>
          <a:bodyPr lIns="90360" rIns="90360" tIns="44280" bIns="44280" anchor="t">
            <a:noAutofit/>
          </a:bodyPr>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Arms Length: Enron controls Certificates physically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Limited. (We already hold the position)</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Certificate payment on a controlled ownership. </a:t>
            </a:r>
            <a:endParaRPr b="0" lang="en-US" sz="1800" strike="noStrike" u="none">
              <a:solidFill>
                <a:srgbClr val="000000"/>
              </a:solidFill>
              <a:effectLst/>
              <a:uFillTx/>
              <a:latin typeface="Times New Roman"/>
            </a:endParaRPr>
          </a:p>
          <a:p>
            <a:pPr marL="343080" indent="-34308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pt-BR" sz="1800" strike="noStrike" u="none">
                <a:solidFill>
                  <a:srgbClr val="000000"/>
                </a:solidFill>
                <a:effectLst/>
                <a:uFillTx/>
                <a:latin typeface="Arial"/>
              </a:rPr>
              <a:t>Each individual operation is valid and legal, </a:t>
            </a:r>
            <a:r>
              <a:rPr b="0" lang="pt-BR" sz="1800" strike="noStrike" u="none">
                <a:solidFill>
                  <a:srgbClr val="000000"/>
                </a:solidFill>
                <a:effectLst/>
                <a:uFillTx/>
                <a:latin typeface="Arial"/>
              </a:rPr>
              <a:t>and</a:t>
            </a:r>
            <a:r>
              <a:rPr b="1" i="1" lang="pt-BR" sz="1800" strike="noStrike" u="none">
                <a:solidFill>
                  <a:srgbClr val="000000"/>
                </a:solidFill>
                <a:effectLst/>
                <a:uFillTx/>
                <a:latin typeface="Arial"/>
              </a:rPr>
              <a:t> </a:t>
            </a:r>
            <a:r>
              <a:rPr b="0" lang="pt-BR" sz="1800" strike="noStrike" u="none">
                <a:solidFill>
                  <a:srgbClr val="000000"/>
                </a:solidFill>
                <a:effectLst/>
                <a:uFillTx/>
                <a:latin typeface="Arial"/>
              </a:rPr>
              <a:t>are being usually done.</a:t>
            </a:r>
            <a:r>
              <a:rPr b="0" lang="pt-BR"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Time and Volume differentiation in each leg of the structure.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r>
              <a:rPr b="0" lang="pt-BR"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t-BR" sz="1800" strike="noStrike" u="none">
                <a:solidFill>
                  <a:srgbClr val="000000"/>
                </a:solidFill>
                <a:effectLst/>
                <a:uFillTx/>
                <a:latin typeface="Arial"/>
              </a:rPr>
              <a:t>Elektro currently exposed to that extreme situation. Regulatory fight is focused on that issues at present.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12" name=""/>
          <p:cNvSpPr/>
          <p:nvPr/>
        </p:nvSpPr>
        <p:spPr>
          <a:xfrm>
            <a:off x="3962520" y="990720"/>
            <a:ext cx="457200" cy="304560"/>
          </a:xfrm>
          <a:custGeom>
            <a:avLst/>
            <a:gdLst>
              <a:gd name="textAreaLeft" fmla="*/ 71280 w 457200"/>
              <a:gd name="textAreaRight" fmla="*/ 400320 w 457200"/>
              <a:gd name="textAreaTop" fmla="*/ 75960 h 304560"/>
              <a:gd name="textAreaBottom" fmla="*/ 228600 h 30456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3962520" y="1523880"/>
            <a:ext cx="457200" cy="304920"/>
          </a:xfrm>
          <a:custGeom>
            <a:avLst/>
            <a:gdLst>
              <a:gd name="textAreaLeft" fmla="*/ 71280 w 457200"/>
              <a:gd name="textAreaRight" fmla="*/ 400320 w 457200"/>
              <a:gd name="textAreaTop" fmla="*/ 76320 h 304920"/>
              <a:gd name="textAreaBottom" fmla="*/ 228960 h 30492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3962520" y="2590920"/>
            <a:ext cx="457200" cy="304560"/>
          </a:xfrm>
          <a:custGeom>
            <a:avLst/>
            <a:gdLst>
              <a:gd name="textAreaLeft" fmla="*/ 71280 w 457200"/>
              <a:gd name="textAreaRight" fmla="*/ 400320 w 457200"/>
              <a:gd name="textAreaTop" fmla="*/ 75960 h 304560"/>
              <a:gd name="textAreaBottom" fmla="*/ 228600 h 30456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3962520" y="3772080"/>
            <a:ext cx="457200" cy="304560"/>
          </a:xfrm>
          <a:custGeom>
            <a:avLst/>
            <a:gdLst>
              <a:gd name="textAreaLeft" fmla="*/ 71280 w 457200"/>
              <a:gd name="textAreaRight" fmla="*/ 400320 w 457200"/>
              <a:gd name="textAreaTop" fmla="*/ 75960 h 304560"/>
              <a:gd name="textAreaBottom" fmla="*/ 228600 h 30456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3962520" y="4419720"/>
            <a:ext cx="457200" cy="304560"/>
          </a:xfrm>
          <a:custGeom>
            <a:avLst/>
            <a:gdLst>
              <a:gd name="textAreaLeft" fmla="*/ 71280 w 457200"/>
              <a:gd name="textAreaRight" fmla="*/ 400320 w 457200"/>
              <a:gd name="textAreaTop" fmla="*/ 75960 h 304560"/>
              <a:gd name="textAreaBottom" fmla="*/ 228600 h 30456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3962520" y="5257800"/>
            <a:ext cx="457200" cy="304920"/>
          </a:xfrm>
          <a:custGeom>
            <a:avLst/>
            <a:gdLst>
              <a:gd name="textAreaLeft" fmla="*/ 71280 w 457200"/>
              <a:gd name="textAreaRight" fmla="*/ 400320 w 457200"/>
              <a:gd name="textAreaTop" fmla="*/ 76320 h 304920"/>
              <a:gd name="textAreaBottom" fmla="*/ 228960 h 30492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3972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1999-09-21T18:26:17Z</dcterms:created>
  <dc:creator>Bernardo / Bacellar</dc:creator>
  <dc:description/>
  <dc:language>en-US</dc:language>
  <cp:lastModifiedBy>Brett Wiggs</cp:lastModifiedBy>
  <cp:lastPrinted>2001-10-16T13:14:31Z</cp:lastPrinted>
  <dcterms:modified xsi:type="dcterms:W3CDTF">2001-10-26T13:38:36Z</dcterms:modified>
  <cp:revision>254</cp:revision>
  <dc:subject/>
  <dc:title>Coteminas Porto Estrela</dc:title>
</cp:coreProperties>
</file>