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png" ContentType="image/png"/>
  <Override PartName="/ppt/media/image5.png" ContentType="image/png"/>
  <Override PartName="/ppt/media/image6.png" ContentType="image/png"/>
  <Override PartName="/ppt/media/image7.wmf" ContentType="image/x-wmf"/>
  <Override PartName="/ppt/media/image8.wmf" ContentType="image/x-wmf"/>
  <Override PartName="/ppt/media/image9.wmf" ContentType="image/x-wmf"/>
  <Override PartName="/ppt/media/image10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2254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6372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092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A296F5D-7DF8-4A8E-9CD4-409B7A2766C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151920" y="313920"/>
            <a:ext cx="848160" cy="6543720"/>
            <a:chOff x="151920" y="313920"/>
            <a:chExt cx="848160" cy="6543720"/>
          </a:xfrm>
        </p:grpSpPr>
        <p:sp>
          <p:nvSpPr>
            <p:cNvPr id="6" name=""/>
            <p:cNvSpPr/>
            <p:nvPr/>
          </p:nvSpPr>
          <p:spPr>
            <a:xfrm flipH="1" rot="5400000">
              <a:off x="129240" y="31658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 flipH="1" rot="5400000">
              <a:off x="129240" y="410868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H="1" rot="5400000">
              <a:off x="126720" y="505008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 flipH="1" rot="5400000">
              <a:off x="131400" y="5991480"/>
              <a:ext cx="885960" cy="846360"/>
            </a:xfrm>
            <a:prstGeom prst="parallelogram">
              <a:avLst>
                <a:gd name="adj" fmla="val 55431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 flipH="1" rot="5400000">
              <a:off x="129240" y="33840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H="1" rot="5400000">
              <a:off x="126720" y="1275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 flipH="1" rot="5400000">
              <a:off x="126720" y="222120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441360" y="0"/>
            <a:ext cx="276120" cy="6858000"/>
          </a:xfrm>
          <a:prstGeom prst="rect">
            <a:avLst/>
          </a:pr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546840" y="1703520"/>
            <a:ext cx="8596440" cy="253800"/>
          </a:xfrm>
          <a:custGeom>
            <a:avLst/>
            <a:gdLst>
              <a:gd name="textAreaLeft" fmla="*/ -360 w 8596440"/>
              <a:gd name="textAreaRight" fmla="*/ 8596440 w 8596440"/>
              <a:gd name="textAreaTop" fmla="*/ 0 h 253800"/>
              <a:gd name="textAreaBottom" fmla="*/ 254160 h 253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224" y="0"/>
                </a:lnTo>
                <a:lnTo>
                  <a:pt x="21600" y="10800"/>
                </a:lnTo>
                <a:lnTo>
                  <a:pt x="21224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60440" y="1706400"/>
            <a:ext cx="29520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63680" y="1913040"/>
            <a:ext cx="19044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209160" y="1676520"/>
            <a:ext cx="30456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200" y="173988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150840" y="0"/>
            <a:ext cx="849240" cy="6858000"/>
            <a:chOff x="150840" y="0"/>
            <a:chExt cx="849240" cy="6858000"/>
          </a:xfrm>
        </p:grpSpPr>
        <p:sp>
          <p:nvSpPr>
            <p:cNvPr id="20" name=""/>
            <p:cNvSpPr/>
            <p:nvPr/>
          </p:nvSpPr>
          <p:spPr>
            <a:xfrm rot="16200000">
              <a:off x="129240" y="36374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rot="16200000">
              <a:off x="128520" y="458100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rot="16200000">
              <a:off x="127800" y="5523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rot="16200000">
              <a:off x="128520" y="80604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rot="16200000">
              <a:off x="127800" y="174816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 rot="16200000">
              <a:off x="127800" y="269424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155520" y="0"/>
              <a:ext cx="844560" cy="738360"/>
            </a:xfrm>
            <a:custGeom>
              <a:avLst/>
              <a:gdLst/>
              <a:ahLst/>
              <a:rect l="l" t="t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150840" y="6445080"/>
              <a:ext cx="725400" cy="412920"/>
            </a:xfrm>
            <a:custGeom>
              <a:avLst/>
              <a:gdLst/>
              <a:ahLst/>
              <a:rect l="l" t="t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dt" idx="4"/>
          </p:nvPr>
        </p:nvSpPr>
        <p:spPr>
          <a:xfrm>
            <a:off x="12254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5"/>
          </p:nvPr>
        </p:nvSpPr>
        <p:spPr>
          <a:xfrm>
            <a:off x="366372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sldNum" idx="6"/>
          </p:nvPr>
        </p:nvSpPr>
        <p:spPr>
          <a:xfrm>
            <a:off x="7092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6C0330-5CCB-4FC4-BA3A-EF2C10E594B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151920" y="313920"/>
            <a:ext cx="848160" cy="6543720"/>
            <a:chOff x="151920" y="313920"/>
            <a:chExt cx="848160" cy="6543720"/>
          </a:xfrm>
        </p:grpSpPr>
        <p:sp>
          <p:nvSpPr>
            <p:cNvPr id="6" name=""/>
            <p:cNvSpPr/>
            <p:nvPr/>
          </p:nvSpPr>
          <p:spPr>
            <a:xfrm flipH="1" rot="5400000">
              <a:off x="129240" y="31658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 flipH="1" rot="5400000">
              <a:off x="129240" y="410868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H="1" rot="5400000">
              <a:off x="126720" y="505008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 flipH="1" rot="5400000">
              <a:off x="131400" y="5991480"/>
              <a:ext cx="885960" cy="846360"/>
            </a:xfrm>
            <a:prstGeom prst="parallelogram">
              <a:avLst>
                <a:gd name="adj" fmla="val 55431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 flipH="1" rot="5400000">
              <a:off x="129240" y="33840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H="1" rot="5400000">
              <a:off x="126720" y="1275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 flipH="1" rot="5400000">
              <a:off x="126720" y="222120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441360" y="0"/>
            <a:ext cx="276120" cy="6858000"/>
          </a:xfrm>
          <a:prstGeom prst="rect">
            <a:avLst/>
          </a:pr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546840" y="1703520"/>
            <a:ext cx="8596440" cy="253800"/>
          </a:xfrm>
          <a:custGeom>
            <a:avLst/>
            <a:gdLst>
              <a:gd name="textAreaLeft" fmla="*/ -360 w 8596440"/>
              <a:gd name="textAreaRight" fmla="*/ 8596440 w 8596440"/>
              <a:gd name="textAreaTop" fmla="*/ 0 h 253800"/>
              <a:gd name="textAreaBottom" fmla="*/ 254160 h 253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224" y="0"/>
                </a:lnTo>
                <a:lnTo>
                  <a:pt x="21600" y="10800"/>
                </a:lnTo>
                <a:lnTo>
                  <a:pt x="21224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60440" y="1706400"/>
            <a:ext cx="29520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63680" y="1913040"/>
            <a:ext cx="19044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209160" y="1676520"/>
            <a:ext cx="30456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200" y="173988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150840" y="0"/>
            <a:ext cx="849240" cy="6858000"/>
            <a:chOff x="150840" y="0"/>
            <a:chExt cx="849240" cy="6858000"/>
          </a:xfrm>
        </p:grpSpPr>
        <p:sp>
          <p:nvSpPr>
            <p:cNvPr id="20" name=""/>
            <p:cNvSpPr/>
            <p:nvPr/>
          </p:nvSpPr>
          <p:spPr>
            <a:xfrm rot="16200000">
              <a:off x="129240" y="36374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rot="16200000">
              <a:off x="128520" y="458100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rot="16200000">
              <a:off x="127800" y="5523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rot="16200000">
              <a:off x="128520" y="80604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rot="16200000">
              <a:off x="127800" y="174816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 rot="16200000">
              <a:off x="127800" y="269424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155520" y="0"/>
              <a:ext cx="844560" cy="738360"/>
            </a:xfrm>
            <a:custGeom>
              <a:avLst/>
              <a:gdLst/>
              <a:ahLst/>
              <a:rect l="l" t="t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150840" y="6445080"/>
              <a:ext cx="725400" cy="412920"/>
            </a:xfrm>
            <a:custGeom>
              <a:avLst/>
              <a:gdLst/>
              <a:ahLst/>
              <a:rect l="l" t="t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6" name=""/>
            <p:cNvSpPr/>
            <p:nvPr/>
          </p:nvSpPr>
          <p:spPr>
            <a:xfrm>
              <a:off x="0" y="0"/>
              <a:ext cx="9144000" cy="849240"/>
            </a:xfrm>
            <a:prstGeom prst="rect">
              <a:avLst/>
            </a:prstGeom>
            <a:gradFill rotWithShape="0">
              <a:gsLst>
                <a:gs pos="0">
                  <a:srgbClr val="ffcc66"/>
                </a:gs>
                <a:gs pos="100000">
                  <a:srgbClr val="ffff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0" y="4995720"/>
              <a:ext cx="9144000" cy="1862280"/>
            </a:xfrm>
            <a:prstGeom prst="rect">
              <a:avLst/>
            </a:prstGeom>
            <a:gradFill rotWithShape="0">
              <a:gsLst>
                <a:gs pos="0">
                  <a:srgbClr val="ffffcc"/>
                </a:gs>
                <a:gs pos="100000">
                  <a:srgbClr val="ffcc6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295280" y="152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dt" idx="7"/>
          </p:nvPr>
        </p:nvSpPr>
        <p:spPr>
          <a:xfrm>
            <a:off x="1295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ftr" idx="8"/>
          </p:nvPr>
        </p:nvSpPr>
        <p:spPr>
          <a:xfrm>
            <a:off x="37335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sldNum" idx="9"/>
          </p:nvPr>
        </p:nvSpPr>
        <p:spPr>
          <a:xfrm>
            <a:off x="7162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B7BC03-45FD-4510-8F24-70C5B7E2650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151920" y="313920"/>
            <a:ext cx="848160" cy="6543720"/>
            <a:chOff x="151920" y="313920"/>
            <a:chExt cx="848160" cy="6543720"/>
          </a:xfrm>
        </p:grpSpPr>
        <p:sp>
          <p:nvSpPr>
            <p:cNvPr id="43" name=""/>
            <p:cNvSpPr/>
            <p:nvPr/>
          </p:nvSpPr>
          <p:spPr>
            <a:xfrm flipH="1" rot="5400000">
              <a:off x="129240" y="31658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 flipH="1" rot="5400000">
              <a:off x="129240" y="410868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 flipH="1" rot="5400000">
              <a:off x="126720" y="505008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 flipH="1" rot="5400000">
              <a:off x="131400" y="5991480"/>
              <a:ext cx="885960" cy="846360"/>
            </a:xfrm>
            <a:prstGeom prst="parallelogram">
              <a:avLst>
                <a:gd name="adj" fmla="val 55431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 flipH="1" rot="5400000">
              <a:off x="129240" y="33840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flipH="1" rot="5400000">
              <a:off x="126720" y="1275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 flipH="1" rot="5400000">
              <a:off x="126720" y="222120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" name=""/>
          <p:cNvSpPr/>
          <p:nvPr/>
        </p:nvSpPr>
        <p:spPr>
          <a:xfrm>
            <a:off x="441360" y="0"/>
            <a:ext cx="276120" cy="6858000"/>
          </a:xfrm>
          <a:prstGeom prst="rect">
            <a:avLst/>
          </a:pr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546840" y="2717640"/>
            <a:ext cx="8596440" cy="254160"/>
          </a:xfrm>
          <a:custGeom>
            <a:avLst/>
            <a:gdLst>
              <a:gd name="textAreaLeft" fmla="*/ -360 w 8596440"/>
              <a:gd name="textAreaRight" fmla="*/ 8596440 w 8596440"/>
              <a:gd name="textAreaTop" fmla="*/ 0 h 254160"/>
              <a:gd name="textAreaBottom" fmla="*/ 254520 h 25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224" y="0"/>
                </a:lnTo>
                <a:lnTo>
                  <a:pt x="21600" y="10800"/>
                </a:lnTo>
                <a:lnTo>
                  <a:pt x="21224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33440" y="2697120"/>
            <a:ext cx="29520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63680" y="2700360"/>
            <a:ext cx="161640" cy="415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9236160" y="2697120"/>
            <a:ext cx="30456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84200" y="276084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" name=""/>
          <p:cNvGrpSpPr/>
          <p:nvPr/>
        </p:nvGrpSpPr>
        <p:grpSpPr>
          <a:xfrm>
            <a:off x="150840" y="0"/>
            <a:ext cx="849240" cy="6858000"/>
            <a:chOff x="150840" y="0"/>
            <a:chExt cx="849240" cy="6858000"/>
          </a:xfrm>
        </p:grpSpPr>
        <p:sp>
          <p:nvSpPr>
            <p:cNvPr id="57" name=""/>
            <p:cNvSpPr/>
            <p:nvPr/>
          </p:nvSpPr>
          <p:spPr>
            <a:xfrm rot="16200000">
              <a:off x="129240" y="36374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rot="16200000">
              <a:off x="128520" y="458100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rot="16200000">
              <a:off x="127800" y="5523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 rot="16200000">
              <a:off x="128520" y="80604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 rot="16200000">
              <a:off x="127800" y="174816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 rot="16200000">
              <a:off x="127800" y="269424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155520" y="0"/>
              <a:ext cx="844560" cy="738360"/>
            </a:xfrm>
            <a:custGeom>
              <a:avLst/>
              <a:gdLst/>
              <a:ahLst/>
              <a:rect l="l" t="t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150840" y="6445080"/>
              <a:ext cx="725400" cy="412920"/>
            </a:xfrm>
            <a:custGeom>
              <a:avLst/>
              <a:gdLst/>
              <a:ahLst/>
              <a:rect l="l" t="t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Impact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Impact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Impact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295280" y="152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Central Desk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1371600" y="30481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Hunter Shively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Consumers and Michcon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Company owned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Michcon   155 Bcf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Consumers   150 Bcf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Consumers and Michcon combine for 1.9 Bcf of Michigan’s 2.5 Bcf of daily load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8915400" y="-10597680"/>
            <a:ext cx="76320" cy="1215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8915040" y="6019560"/>
            <a:ext cx="22860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00" name="Michigan%20service%20area" descr=""/>
          <p:cNvPicPr/>
          <p:nvPr/>
        </p:nvPicPr>
        <p:blipFill>
          <a:blip r:embed="rId1"/>
          <a:stretch/>
        </p:blipFill>
        <p:spPr>
          <a:xfrm>
            <a:off x="1676520" y="0"/>
            <a:ext cx="67212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Peoples Energy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Service territory is the city of Chicago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peak design day is 2.9 BCF/day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Average Daily Load by Month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8915400" y="6019920"/>
            <a:ext cx="76320" cy="13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3124080" y="2057400"/>
          <a:ext cx="2930760" cy="4572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24080" y="2057400"/>
                    <a:ext cx="2930760" cy="457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Manlove Storage Complex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120 miles south of Chicago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34 BCF water aquifer facility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LNG facility that stores 2 BCF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Normal withdrawals begin in December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Physical nature of the field requires that when the field starts withdrawals, 5BCF must be withdrawn in 17 days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Peak deliverability of 1 BCF/day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Other Assets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Propane peaking facility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Leased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NGPL 29 BCF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ANR   10  BCF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PEPL  2.5 BCF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Peoples Transaction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Five Year Deal that started in October 1999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Monthly Baseload Volume sold and priced at the Chicago City Gate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Peoples’ transportation contracts are released to ENA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Peoples sold April-November physical Straddles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Peoples sold December-March financial calls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Peoples Daily Swing Rights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Gas Daily Priced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Peoples can call daily priced gas up to the amount of transportation contracts released to ENA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Peoples can put 200,000/day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Monthly Volume, Transportation, and Call Rights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8229240" y="6324120"/>
            <a:ext cx="304920" cy="24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117" name=""/>
          <p:cNvGraphicFramePr/>
          <p:nvPr/>
        </p:nvGraphicFramePr>
        <p:xfrm>
          <a:off x="1523880" y="2057400"/>
          <a:ext cx="6705720" cy="453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2057400"/>
                    <a:ext cx="6705720" cy="453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Key benefits of the deal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Large presence in Chicago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Transportation wheeling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Information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 Daily Burn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 ENA helps Peoples make decisions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 Other Utilities share info with Peoples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Hub Partnership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Overview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Regional Characteristics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PGL&amp;C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Chicago Office (Midwest Hub)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Generation Impact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Enron / Peoples Joint Venture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Office is across the street from Peoples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Comprised of Enron and Peoples employees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Most of the Peoples employees have job responsibilities with the Hub and Utility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The JV’s primary purpose is to optimize the excess assets of the utility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Assets held by HUB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16.5 BCF of NGPL Field area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7.5 BCF of Manlove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1 BCF of Propane  (230,000/day deliverability)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Hub can optimize all utility owned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Benefits of JV to Trading Group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Information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ENA can originate transactions with other utilities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ENA can use assets that it does not own or lease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2000  and 2001 MAIN Additions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128" name=""/>
          <p:cNvGraphicFramePr/>
          <p:nvPr/>
        </p:nvGraphicFramePr>
        <p:xfrm>
          <a:off x="1219320" y="2044800"/>
          <a:ext cx="777060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2044800"/>
                    <a:ext cx="77706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EIA Proposed Power Additions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131" name=""/>
          <p:cNvGraphicFramePr/>
          <p:nvPr/>
        </p:nvGraphicFramePr>
        <p:xfrm>
          <a:off x="1219320" y="2044800"/>
          <a:ext cx="777060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2044800"/>
                    <a:ext cx="77706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Daily Midwest Consumption</a:t>
            </a:r>
            <a:br>
              <a:rPr sz="4400"/>
            </a:b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Illinois, Indiana, Iowa, Michigan, Minnesota, Missouri, Nebraska, and Wisconsin</a:t>
            </a: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 </a:t>
            </a:r>
            <a:endParaRPr b="0" lang="en-US" sz="16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1376280" y="2057400"/>
          <a:ext cx="7767720" cy="4113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6280" y="2057400"/>
                    <a:ext cx="7767720" cy="411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"/>
          <p:cNvSpPr/>
          <p:nvPr/>
        </p:nvSpPr>
        <p:spPr>
          <a:xfrm>
            <a:off x="7391520" y="2971800"/>
            <a:ext cx="441936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143000" y="6172200"/>
            <a:ext cx="914400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combined total for each year is an average of 10.4 BCF/Day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Daily Illinois Consumption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76" name=""/>
          <p:cNvGraphicFramePr/>
          <p:nvPr/>
        </p:nvGraphicFramePr>
        <p:xfrm>
          <a:off x="1376280" y="2057400"/>
          <a:ext cx="7767720" cy="4113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6280" y="2057400"/>
                    <a:ext cx="7767720" cy="411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8" name=""/>
          <p:cNvSpPr/>
          <p:nvPr/>
        </p:nvSpPr>
        <p:spPr>
          <a:xfrm>
            <a:off x="7162920" y="6172200"/>
            <a:ext cx="441936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066680" y="6172200"/>
            <a:ext cx="563904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077480" y="6172200"/>
            <a:ext cx="791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combined total for each year is an average of 2.8 BCF/Day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Daily Michigan Consumption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1376280" y="2057400"/>
          <a:ext cx="7767720" cy="4113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6280" y="2057400"/>
                    <a:ext cx="7767720" cy="411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1447920" y="6324480"/>
            <a:ext cx="441936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229760" y="6172200"/>
            <a:ext cx="791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combined total for each year is an average of 2.5 BCF/Day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Large LDC profiles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Nicor                              1.3 bcf/day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Consumers                1.0 bcf/day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Michcon                        .8  bcf/day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NIPSCO                           .7   bcf/day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Peoples Energy        .7   bcf/day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Nicor Gas Company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3rd largest LDC throughput in the United States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Average daily winter load of 2.2  Bcf/day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Record load of  4.6  Bcf on January 18, 1994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Nicor Assets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1.6 Bcf/day of transportation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144 Bcf of company owned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39 Bcf of leased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Company owned storage has a daily peak delivery of 2.8 Bcf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Nicor Gas Service Territory 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839080" y="5867280"/>
            <a:ext cx="152640" cy="29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94" name="Nicor%20Service%20Territory1" descr=""/>
          <p:cNvPicPr/>
          <p:nvPr/>
        </p:nvPicPr>
        <p:blipFill>
          <a:blip r:embed="rId1"/>
          <a:stretch/>
        </p:blipFill>
        <p:spPr>
          <a:xfrm>
            <a:off x="2209680" y="2057400"/>
            <a:ext cx="5181840" cy="2166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" name="Nicor%20Service%20Territory" descr=""/>
          <p:cNvPicPr/>
          <p:nvPr/>
        </p:nvPicPr>
        <p:blipFill>
          <a:blip r:embed="rId2"/>
          <a:stretch/>
        </p:blipFill>
        <p:spPr>
          <a:xfrm>
            <a:off x="2209680" y="4199040"/>
            <a:ext cx="5181840" cy="2658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2000-05-27T16:47:58Z</dcterms:created>
  <dc:creator>Hunter Shively</dc:creator>
  <dc:description/>
  <dc:language>en-US</dc:language>
  <cp:lastModifiedBy>Hunter Shively</cp:lastModifiedBy>
  <dcterms:modified xsi:type="dcterms:W3CDTF">2000-06-08T23:47:54Z</dcterms:modified>
  <cp:revision>60</cp:revision>
  <dc:subject/>
  <dc:title>Central Desk</dc:title>
</cp:coreProperties>
</file>