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wmf" ContentType="image/x-wmf"/>
  <Override PartName="/ppt/media/image2.png" ContentType="image/png"/>
  <Override PartName="/ppt/media/image3.wmf" ContentType="image/x-wmf"/>
  <Override PartName="/ppt/media/image4.png" ContentType="image/png"/>
  <Override PartName="/ppt/embeddings/oleObject1.docx" ContentType="application/vnd.openxmlformats-officedocument.wordprocessingml.document"/>
  <Override PartName="/ppt/embeddings/oleObject1.xlsx" ContentType="application/vnd.openxmlformats-officedocument.spreadsheetml.sheet"/>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notesSlides/_rels/notesSlide24.xml.rels" ContentType="application/vnd.openxmlformats-package.relationships+xml"/>
  <Override PartName="/ppt/notesSlides/_rels/notesSlide19.xml.rels" ContentType="application/vnd.openxmlformats-package.relationships+xml"/>
  <Override PartName="/ppt/notesSlides/notesSlide19.xml" ContentType="application/vnd.openxmlformats-officedocument.presentationml.notesSlide+xml"/>
  <Override PartName="/ppt/notesSlides/notesSlide2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Lst>
  <p:sldSz cx="9144000" cy="6858000"/>
  <p:notesSz cx="6858000"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 name=""/>
          <p:cNvSpPr/>
          <p:nvPr/>
        </p:nvSpPr>
        <p:spPr>
          <a:xfrm>
            <a:off x="0" y="0"/>
            <a:ext cx="68580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12" name="PlaceHolder 1"/>
          <p:cNvSpPr>
            <a:spLocks noGrp="1"/>
          </p:cNvSpPr>
          <p:nvPr>
            <p:ph type="hdr"/>
          </p:nvPr>
        </p:nvSpPr>
        <p:spPr>
          <a:xfrm>
            <a:off x="-360" y="0"/>
            <a:ext cx="2973240" cy="463680"/>
          </a:xfrm>
          <a:prstGeom prst="rect">
            <a:avLst/>
          </a:prstGeom>
          <a:noFill/>
          <a:ln w="0">
            <a:noFill/>
          </a:ln>
        </p:spPr>
        <p:txBody>
          <a:bodyPr lIns="92880" rIns="92880" tIns="46440" bIns="46440" anchor="t">
            <a:noAutofit/>
          </a:bodyPr>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Arial"/>
              </a:rPr>
              <a:t>&lt;header&gt;</a:t>
            </a:r>
            <a:endParaRPr b="0" lang="en-US" sz="1200" strike="noStrike" u="none">
              <a:solidFill>
                <a:srgbClr val="000000"/>
              </a:solidFill>
              <a:effectLst/>
              <a:uFillTx/>
              <a:latin typeface="Arial"/>
            </a:endParaRPr>
          </a:p>
        </p:txBody>
      </p:sp>
      <p:sp>
        <p:nvSpPr>
          <p:cNvPr id="13" name="PlaceHolder 2"/>
          <p:cNvSpPr>
            <a:spLocks noGrp="1"/>
          </p:cNvSpPr>
          <p:nvPr>
            <p:ph type="dt" idx="4"/>
          </p:nvPr>
        </p:nvSpPr>
        <p:spPr>
          <a:xfrm>
            <a:off x="3884400" y="0"/>
            <a:ext cx="2973240" cy="463680"/>
          </a:xfrm>
          <a:prstGeom prst="rect">
            <a:avLst/>
          </a:prstGeom>
          <a:noFill/>
          <a:ln w="0">
            <a:noFill/>
          </a:ln>
        </p:spPr>
        <p:txBody>
          <a:bodyPr lIns="92880" rIns="92880" tIns="46440" bIns="46440" anchor="t">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Arial"/>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Arial"/>
            </a:endParaRPr>
          </a:p>
        </p:txBody>
      </p:sp>
      <p:sp>
        <p:nvSpPr>
          <p:cNvPr id="14" name="PlaceHolder 3"/>
          <p:cNvSpPr>
            <a:spLocks noGrp="1"/>
          </p:cNvSpPr>
          <p:nvPr>
            <p:ph type="sldImg"/>
          </p:nvPr>
        </p:nvSpPr>
        <p:spPr>
          <a:xfrm>
            <a:off x="1108080" y="698040"/>
            <a:ext cx="4643280" cy="3483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move the slide</a:t>
            </a:r>
            <a:endParaRPr b="1" lang="en-US" sz="3000" strike="noStrike" u="none">
              <a:solidFill>
                <a:srgbClr val="000000"/>
              </a:solidFill>
              <a:effectLst/>
              <a:uFillTx/>
              <a:latin typeface="Arial"/>
            </a:endParaRPr>
          </a:p>
        </p:txBody>
      </p:sp>
      <p:sp>
        <p:nvSpPr>
          <p:cNvPr id="15" name="PlaceHolder 4"/>
          <p:cNvSpPr>
            <a:spLocks noGrp="1"/>
          </p:cNvSpPr>
          <p:nvPr>
            <p:ph type="body"/>
          </p:nvPr>
        </p:nvSpPr>
        <p:spPr>
          <a:xfrm>
            <a:off x="914400" y="4414680"/>
            <a:ext cx="5029200" cy="418320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16" name="PlaceHolder 5"/>
          <p:cNvSpPr>
            <a:spLocks noGrp="1"/>
          </p:cNvSpPr>
          <p:nvPr>
            <p:ph type="ftr" idx="5"/>
          </p:nvPr>
        </p:nvSpPr>
        <p:spPr>
          <a:xfrm>
            <a:off x="-360" y="8832600"/>
            <a:ext cx="2973240" cy="463320"/>
          </a:xfrm>
          <a:prstGeom prst="rect">
            <a:avLst/>
          </a:prstGeom>
          <a:noFill/>
          <a:ln w="0">
            <a:noFill/>
          </a:ln>
        </p:spPr>
        <p:txBody>
          <a:bodyPr lIns="92880" rIns="92880" tIns="46440" bIns="46440" anchor="b">
            <a:noAutofit/>
          </a:bodyPr>
          <a:lstStyle>
            <a:lvl1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Arial"/>
              </a:defRPr>
            </a:lvl1pPr>
          </a:lstStyle>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Arial"/>
            </a:endParaRPr>
          </a:p>
        </p:txBody>
      </p:sp>
      <p:sp>
        <p:nvSpPr>
          <p:cNvPr id="17" name="PlaceHolder 6"/>
          <p:cNvSpPr>
            <a:spLocks noGrp="1"/>
          </p:cNvSpPr>
          <p:nvPr>
            <p:ph type="sldNum" idx="6"/>
          </p:nvPr>
        </p:nvSpPr>
        <p:spPr>
          <a:xfrm>
            <a:off x="3884400" y="8832600"/>
            <a:ext cx="2973240" cy="463320"/>
          </a:xfrm>
          <a:prstGeom prst="rect">
            <a:avLst/>
          </a:prstGeom>
          <a:noFill/>
          <a:ln w="0">
            <a:noFill/>
          </a:ln>
        </p:spPr>
        <p:txBody>
          <a:bodyPr lIns="92880" rIns="92880" tIns="46440" bIns="46440" anchor="b">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Arial"/>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40ABDB6B-0444-4E64-9971-7B29EE4CE9B9}"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5" name=""/>
          <p:cNvSpPr txBox="1"/>
          <p:nvPr/>
        </p:nvSpPr>
        <p:spPr>
          <a:xfrm>
            <a:off x="3884400" y="8832600"/>
            <a:ext cx="2973240" cy="463320"/>
          </a:xfrm>
          <a:prstGeom prst="rect">
            <a:avLst/>
          </a:prstGeom>
          <a:noFill/>
          <a:ln w="0">
            <a:noFill/>
          </a:ln>
        </p:spPr>
        <p:txBody>
          <a:bodyPr lIns="92880" rIns="92880" tIns="46440" bIns="46440" anchor="b">
            <a:noAutofit/>
          </a:bodyPr>
          <a:p>
            <a:pPr algn="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0624704B-B0CF-437B-AA6E-0DBD99E95A1B}"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
        <p:nvSpPr>
          <p:cNvPr id="436" name=""/>
          <p:cNvSpPr txBox="1"/>
          <p:nvPr/>
        </p:nvSpPr>
        <p:spPr>
          <a:xfrm>
            <a:off x="-360" y="8832600"/>
            <a:ext cx="2973240" cy="463320"/>
          </a:xfrm>
          <a:prstGeom prst="rect">
            <a:avLst/>
          </a:prstGeom>
          <a:noFill/>
          <a:ln w="0">
            <a:noFill/>
          </a:ln>
        </p:spPr>
        <p:txBody>
          <a:bodyPr lIns="92880" rIns="92880" tIns="46440" bIns="46440" anchor="b">
            <a:noAutofit/>
          </a:bodyPr>
          <a:p>
            <a:pP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Arial"/>
            </a:endParaRPr>
          </a:p>
        </p:txBody>
      </p:sp>
      <p:sp>
        <p:nvSpPr>
          <p:cNvPr id="437" name=""/>
          <p:cNvSpPr txBox="1"/>
          <p:nvPr/>
        </p:nvSpPr>
        <p:spPr>
          <a:xfrm>
            <a:off x="-360" y="0"/>
            <a:ext cx="2973240" cy="463680"/>
          </a:xfrm>
          <a:prstGeom prst="rect">
            <a:avLst/>
          </a:prstGeom>
          <a:noFill/>
          <a:ln w="0">
            <a:noFill/>
          </a:ln>
        </p:spPr>
        <p:txBody>
          <a:bodyPr lIns="92880" rIns="92880" tIns="46440" bIns="46440" anchor="t">
            <a:noAutofit/>
          </a:bodyPr>
          <a:p>
            <a:pP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Arial"/>
              </a:rPr>
              <a:t>&lt;header&gt;</a:t>
            </a:r>
            <a:endParaRPr b="0" lang="en-US" sz="1200" strike="noStrike" u="none">
              <a:solidFill>
                <a:srgbClr val="000000"/>
              </a:solidFill>
              <a:effectLst/>
              <a:uFillTx/>
              <a:latin typeface="Arial"/>
            </a:endParaRPr>
          </a:p>
        </p:txBody>
      </p:sp>
      <p:sp>
        <p:nvSpPr>
          <p:cNvPr id="438" name=""/>
          <p:cNvSpPr txBox="1"/>
          <p:nvPr/>
        </p:nvSpPr>
        <p:spPr>
          <a:xfrm>
            <a:off x="3884400" y="0"/>
            <a:ext cx="2973240" cy="463680"/>
          </a:xfrm>
          <a:prstGeom prst="rect">
            <a:avLst/>
          </a:prstGeom>
          <a:noFill/>
          <a:ln w="0">
            <a:noFill/>
          </a:ln>
        </p:spPr>
        <p:txBody>
          <a:bodyPr lIns="92880" rIns="92880" tIns="46440" bIns="46440" anchor="t">
            <a:noAutofit/>
          </a:bodyPr>
          <a:p>
            <a:pPr algn="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Arial"/>
            </a:endParaRPr>
          </a:p>
        </p:txBody>
      </p:sp>
      <p:sp>
        <p:nvSpPr>
          <p:cNvPr id="439" name="PlaceHolder 1"/>
          <p:cNvSpPr>
            <a:spLocks noGrp="1"/>
          </p:cNvSpPr>
          <p:nvPr>
            <p:ph type="sldImg"/>
          </p:nvPr>
        </p:nvSpPr>
        <p:spPr>
          <a:xfrm>
            <a:off x="1117440" y="704880"/>
            <a:ext cx="4627800" cy="3470400"/>
          </a:xfrm>
          <a:prstGeom prst="rect">
            <a:avLst/>
          </a:prstGeom>
          <a:ln w="0">
            <a:noFill/>
          </a:ln>
        </p:spPr>
      </p:sp>
      <p:sp>
        <p:nvSpPr>
          <p:cNvPr id="440" name="PlaceHolder 2"/>
          <p:cNvSpPr>
            <a:spLocks noGrp="1"/>
          </p:cNvSpPr>
          <p:nvPr>
            <p:ph type="body"/>
          </p:nvPr>
        </p:nvSpPr>
        <p:spPr>
          <a:xfrm>
            <a:off x="858600" y="4416120"/>
            <a:ext cx="5141880" cy="41814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3884400" y="8832600"/>
            <a:ext cx="2973240" cy="463320"/>
          </a:xfrm>
          <a:prstGeom prst="rect">
            <a:avLst/>
          </a:prstGeom>
          <a:noFill/>
          <a:ln w="0">
            <a:noFill/>
          </a:ln>
        </p:spPr>
        <p:txBody>
          <a:bodyPr lIns="92880" rIns="92880" tIns="46440" bIns="46440" anchor="b">
            <a:noAutofit/>
          </a:bodyPr>
          <a:p>
            <a:pPr algn="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E153B5DF-CC1E-4240-BE0E-B72A5EFDFAB1}"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
        <p:nvSpPr>
          <p:cNvPr id="442" name=""/>
          <p:cNvSpPr txBox="1"/>
          <p:nvPr/>
        </p:nvSpPr>
        <p:spPr>
          <a:xfrm>
            <a:off x="-360" y="8832600"/>
            <a:ext cx="2973240" cy="463320"/>
          </a:xfrm>
          <a:prstGeom prst="rect">
            <a:avLst/>
          </a:prstGeom>
          <a:noFill/>
          <a:ln w="0">
            <a:noFill/>
          </a:ln>
        </p:spPr>
        <p:txBody>
          <a:bodyPr lIns="92880" rIns="92880" tIns="46440" bIns="46440" anchor="b">
            <a:noAutofit/>
          </a:bodyPr>
          <a:p>
            <a:pP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Arial"/>
            </a:endParaRPr>
          </a:p>
        </p:txBody>
      </p:sp>
      <p:sp>
        <p:nvSpPr>
          <p:cNvPr id="443" name=""/>
          <p:cNvSpPr txBox="1"/>
          <p:nvPr/>
        </p:nvSpPr>
        <p:spPr>
          <a:xfrm>
            <a:off x="-360" y="0"/>
            <a:ext cx="2973240" cy="463680"/>
          </a:xfrm>
          <a:prstGeom prst="rect">
            <a:avLst/>
          </a:prstGeom>
          <a:noFill/>
          <a:ln w="0">
            <a:noFill/>
          </a:ln>
        </p:spPr>
        <p:txBody>
          <a:bodyPr lIns="92880" rIns="92880" tIns="46440" bIns="46440" anchor="t">
            <a:noAutofit/>
          </a:bodyPr>
          <a:p>
            <a:pP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Arial"/>
              </a:rPr>
              <a:t>&lt;header&gt;</a:t>
            </a:r>
            <a:endParaRPr b="0" lang="en-US" sz="1200" strike="noStrike" u="none">
              <a:solidFill>
                <a:srgbClr val="000000"/>
              </a:solidFill>
              <a:effectLst/>
              <a:uFillTx/>
              <a:latin typeface="Arial"/>
            </a:endParaRPr>
          </a:p>
        </p:txBody>
      </p:sp>
      <p:sp>
        <p:nvSpPr>
          <p:cNvPr id="444" name=""/>
          <p:cNvSpPr txBox="1"/>
          <p:nvPr/>
        </p:nvSpPr>
        <p:spPr>
          <a:xfrm>
            <a:off x="3884400" y="0"/>
            <a:ext cx="2973240" cy="463680"/>
          </a:xfrm>
          <a:prstGeom prst="rect">
            <a:avLst/>
          </a:prstGeom>
          <a:noFill/>
          <a:ln w="0">
            <a:noFill/>
          </a:ln>
        </p:spPr>
        <p:txBody>
          <a:bodyPr lIns="92880" rIns="92880" tIns="46440" bIns="46440" anchor="t">
            <a:noAutofit/>
          </a:bodyPr>
          <a:p>
            <a:pPr algn="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Arial"/>
            </a:endParaRPr>
          </a:p>
        </p:txBody>
      </p:sp>
      <p:sp>
        <p:nvSpPr>
          <p:cNvPr id="445" name="PlaceHolder 1"/>
          <p:cNvSpPr>
            <a:spLocks noGrp="1"/>
          </p:cNvSpPr>
          <p:nvPr>
            <p:ph type="sldImg"/>
          </p:nvPr>
        </p:nvSpPr>
        <p:spPr>
          <a:xfrm>
            <a:off x="1117440" y="704880"/>
            <a:ext cx="4627800" cy="3470400"/>
          </a:xfrm>
          <a:prstGeom prst="rect">
            <a:avLst/>
          </a:prstGeom>
          <a:ln w="0">
            <a:noFill/>
          </a:ln>
        </p:spPr>
      </p:sp>
      <p:sp>
        <p:nvSpPr>
          <p:cNvPr id="446" name="PlaceHolder 2"/>
          <p:cNvSpPr>
            <a:spLocks noGrp="1"/>
          </p:cNvSpPr>
          <p:nvPr>
            <p:ph type="body"/>
          </p:nvPr>
        </p:nvSpPr>
        <p:spPr>
          <a:xfrm>
            <a:off x="858600" y="4416120"/>
            <a:ext cx="5141880" cy="41814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1" name="PlaceHolder 2"/>
          <p:cNvSpPr>
            <a:spLocks noGrp="1"/>
          </p:cNvSpPr>
          <p:nvPr>
            <p:ph type="body"/>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Click to edit the outline text format</a:t>
            </a:r>
            <a:endParaRPr b="1" lang="en-US" sz="2600" strike="noStrike" u="none">
              <a:solidFill>
                <a:srgbClr val="000000"/>
              </a:solidFill>
              <a:effectLst/>
              <a:uFillTx/>
              <a:latin typeface="Arial"/>
            </a:endParaRPr>
          </a:p>
          <a:p>
            <a:pPr lvl="1" marL="743040" indent="-28584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Second Outline Level</a:t>
            </a:r>
            <a:endParaRPr b="1" lang="en-US" sz="2600" strike="noStrike" u="none">
              <a:solidFill>
                <a:srgbClr val="000000"/>
              </a:solidFill>
              <a:effectLst/>
              <a:uFillTx/>
              <a:latin typeface="Arial"/>
            </a:endParaRPr>
          </a:p>
          <a:p>
            <a:pPr lvl="2" marL="1143000" indent="-22860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Third Outline Level</a:t>
            </a:r>
            <a:endParaRPr b="1" lang="en-US" sz="2600" strike="noStrike" u="none">
              <a:solidFill>
                <a:srgbClr val="000000"/>
              </a:solidFill>
              <a:effectLst/>
              <a:uFillTx/>
              <a:latin typeface="Arial"/>
            </a:endParaRPr>
          </a:p>
          <a:p>
            <a:pPr lvl="3" marL="16002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Fourth Outline Level</a:t>
            </a:r>
            <a:endParaRPr b="1" lang="en-US" sz="2600" strike="noStrike" u="none">
              <a:solidFill>
                <a:srgbClr val="000000"/>
              </a:solidFill>
              <a:effectLst/>
              <a:uFillTx/>
              <a:latin typeface="Arial"/>
            </a:endParaRPr>
          </a:p>
          <a:p>
            <a:pPr lvl="4"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Fifth Outline Level</a:t>
            </a:r>
            <a:endParaRPr b="1" lang="en-US" sz="2600" strike="noStrike" u="none">
              <a:solidFill>
                <a:srgbClr val="000000"/>
              </a:solidFill>
              <a:effectLst/>
              <a:uFillTx/>
              <a:latin typeface="Arial"/>
            </a:endParaRPr>
          </a:p>
          <a:p>
            <a:pPr lvl="5"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Sixth Outline Level</a:t>
            </a:r>
            <a:endParaRPr b="1" lang="en-US" sz="2600" strike="noStrike" u="none">
              <a:solidFill>
                <a:srgbClr val="000000"/>
              </a:solidFill>
              <a:effectLst/>
              <a:uFillTx/>
              <a:latin typeface="Arial"/>
            </a:endParaRPr>
          </a:p>
          <a:p>
            <a:pPr lvl="6"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Seventh Outline Level</a:t>
            </a:r>
            <a:endParaRPr b="1" lang="en-US" sz="2600" strike="noStrike" u="none">
              <a:solidFill>
                <a:srgbClr val="000000"/>
              </a:solidFill>
              <a:effectLst/>
              <a:uFillTx/>
              <a:latin typeface="Arial"/>
            </a:endParaRPr>
          </a:p>
        </p:txBody>
      </p:sp>
      <p:sp>
        <p:nvSpPr>
          <p:cNvPr id="2" name="PlaceHolder 3"/>
          <p:cNvSpPr>
            <a:spLocks noGrp="1"/>
          </p:cNvSpPr>
          <p:nvPr>
            <p:ph type="sldNum" idx="1"/>
          </p:nvPr>
        </p:nvSpPr>
        <p:spPr>
          <a:xfrm>
            <a:off x="4431960" y="6618960"/>
            <a:ext cx="307800" cy="215640"/>
          </a:xfrm>
          <a:prstGeom prst="rect">
            <a:avLst/>
          </a:prstGeom>
          <a:noFill/>
          <a:ln w="0">
            <a:noFill/>
          </a:ln>
        </p:spPr>
        <p:txBody>
          <a:bodyPr lIns="90000" rIns="90000" tIns="46800" bIns="46800" anchor="ctr" anchorCtr="1">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3026214-62B9-43D9-BBA6-316E9D18B20F}"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3"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4" name="PlaceHolder 2"/>
          <p:cNvSpPr>
            <a:spLocks noGrp="1"/>
          </p:cNvSpPr>
          <p:nvPr>
            <p:ph type="body"/>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Click to edit the outline text format</a:t>
            </a:r>
            <a:endParaRPr b="1" lang="en-US" sz="2600" strike="noStrike" u="none">
              <a:solidFill>
                <a:srgbClr val="000000"/>
              </a:solidFill>
              <a:effectLst/>
              <a:uFillTx/>
              <a:latin typeface="Arial"/>
            </a:endParaRPr>
          </a:p>
          <a:p>
            <a:pPr lvl="1" marL="743040" indent="-28584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Second Outline Level</a:t>
            </a:r>
            <a:endParaRPr b="1" lang="en-US" sz="2600" strike="noStrike" u="none">
              <a:solidFill>
                <a:srgbClr val="000000"/>
              </a:solidFill>
              <a:effectLst/>
              <a:uFillTx/>
              <a:latin typeface="Arial"/>
            </a:endParaRPr>
          </a:p>
          <a:p>
            <a:pPr lvl="2" marL="1143000" indent="-22860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Third Outline Level</a:t>
            </a:r>
            <a:endParaRPr b="1" lang="en-US" sz="2600" strike="noStrike" u="none">
              <a:solidFill>
                <a:srgbClr val="000000"/>
              </a:solidFill>
              <a:effectLst/>
              <a:uFillTx/>
              <a:latin typeface="Arial"/>
            </a:endParaRPr>
          </a:p>
          <a:p>
            <a:pPr lvl="3" marL="16002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Fourth Outline Level</a:t>
            </a:r>
            <a:endParaRPr b="1" lang="en-US" sz="2600" strike="noStrike" u="none">
              <a:solidFill>
                <a:srgbClr val="000000"/>
              </a:solidFill>
              <a:effectLst/>
              <a:uFillTx/>
              <a:latin typeface="Arial"/>
            </a:endParaRPr>
          </a:p>
          <a:p>
            <a:pPr lvl="4"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Fifth Outline Level</a:t>
            </a:r>
            <a:endParaRPr b="1" lang="en-US" sz="2600" strike="noStrike" u="none">
              <a:solidFill>
                <a:srgbClr val="000000"/>
              </a:solidFill>
              <a:effectLst/>
              <a:uFillTx/>
              <a:latin typeface="Arial"/>
            </a:endParaRPr>
          </a:p>
          <a:p>
            <a:pPr lvl="5"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Sixth Outline Level</a:t>
            </a:r>
            <a:endParaRPr b="1" lang="en-US" sz="2600" strike="noStrike" u="none">
              <a:solidFill>
                <a:srgbClr val="000000"/>
              </a:solidFill>
              <a:effectLst/>
              <a:uFillTx/>
              <a:latin typeface="Arial"/>
            </a:endParaRPr>
          </a:p>
          <a:p>
            <a:pPr lvl="6"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Seventh Outline Level</a:t>
            </a:r>
            <a:endParaRPr b="1" lang="en-US" sz="2600" strike="noStrike" u="none">
              <a:solidFill>
                <a:srgbClr val="000000"/>
              </a:solidFill>
              <a:effectLst/>
              <a:uFillTx/>
              <a:latin typeface="Arial"/>
            </a:endParaRPr>
          </a:p>
        </p:txBody>
      </p:sp>
      <p:sp>
        <p:nvSpPr>
          <p:cNvPr id="5" name="PlaceHolder 3"/>
          <p:cNvSpPr>
            <a:spLocks noGrp="1"/>
          </p:cNvSpPr>
          <p:nvPr>
            <p:ph type="sldNum" idx="2"/>
          </p:nvPr>
        </p:nvSpPr>
        <p:spPr>
          <a:xfrm>
            <a:off x="4431960" y="6618960"/>
            <a:ext cx="307800" cy="215640"/>
          </a:xfrm>
          <a:prstGeom prst="rect">
            <a:avLst/>
          </a:prstGeom>
          <a:noFill/>
          <a:ln w="0">
            <a:noFill/>
          </a:ln>
        </p:spPr>
        <p:txBody>
          <a:bodyPr lIns="90000" rIns="90000" tIns="46800" bIns="46800" anchor="ctr" anchorCtr="1">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D1D8967-1118-42D3-B32A-42A291317DD5}"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7" name="PlaceHolder 2"/>
          <p:cNvSpPr>
            <a:spLocks noGrp="1"/>
          </p:cNvSpPr>
          <p:nvPr>
            <p:ph type="body"/>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Click to edit the outline text format</a:t>
            </a:r>
            <a:endParaRPr b="1" lang="en-US" sz="2600" strike="noStrike" u="none">
              <a:solidFill>
                <a:srgbClr val="000000"/>
              </a:solidFill>
              <a:effectLst/>
              <a:uFillTx/>
              <a:latin typeface="Arial"/>
            </a:endParaRPr>
          </a:p>
          <a:p>
            <a:pPr lvl="1" marL="743040" indent="-28584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Second Outline Level</a:t>
            </a:r>
            <a:endParaRPr b="1" lang="en-US" sz="2600" strike="noStrike" u="none">
              <a:solidFill>
                <a:srgbClr val="000000"/>
              </a:solidFill>
              <a:effectLst/>
              <a:uFillTx/>
              <a:latin typeface="Arial"/>
            </a:endParaRPr>
          </a:p>
          <a:p>
            <a:pPr lvl="2" marL="1143000" indent="-22860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Third Outline Level</a:t>
            </a:r>
            <a:endParaRPr b="1" lang="en-US" sz="2600" strike="noStrike" u="none">
              <a:solidFill>
                <a:srgbClr val="000000"/>
              </a:solidFill>
              <a:effectLst/>
              <a:uFillTx/>
              <a:latin typeface="Arial"/>
            </a:endParaRPr>
          </a:p>
          <a:p>
            <a:pPr lvl="3" marL="16002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Fourth Outline Level</a:t>
            </a:r>
            <a:endParaRPr b="1" lang="en-US" sz="2600" strike="noStrike" u="none">
              <a:solidFill>
                <a:srgbClr val="000000"/>
              </a:solidFill>
              <a:effectLst/>
              <a:uFillTx/>
              <a:latin typeface="Arial"/>
            </a:endParaRPr>
          </a:p>
          <a:p>
            <a:pPr lvl="4"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Fifth Outline Level</a:t>
            </a:r>
            <a:endParaRPr b="1" lang="en-US" sz="2600" strike="noStrike" u="none">
              <a:solidFill>
                <a:srgbClr val="000000"/>
              </a:solidFill>
              <a:effectLst/>
              <a:uFillTx/>
              <a:latin typeface="Arial"/>
            </a:endParaRPr>
          </a:p>
          <a:p>
            <a:pPr lvl="5"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Sixth Outline Level</a:t>
            </a:r>
            <a:endParaRPr b="1" lang="en-US" sz="2600" strike="noStrike" u="none">
              <a:solidFill>
                <a:srgbClr val="000000"/>
              </a:solidFill>
              <a:effectLst/>
              <a:uFillTx/>
              <a:latin typeface="Arial"/>
            </a:endParaRPr>
          </a:p>
          <a:p>
            <a:pPr lvl="6"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Seventh Outline Level</a:t>
            </a:r>
            <a:endParaRPr b="1" lang="en-US" sz="2600" strike="noStrike" u="none">
              <a:solidFill>
                <a:srgbClr val="000000"/>
              </a:solidFill>
              <a:effectLst/>
              <a:uFillTx/>
              <a:latin typeface="Arial"/>
            </a:endParaRPr>
          </a:p>
        </p:txBody>
      </p:sp>
      <p:sp>
        <p:nvSpPr>
          <p:cNvPr id="8" name="PlaceHolder 3"/>
          <p:cNvSpPr>
            <a:spLocks noGrp="1"/>
          </p:cNvSpPr>
          <p:nvPr>
            <p:ph type="sldNum" idx="3"/>
          </p:nvPr>
        </p:nvSpPr>
        <p:spPr>
          <a:xfrm>
            <a:off x="4431960" y="6618960"/>
            <a:ext cx="307800" cy="215640"/>
          </a:xfrm>
          <a:prstGeom prst="rect">
            <a:avLst/>
          </a:prstGeom>
          <a:noFill/>
          <a:ln w="0">
            <a:noFill/>
          </a:ln>
        </p:spPr>
        <p:txBody>
          <a:bodyPr lIns="90000" rIns="90000" tIns="46800" bIns="46800" anchor="ctr" anchorCtr="1">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1E8FDFE-CAAD-4087-86D7-2E8AA08F53A1}"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000000"/>
                </a:solidFill>
                <a:effectLst/>
                <a:uFillTx/>
                <a:latin typeface="Arial"/>
              </a:rPr>
              <a:t>Click to edit the title text format</a:t>
            </a:r>
            <a:endParaRPr b="1" lang="en-US" sz="3400" strike="noStrike" u="none">
              <a:solidFill>
                <a:srgbClr val="000000"/>
              </a:solidFill>
              <a:effectLst/>
              <a:uFillTx/>
              <a:latin typeface="Arial"/>
            </a:endParaRPr>
          </a:p>
        </p:txBody>
      </p:sp>
      <p:sp>
        <p:nvSpPr>
          <p:cNvPr id="10"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9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800" strike="noStrike" u="none">
                <a:solidFill>
                  <a:srgbClr val="000000"/>
                </a:solidFill>
                <a:effectLst/>
                <a:uFillTx/>
                <a:latin typeface="Arial"/>
              </a:rPr>
              <a:t>Click to edit the outline text format</a:t>
            </a:r>
            <a:endParaRPr b="1" lang="en-US" sz="3800" strike="noStrike" u="none">
              <a:solidFill>
                <a:srgbClr val="000000"/>
              </a:solidFill>
              <a:effectLst/>
              <a:uFillTx/>
              <a:latin typeface="Arial"/>
            </a:endParaRPr>
          </a:p>
          <a:p>
            <a:pPr lvl="1" marL="457200" indent="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Second Outline Level</a:t>
            </a:r>
            <a:endParaRPr b="1" lang="en-US" sz="2400" strike="noStrike" u="none">
              <a:solidFill>
                <a:srgbClr val="000000"/>
              </a:solidFill>
              <a:effectLst/>
              <a:uFillTx/>
              <a:latin typeface="Arial"/>
            </a:endParaRPr>
          </a:p>
          <a:p>
            <a:pPr lvl="2" marL="914400" algn="ctr">
              <a:spcBef>
                <a:spcPts val="499"/>
              </a:spcBef>
              <a:buClr>
                <a:srgbClr val="000000"/>
              </a:buClr>
              <a:buSzPct val="115000"/>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371600" algn="ctr">
              <a:spcBef>
                <a:spcPts val="451"/>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1828800" algn="ctr">
              <a:spcBef>
                <a:spcPts val="451"/>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18288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18288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png"/><Relationship Id="rId3"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png"/><Relationship Id="rId3" Type="http://schemas.openxmlformats.org/officeDocument/2006/relationships/slideLayout" Target="../slideLayouts/slideLayout1.xml"/><Relationship Id="rId4"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677880" y="4826160"/>
            <a:ext cx="765324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Structured Capital Markets Financings</a:t>
            </a:r>
            <a:br>
              <a:rPr sz="3200"/>
            </a:br>
            <a:br>
              <a:rPr sz="2400"/>
            </a:br>
            <a:r>
              <a:rPr b="1" lang="en-US" sz="2400" strike="noStrike" u="none">
                <a:solidFill>
                  <a:srgbClr val="000000"/>
                </a:solidFill>
                <a:effectLst/>
                <a:uFillTx/>
                <a:latin typeface="Arial"/>
              </a:rPr>
              <a:t>October 2001</a:t>
            </a:r>
            <a:endParaRPr b="0" lang="en-US" sz="2400" strike="noStrike" u="none">
              <a:solidFill>
                <a:srgbClr val="000000"/>
              </a:solidFill>
              <a:effectLst/>
              <a:uFillTx/>
              <a:latin typeface="Arial"/>
            </a:endParaRPr>
          </a:p>
        </p:txBody>
      </p:sp>
      <p:sp>
        <p:nvSpPr>
          <p:cNvPr id="19" name=""/>
          <p:cNvSpPr/>
          <p:nvPr/>
        </p:nvSpPr>
        <p:spPr>
          <a:xfrm>
            <a:off x="1150920" y="5372280"/>
            <a:ext cx="69087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20" name=""/>
          <p:cNvGrpSpPr/>
          <p:nvPr/>
        </p:nvGrpSpPr>
        <p:grpSpPr>
          <a:xfrm>
            <a:off x="2832120" y="419040"/>
            <a:ext cx="3490920" cy="3490920"/>
            <a:chOff x="2832120" y="419040"/>
            <a:chExt cx="3490920" cy="3490920"/>
          </a:xfrm>
        </p:grpSpPr>
        <p:sp>
          <p:nvSpPr>
            <p:cNvPr id="21" name=""/>
            <p:cNvSpPr/>
            <p:nvPr/>
          </p:nvSpPr>
          <p:spPr>
            <a:xfrm>
              <a:off x="4932360" y="1708200"/>
              <a:ext cx="1390680" cy="1754280"/>
            </a:xfrm>
            <a:custGeom>
              <a:avLst/>
              <a:gdLst/>
              <a:ahLst/>
              <a:rect l="l" t="t" r="r" b="b"/>
              <a:pathLst>
                <a:path w="7008" h="8839">
                  <a:moveTo>
                    <a:pt x="7008" y="2301"/>
                  </a:moveTo>
                  <a:lnTo>
                    <a:pt x="4707" y="0"/>
                  </a:lnTo>
                  <a:lnTo>
                    <a:pt x="4707" y="0"/>
                  </a:lnTo>
                  <a:lnTo>
                    <a:pt x="41" y="4667"/>
                  </a:lnTo>
                  <a:lnTo>
                    <a:pt x="512" y="5138"/>
                  </a:lnTo>
                  <a:lnTo>
                    <a:pt x="4707" y="942"/>
                  </a:lnTo>
                  <a:lnTo>
                    <a:pt x="6066" y="2301"/>
                  </a:lnTo>
                  <a:lnTo>
                    <a:pt x="0" y="8368"/>
                  </a:lnTo>
                  <a:lnTo>
                    <a:pt x="471" y="8839"/>
                  </a:lnTo>
                  <a:lnTo>
                    <a:pt x="7008" y="2301"/>
                  </a:lnTo>
                  <a:close/>
                </a:path>
              </a:pathLst>
            </a:cu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 name=""/>
            <p:cNvSpPr/>
            <p:nvPr/>
          </p:nvSpPr>
          <p:spPr>
            <a:xfrm>
              <a:off x="4932360" y="1708200"/>
              <a:ext cx="1390680" cy="1754280"/>
            </a:xfrm>
            <a:custGeom>
              <a:avLst/>
              <a:gdLst/>
              <a:ahLst/>
              <a:rect l="l" t="t" r="r" b="b"/>
              <a:pathLst>
                <a:path w="7008" h="8839">
                  <a:moveTo>
                    <a:pt x="7008" y="2301"/>
                  </a:moveTo>
                  <a:lnTo>
                    <a:pt x="4707" y="0"/>
                  </a:lnTo>
                  <a:lnTo>
                    <a:pt x="4707" y="0"/>
                  </a:lnTo>
                  <a:lnTo>
                    <a:pt x="41" y="4667"/>
                  </a:lnTo>
                  <a:lnTo>
                    <a:pt x="512" y="5138"/>
                  </a:lnTo>
                  <a:lnTo>
                    <a:pt x="4707" y="942"/>
                  </a:lnTo>
                  <a:lnTo>
                    <a:pt x="6066" y="2301"/>
                  </a:lnTo>
                  <a:lnTo>
                    <a:pt x="0" y="8368"/>
                  </a:lnTo>
                  <a:lnTo>
                    <a:pt x="471" y="8839"/>
                  </a:lnTo>
                  <a:lnTo>
                    <a:pt x="7008" y="2301"/>
                  </a:lnTo>
                  <a:lnTo>
                    <a:pt x="7008" y="2301"/>
                  </a:lnTo>
                </a:path>
              </a:pathLst>
            </a:custGeom>
            <a:noFill/>
            <a:ln w="1440">
              <a:solidFill>
                <a:srgbClr val="0073c6"/>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 name=""/>
            <p:cNvSpPr/>
            <p:nvPr/>
          </p:nvSpPr>
          <p:spPr>
            <a:xfrm>
              <a:off x="4295880" y="1063800"/>
              <a:ext cx="1382760" cy="1752480"/>
            </a:xfrm>
            <a:custGeom>
              <a:avLst/>
              <a:gdLst/>
              <a:ahLst/>
              <a:rect l="l" t="t" r="r" b="b"/>
              <a:pathLst>
                <a:path w="6970" h="8833">
                  <a:moveTo>
                    <a:pt x="3746" y="8362"/>
                  </a:moveTo>
                  <a:lnTo>
                    <a:pt x="2328" y="6944"/>
                  </a:lnTo>
                  <a:lnTo>
                    <a:pt x="6970" y="2303"/>
                  </a:lnTo>
                  <a:lnTo>
                    <a:pt x="6970" y="2303"/>
                  </a:lnTo>
                  <a:lnTo>
                    <a:pt x="4666" y="0"/>
                  </a:lnTo>
                  <a:lnTo>
                    <a:pt x="0" y="4666"/>
                  </a:lnTo>
                  <a:lnTo>
                    <a:pt x="471" y="5137"/>
                  </a:lnTo>
                  <a:lnTo>
                    <a:pt x="4666" y="942"/>
                  </a:lnTo>
                  <a:lnTo>
                    <a:pt x="6027" y="2303"/>
                  </a:lnTo>
                  <a:lnTo>
                    <a:pt x="1386" y="6944"/>
                  </a:lnTo>
                  <a:lnTo>
                    <a:pt x="1386" y="6944"/>
                  </a:lnTo>
                  <a:lnTo>
                    <a:pt x="3275" y="8833"/>
                  </a:lnTo>
                  <a:lnTo>
                    <a:pt x="3746" y="8362"/>
                  </a:lnTo>
                  <a:close/>
                </a:path>
              </a:pathLst>
            </a:custGeom>
            <a:solidFill>
              <a:srgbClr val="009d4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 name=""/>
            <p:cNvSpPr/>
            <p:nvPr/>
          </p:nvSpPr>
          <p:spPr>
            <a:xfrm>
              <a:off x="4295880" y="1063800"/>
              <a:ext cx="1382760" cy="1752480"/>
            </a:xfrm>
            <a:custGeom>
              <a:avLst/>
              <a:gdLst/>
              <a:ahLst/>
              <a:rect l="l" t="t" r="r" b="b"/>
              <a:pathLst>
                <a:path w="6970" h="8833">
                  <a:moveTo>
                    <a:pt x="3746" y="8362"/>
                  </a:moveTo>
                  <a:lnTo>
                    <a:pt x="2328" y="6944"/>
                  </a:lnTo>
                  <a:lnTo>
                    <a:pt x="6970" y="2303"/>
                  </a:lnTo>
                  <a:lnTo>
                    <a:pt x="6970" y="2303"/>
                  </a:lnTo>
                  <a:lnTo>
                    <a:pt x="4666" y="0"/>
                  </a:lnTo>
                  <a:lnTo>
                    <a:pt x="0" y="4666"/>
                  </a:lnTo>
                  <a:lnTo>
                    <a:pt x="471" y="5137"/>
                  </a:lnTo>
                  <a:lnTo>
                    <a:pt x="4666" y="942"/>
                  </a:lnTo>
                  <a:lnTo>
                    <a:pt x="6027" y="2303"/>
                  </a:lnTo>
                  <a:lnTo>
                    <a:pt x="1386" y="6944"/>
                  </a:lnTo>
                  <a:lnTo>
                    <a:pt x="1386" y="6944"/>
                  </a:lnTo>
                  <a:lnTo>
                    <a:pt x="3275" y="8833"/>
                  </a:lnTo>
                  <a:lnTo>
                    <a:pt x="3746" y="8362"/>
                  </a:lnTo>
                  <a:lnTo>
                    <a:pt x="3746" y="8362"/>
                  </a:lnTo>
                </a:path>
              </a:pathLst>
            </a:custGeom>
            <a:noFill/>
            <a:ln w="1440">
              <a:solidFill>
                <a:srgbClr val="009d4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 name=""/>
            <p:cNvSpPr/>
            <p:nvPr/>
          </p:nvSpPr>
          <p:spPr>
            <a:xfrm>
              <a:off x="3270240" y="419040"/>
              <a:ext cx="1763640" cy="1751040"/>
            </a:xfrm>
            <a:custGeom>
              <a:avLst/>
              <a:gdLst/>
              <a:ahLst/>
              <a:rect l="l" t="t" r="r" b="b"/>
              <a:pathLst>
                <a:path w="8884" h="8828">
                  <a:moveTo>
                    <a:pt x="5660" y="8357"/>
                  </a:moveTo>
                  <a:lnTo>
                    <a:pt x="4242" y="6939"/>
                  </a:lnTo>
                  <a:lnTo>
                    <a:pt x="8884" y="2299"/>
                  </a:lnTo>
                  <a:lnTo>
                    <a:pt x="8884" y="2299"/>
                  </a:lnTo>
                  <a:lnTo>
                    <a:pt x="6584" y="0"/>
                  </a:lnTo>
                  <a:lnTo>
                    <a:pt x="6584" y="0"/>
                  </a:lnTo>
                  <a:lnTo>
                    <a:pt x="6584" y="0"/>
                  </a:lnTo>
                  <a:lnTo>
                    <a:pt x="0" y="6585"/>
                  </a:lnTo>
                  <a:lnTo>
                    <a:pt x="465" y="7055"/>
                  </a:lnTo>
                  <a:lnTo>
                    <a:pt x="6584" y="942"/>
                  </a:lnTo>
                  <a:lnTo>
                    <a:pt x="7941" y="2299"/>
                  </a:lnTo>
                  <a:lnTo>
                    <a:pt x="3300" y="6939"/>
                  </a:lnTo>
                  <a:lnTo>
                    <a:pt x="5189" y="8828"/>
                  </a:lnTo>
                  <a:lnTo>
                    <a:pt x="5660" y="8357"/>
                  </a:lnTo>
                  <a:close/>
                </a:path>
              </a:pathLst>
            </a:custGeom>
            <a:solidFill>
              <a:srgbClr val="d81e0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 name=""/>
            <p:cNvSpPr/>
            <p:nvPr/>
          </p:nvSpPr>
          <p:spPr>
            <a:xfrm>
              <a:off x="3270240" y="419040"/>
              <a:ext cx="1763640" cy="1751040"/>
            </a:xfrm>
            <a:custGeom>
              <a:avLst/>
              <a:gdLst/>
              <a:ahLst/>
              <a:rect l="l" t="t" r="r" b="b"/>
              <a:pathLst>
                <a:path w="8884" h="8828">
                  <a:moveTo>
                    <a:pt x="5660" y="8357"/>
                  </a:moveTo>
                  <a:lnTo>
                    <a:pt x="4242" y="6939"/>
                  </a:lnTo>
                  <a:lnTo>
                    <a:pt x="8884" y="2299"/>
                  </a:lnTo>
                  <a:lnTo>
                    <a:pt x="8884" y="2299"/>
                  </a:lnTo>
                  <a:lnTo>
                    <a:pt x="6584" y="0"/>
                  </a:lnTo>
                  <a:lnTo>
                    <a:pt x="6584" y="0"/>
                  </a:lnTo>
                  <a:lnTo>
                    <a:pt x="6584" y="0"/>
                  </a:lnTo>
                  <a:lnTo>
                    <a:pt x="0" y="6585"/>
                  </a:lnTo>
                  <a:lnTo>
                    <a:pt x="465" y="7055"/>
                  </a:lnTo>
                  <a:lnTo>
                    <a:pt x="6584" y="942"/>
                  </a:lnTo>
                  <a:lnTo>
                    <a:pt x="7941" y="2299"/>
                  </a:lnTo>
                  <a:lnTo>
                    <a:pt x="3300" y="6939"/>
                  </a:lnTo>
                  <a:lnTo>
                    <a:pt x="5189" y="8828"/>
                  </a:lnTo>
                  <a:lnTo>
                    <a:pt x="5660" y="8357"/>
                  </a:lnTo>
                  <a:lnTo>
                    <a:pt x="5660" y="8357"/>
                  </a:lnTo>
                </a:path>
              </a:pathLst>
            </a:custGeom>
            <a:noFill/>
            <a:ln w="1440">
              <a:solidFill>
                <a:srgbClr val="d81e04"/>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 name=""/>
            <p:cNvSpPr/>
            <p:nvPr/>
          </p:nvSpPr>
          <p:spPr>
            <a:xfrm>
              <a:off x="2832120" y="1716120"/>
              <a:ext cx="696960" cy="696960"/>
            </a:xfrm>
            <a:custGeom>
              <a:avLst/>
              <a:gdLst/>
              <a:ahLst/>
              <a:rect l="l" t="t" r="r" b="b"/>
              <a:pathLst>
                <a:path w="3512" h="3511">
                  <a:moveTo>
                    <a:pt x="0" y="2258"/>
                  </a:moveTo>
                  <a:lnTo>
                    <a:pt x="2258" y="0"/>
                  </a:lnTo>
                  <a:lnTo>
                    <a:pt x="3512" y="1253"/>
                  </a:lnTo>
                  <a:lnTo>
                    <a:pt x="3083" y="1681"/>
                  </a:lnTo>
                  <a:lnTo>
                    <a:pt x="2303" y="901"/>
                  </a:lnTo>
                  <a:lnTo>
                    <a:pt x="1887" y="1317"/>
                  </a:lnTo>
                  <a:lnTo>
                    <a:pt x="2648" y="2078"/>
                  </a:lnTo>
                  <a:lnTo>
                    <a:pt x="2220" y="2506"/>
                  </a:lnTo>
                  <a:lnTo>
                    <a:pt x="1459" y="1745"/>
                  </a:lnTo>
                  <a:lnTo>
                    <a:pt x="901" y="2303"/>
                  </a:lnTo>
                  <a:lnTo>
                    <a:pt x="1681" y="3083"/>
                  </a:lnTo>
                  <a:lnTo>
                    <a:pt x="1253" y="3511"/>
                  </a:lnTo>
                  <a:lnTo>
                    <a:pt x="0" y="2258"/>
                  </a:lnTo>
                  <a:close/>
                </a:path>
              </a:pathLst>
            </a:cu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 name=""/>
            <p:cNvSpPr/>
            <p:nvPr/>
          </p:nvSpPr>
          <p:spPr>
            <a:xfrm>
              <a:off x="2832120" y="1716120"/>
              <a:ext cx="696960" cy="696960"/>
            </a:xfrm>
            <a:custGeom>
              <a:avLst/>
              <a:gdLst/>
              <a:ahLst/>
              <a:rect l="l" t="t" r="r" b="b"/>
              <a:pathLst>
                <a:path w="3512" h="3511">
                  <a:moveTo>
                    <a:pt x="0" y="2258"/>
                  </a:moveTo>
                  <a:lnTo>
                    <a:pt x="2258" y="0"/>
                  </a:lnTo>
                  <a:lnTo>
                    <a:pt x="3512" y="1253"/>
                  </a:lnTo>
                  <a:lnTo>
                    <a:pt x="3083" y="1681"/>
                  </a:lnTo>
                  <a:lnTo>
                    <a:pt x="2303" y="901"/>
                  </a:lnTo>
                  <a:lnTo>
                    <a:pt x="1887" y="1317"/>
                  </a:lnTo>
                  <a:lnTo>
                    <a:pt x="2648" y="2078"/>
                  </a:lnTo>
                  <a:lnTo>
                    <a:pt x="2220" y="2506"/>
                  </a:lnTo>
                  <a:lnTo>
                    <a:pt x="1459" y="1745"/>
                  </a:lnTo>
                  <a:lnTo>
                    <a:pt x="901" y="2303"/>
                  </a:lnTo>
                  <a:lnTo>
                    <a:pt x="1681" y="3083"/>
                  </a:lnTo>
                  <a:lnTo>
                    <a:pt x="1253" y="3511"/>
                  </a:lnTo>
                  <a:lnTo>
                    <a:pt x="0" y="2258"/>
                  </a:lnTo>
                  <a:lnTo>
                    <a:pt x="0" y="2258"/>
                  </a:lnTo>
                </a:path>
              </a:pathLst>
            </a:custGeom>
            <a:noFill/>
            <a:ln w="1440">
              <a:solidFill>
                <a:srgbClr val="0073c6"/>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 name=""/>
            <p:cNvSpPr/>
            <p:nvPr/>
          </p:nvSpPr>
          <p:spPr>
            <a:xfrm>
              <a:off x="3171960" y="2057400"/>
              <a:ext cx="741240" cy="739800"/>
            </a:xfrm>
            <a:custGeom>
              <a:avLst/>
              <a:gdLst/>
              <a:ahLst/>
              <a:rect l="l" t="t" r="r" b="b"/>
              <a:pathLst>
                <a:path w="3732" h="3732">
                  <a:moveTo>
                    <a:pt x="2258" y="0"/>
                  </a:moveTo>
                  <a:lnTo>
                    <a:pt x="2817" y="558"/>
                  </a:lnTo>
                  <a:lnTo>
                    <a:pt x="1999" y="2260"/>
                  </a:lnTo>
                  <a:lnTo>
                    <a:pt x="2002" y="2264"/>
                  </a:lnTo>
                  <a:lnTo>
                    <a:pt x="3262" y="1004"/>
                  </a:lnTo>
                  <a:lnTo>
                    <a:pt x="3732" y="1474"/>
                  </a:lnTo>
                  <a:lnTo>
                    <a:pt x="1474" y="3732"/>
                  </a:lnTo>
                  <a:lnTo>
                    <a:pt x="939" y="3196"/>
                  </a:lnTo>
                  <a:lnTo>
                    <a:pt x="1743" y="1462"/>
                  </a:lnTo>
                  <a:lnTo>
                    <a:pt x="474" y="2732"/>
                  </a:lnTo>
                  <a:lnTo>
                    <a:pt x="0" y="2257"/>
                  </a:lnTo>
                  <a:lnTo>
                    <a:pt x="2258" y="0"/>
                  </a:lnTo>
                  <a:close/>
                </a:path>
              </a:pathLst>
            </a:cu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 name=""/>
            <p:cNvSpPr/>
            <p:nvPr/>
          </p:nvSpPr>
          <p:spPr>
            <a:xfrm>
              <a:off x="3171960" y="2057400"/>
              <a:ext cx="741240" cy="739800"/>
            </a:xfrm>
            <a:custGeom>
              <a:avLst/>
              <a:gdLst/>
              <a:ahLst/>
              <a:rect l="l" t="t" r="r" b="b"/>
              <a:pathLst>
                <a:path w="3732" h="3732">
                  <a:moveTo>
                    <a:pt x="2258" y="0"/>
                  </a:moveTo>
                  <a:lnTo>
                    <a:pt x="2817" y="558"/>
                  </a:lnTo>
                  <a:lnTo>
                    <a:pt x="1999" y="2260"/>
                  </a:lnTo>
                  <a:lnTo>
                    <a:pt x="2002" y="2264"/>
                  </a:lnTo>
                  <a:lnTo>
                    <a:pt x="3262" y="1004"/>
                  </a:lnTo>
                  <a:lnTo>
                    <a:pt x="3732" y="1474"/>
                  </a:lnTo>
                  <a:lnTo>
                    <a:pt x="1474" y="3732"/>
                  </a:lnTo>
                  <a:lnTo>
                    <a:pt x="939" y="3196"/>
                  </a:lnTo>
                  <a:lnTo>
                    <a:pt x="1743" y="1462"/>
                  </a:lnTo>
                  <a:lnTo>
                    <a:pt x="1743" y="1462"/>
                  </a:lnTo>
                  <a:lnTo>
                    <a:pt x="474" y="2732"/>
                  </a:lnTo>
                  <a:lnTo>
                    <a:pt x="0" y="2257"/>
                  </a:lnTo>
                  <a:lnTo>
                    <a:pt x="2258" y="0"/>
                  </a:lnTo>
                  <a:lnTo>
                    <a:pt x="2258" y="0"/>
                  </a:lnTo>
                </a:path>
              </a:pathLst>
            </a:custGeom>
            <a:noFill/>
            <a:ln w="1440">
              <a:solidFill>
                <a:srgbClr val="0073c6"/>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 name=""/>
            <p:cNvSpPr/>
            <p:nvPr/>
          </p:nvSpPr>
          <p:spPr>
            <a:xfrm>
              <a:off x="4284720" y="3170160"/>
              <a:ext cx="741240" cy="739800"/>
            </a:xfrm>
            <a:custGeom>
              <a:avLst/>
              <a:gdLst/>
              <a:ahLst/>
              <a:rect l="l" t="t" r="r" b="b"/>
              <a:pathLst>
                <a:path w="3732" h="3731">
                  <a:moveTo>
                    <a:pt x="2258" y="0"/>
                  </a:moveTo>
                  <a:lnTo>
                    <a:pt x="2816" y="559"/>
                  </a:lnTo>
                  <a:lnTo>
                    <a:pt x="1999" y="2260"/>
                  </a:lnTo>
                  <a:lnTo>
                    <a:pt x="2001" y="2262"/>
                  </a:lnTo>
                  <a:lnTo>
                    <a:pt x="3261" y="1002"/>
                  </a:lnTo>
                  <a:lnTo>
                    <a:pt x="3732" y="1473"/>
                  </a:lnTo>
                  <a:lnTo>
                    <a:pt x="1474" y="3731"/>
                  </a:lnTo>
                  <a:lnTo>
                    <a:pt x="939" y="3196"/>
                  </a:lnTo>
                  <a:lnTo>
                    <a:pt x="1743" y="1462"/>
                  </a:lnTo>
                  <a:lnTo>
                    <a:pt x="473" y="2731"/>
                  </a:lnTo>
                  <a:lnTo>
                    <a:pt x="0" y="2258"/>
                  </a:lnTo>
                  <a:lnTo>
                    <a:pt x="2258" y="0"/>
                  </a:lnTo>
                  <a:close/>
                </a:path>
              </a:pathLst>
            </a:cu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 name=""/>
            <p:cNvSpPr/>
            <p:nvPr/>
          </p:nvSpPr>
          <p:spPr>
            <a:xfrm>
              <a:off x="4284720" y="3170160"/>
              <a:ext cx="741240" cy="739800"/>
            </a:xfrm>
            <a:custGeom>
              <a:avLst/>
              <a:gdLst/>
              <a:ahLst/>
              <a:rect l="l" t="t" r="r" b="b"/>
              <a:pathLst>
                <a:path w="3732" h="3731">
                  <a:moveTo>
                    <a:pt x="2258" y="0"/>
                  </a:moveTo>
                  <a:lnTo>
                    <a:pt x="2816" y="559"/>
                  </a:lnTo>
                  <a:lnTo>
                    <a:pt x="1999" y="2260"/>
                  </a:lnTo>
                  <a:lnTo>
                    <a:pt x="2001" y="2262"/>
                  </a:lnTo>
                  <a:lnTo>
                    <a:pt x="3261" y="1002"/>
                  </a:lnTo>
                  <a:lnTo>
                    <a:pt x="3732" y="1473"/>
                  </a:lnTo>
                  <a:lnTo>
                    <a:pt x="1474" y="3731"/>
                  </a:lnTo>
                  <a:lnTo>
                    <a:pt x="939" y="3196"/>
                  </a:lnTo>
                  <a:lnTo>
                    <a:pt x="1743" y="1462"/>
                  </a:lnTo>
                  <a:lnTo>
                    <a:pt x="1743" y="1462"/>
                  </a:lnTo>
                  <a:lnTo>
                    <a:pt x="473" y="2731"/>
                  </a:lnTo>
                  <a:lnTo>
                    <a:pt x="0" y="2258"/>
                  </a:lnTo>
                  <a:lnTo>
                    <a:pt x="2258" y="0"/>
                  </a:lnTo>
                  <a:lnTo>
                    <a:pt x="2258" y="0"/>
                  </a:lnTo>
                </a:path>
              </a:pathLst>
            </a:custGeom>
            <a:noFill/>
            <a:ln w="1440">
              <a:solidFill>
                <a:srgbClr val="0073c6"/>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 name=""/>
            <p:cNvSpPr/>
            <p:nvPr/>
          </p:nvSpPr>
          <p:spPr>
            <a:xfrm>
              <a:off x="3560760" y="2446200"/>
              <a:ext cx="660240" cy="728640"/>
            </a:xfrm>
            <a:custGeom>
              <a:avLst/>
              <a:gdLst/>
              <a:ahLst/>
              <a:rect l="l" t="t" r="r" b="b"/>
              <a:pathLst>
                <a:path w="3324" h="3678">
                  <a:moveTo>
                    <a:pt x="0" y="2259"/>
                  </a:moveTo>
                  <a:lnTo>
                    <a:pt x="2258" y="0"/>
                  </a:lnTo>
                  <a:lnTo>
                    <a:pt x="2730" y="474"/>
                  </a:lnTo>
                  <a:lnTo>
                    <a:pt x="2780" y="522"/>
                  </a:lnTo>
                  <a:lnTo>
                    <a:pt x="2827" y="570"/>
                  </a:lnTo>
                  <a:lnTo>
                    <a:pt x="2872" y="619"/>
                  </a:lnTo>
                  <a:lnTo>
                    <a:pt x="2916" y="666"/>
                  </a:lnTo>
                  <a:lnTo>
                    <a:pt x="2959" y="712"/>
                  </a:lnTo>
                  <a:lnTo>
                    <a:pt x="3000" y="760"/>
                  </a:lnTo>
                  <a:lnTo>
                    <a:pt x="3039" y="805"/>
                  </a:lnTo>
                  <a:lnTo>
                    <a:pt x="3076" y="851"/>
                  </a:lnTo>
                  <a:lnTo>
                    <a:pt x="3111" y="896"/>
                  </a:lnTo>
                  <a:lnTo>
                    <a:pt x="3144" y="941"/>
                  </a:lnTo>
                  <a:lnTo>
                    <a:pt x="3174" y="986"/>
                  </a:lnTo>
                  <a:lnTo>
                    <a:pt x="3202" y="1030"/>
                  </a:lnTo>
                  <a:lnTo>
                    <a:pt x="3227" y="1076"/>
                  </a:lnTo>
                  <a:lnTo>
                    <a:pt x="3249" y="1120"/>
                  </a:lnTo>
                  <a:lnTo>
                    <a:pt x="3269" y="1164"/>
                  </a:lnTo>
                  <a:lnTo>
                    <a:pt x="3287" y="1208"/>
                  </a:lnTo>
                  <a:lnTo>
                    <a:pt x="3300" y="1252"/>
                  </a:lnTo>
                  <a:lnTo>
                    <a:pt x="3311" y="1295"/>
                  </a:lnTo>
                  <a:lnTo>
                    <a:pt x="3319" y="1339"/>
                  </a:lnTo>
                  <a:lnTo>
                    <a:pt x="3323" y="1383"/>
                  </a:lnTo>
                  <a:lnTo>
                    <a:pt x="3324" y="1427"/>
                  </a:lnTo>
                  <a:lnTo>
                    <a:pt x="3321" y="1471"/>
                  </a:lnTo>
                  <a:lnTo>
                    <a:pt x="3316" y="1515"/>
                  </a:lnTo>
                  <a:lnTo>
                    <a:pt x="3305" y="1559"/>
                  </a:lnTo>
                  <a:lnTo>
                    <a:pt x="3291" y="1603"/>
                  </a:lnTo>
                  <a:lnTo>
                    <a:pt x="3273" y="1648"/>
                  </a:lnTo>
                  <a:lnTo>
                    <a:pt x="3251" y="1692"/>
                  </a:lnTo>
                  <a:lnTo>
                    <a:pt x="3224" y="1737"/>
                  </a:lnTo>
                  <a:lnTo>
                    <a:pt x="3193" y="1783"/>
                  </a:lnTo>
                  <a:lnTo>
                    <a:pt x="3158" y="1828"/>
                  </a:lnTo>
                  <a:lnTo>
                    <a:pt x="3119" y="1874"/>
                  </a:lnTo>
                  <a:lnTo>
                    <a:pt x="3074" y="1922"/>
                  </a:lnTo>
                  <a:lnTo>
                    <a:pt x="3047" y="1948"/>
                  </a:lnTo>
                  <a:lnTo>
                    <a:pt x="3019" y="1975"/>
                  </a:lnTo>
                  <a:lnTo>
                    <a:pt x="2992" y="2000"/>
                  </a:lnTo>
                  <a:lnTo>
                    <a:pt x="2964" y="2024"/>
                  </a:lnTo>
                  <a:lnTo>
                    <a:pt x="2937" y="2046"/>
                  </a:lnTo>
                  <a:lnTo>
                    <a:pt x="2911" y="2068"/>
                  </a:lnTo>
                  <a:lnTo>
                    <a:pt x="2883" y="2089"/>
                  </a:lnTo>
                  <a:lnTo>
                    <a:pt x="2857" y="2108"/>
                  </a:lnTo>
                  <a:lnTo>
                    <a:pt x="2829" y="2125"/>
                  </a:lnTo>
                  <a:lnTo>
                    <a:pt x="2803" y="2142"/>
                  </a:lnTo>
                  <a:lnTo>
                    <a:pt x="2775" y="2157"/>
                  </a:lnTo>
                  <a:lnTo>
                    <a:pt x="2748" y="2171"/>
                  </a:lnTo>
                  <a:lnTo>
                    <a:pt x="2721" y="2183"/>
                  </a:lnTo>
                  <a:lnTo>
                    <a:pt x="2694" y="2194"/>
                  </a:lnTo>
                  <a:lnTo>
                    <a:pt x="2666" y="2202"/>
                  </a:lnTo>
                  <a:lnTo>
                    <a:pt x="2639" y="2210"/>
                  </a:lnTo>
                  <a:lnTo>
                    <a:pt x="2611" y="2216"/>
                  </a:lnTo>
                  <a:lnTo>
                    <a:pt x="2584" y="2220"/>
                  </a:lnTo>
                  <a:lnTo>
                    <a:pt x="2555" y="2223"/>
                  </a:lnTo>
                  <a:lnTo>
                    <a:pt x="2528" y="2223"/>
                  </a:lnTo>
                  <a:lnTo>
                    <a:pt x="2499" y="2223"/>
                  </a:lnTo>
                  <a:lnTo>
                    <a:pt x="2470" y="2220"/>
                  </a:lnTo>
                  <a:lnTo>
                    <a:pt x="2442" y="2216"/>
                  </a:lnTo>
                  <a:lnTo>
                    <a:pt x="2412" y="2210"/>
                  </a:lnTo>
                  <a:lnTo>
                    <a:pt x="2382" y="2201"/>
                  </a:lnTo>
                  <a:lnTo>
                    <a:pt x="2353" y="2191"/>
                  </a:lnTo>
                  <a:lnTo>
                    <a:pt x="2322" y="2179"/>
                  </a:lnTo>
                  <a:lnTo>
                    <a:pt x="2291" y="2166"/>
                  </a:lnTo>
                  <a:lnTo>
                    <a:pt x="2260" y="2150"/>
                  </a:lnTo>
                  <a:lnTo>
                    <a:pt x="2228" y="2132"/>
                  </a:lnTo>
                  <a:lnTo>
                    <a:pt x="2196" y="2111"/>
                  </a:lnTo>
                  <a:lnTo>
                    <a:pt x="2164" y="2089"/>
                  </a:lnTo>
                  <a:lnTo>
                    <a:pt x="2158" y="2096"/>
                  </a:lnTo>
                  <a:lnTo>
                    <a:pt x="2181" y="2121"/>
                  </a:lnTo>
                  <a:lnTo>
                    <a:pt x="2202" y="2146"/>
                  </a:lnTo>
                  <a:lnTo>
                    <a:pt x="2222" y="2171"/>
                  </a:lnTo>
                  <a:lnTo>
                    <a:pt x="2239" y="2196"/>
                  </a:lnTo>
                  <a:lnTo>
                    <a:pt x="2256" y="2220"/>
                  </a:lnTo>
                  <a:lnTo>
                    <a:pt x="2270" y="2243"/>
                  </a:lnTo>
                  <a:lnTo>
                    <a:pt x="2282" y="2267"/>
                  </a:lnTo>
                  <a:lnTo>
                    <a:pt x="2292" y="2292"/>
                  </a:lnTo>
                  <a:lnTo>
                    <a:pt x="2301" y="2315"/>
                  </a:lnTo>
                  <a:lnTo>
                    <a:pt x="2307" y="2339"/>
                  </a:lnTo>
                  <a:lnTo>
                    <a:pt x="2313" y="2362"/>
                  </a:lnTo>
                  <a:lnTo>
                    <a:pt x="2316" y="2385"/>
                  </a:lnTo>
                  <a:lnTo>
                    <a:pt x="2317" y="2409"/>
                  </a:lnTo>
                  <a:lnTo>
                    <a:pt x="2317" y="2432"/>
                  </a:lnTo>
                  <a:lnTo>
                    <a:pt x="2315" y="2457"/>
                  </a:lnTo>
                  <a:lnTo>
                    <a:pt x="2311" y="2481"/>
                  </a:lnTo>
                  <a:lnTo>
                    <a:pt x="2305" y="2505"/>
                  </a:lnTo>
                  <a:lnTo>
                    <a:pt x="2299" y="2529"/>
                  </a:lnTo>
                  <a:lnTo>
                    <a:pt x="2289" y="2554"/>
                  </a:lnTo>
                  <a:lnTo>
                    <a:pt x="2279" y="2579"/>
                  </a:lnTo>
                  <a:lnTo>
                    <a:pt x="2266" y="2604"/>
                  </a:lnTo>
                  <a:lnTo>
                    <a:pt x="2251" y="2629"/>
                  </a:lnTo>
                  <a:lnTo>
                    <a:pt x="2236" y="2656"/>
                  </a:lnTo>
                  <a:lnTo>
                    <a:pt x="2218" y="2682"/>
                  </a:lnTo>
                  <a:lnTo>
                    <a:pt x="2198" y="2710"/>
                  </a:lnTo>
                  <a:lnTo>
                    <a:pt x="2178" y="2737"/>
                  </a:lnTo>
                  <a:lnTo>
                    <a:pt x="2154" y="2765"/>
                  </a:lnTo>
                  <a:lnTo>
                    <a:pt x="2130" y="2793"/>
                  </a:lnTo>
                  <a:lnTo>
                    <a:pt x="2104" y="2823"/>
                  </a:lnTo>
                  <a:lnTo>
                    <a:pt x="2076" y="2853"/>
                  </a:lnTo>
                  <a:lnTo>
                    <a:pt x="2047" y="2884"/>
                  </a:lnTo>
                  <a:lnTo>
                    <a:pt x="2016" y="2916"/>
                  </a:lnTo>
                  <a:lnTo>
                    <a:pt x="1666" y="3266"/>
                  </a:lnTo>
                  <a:lnTo>
                    <a:pt x="1648" y="3284"/>
                  </a:lnTo>
                  <a:lnTo>
                    <a:pt x="1629" y="3303"/>
                  </a:lnTo>
                  <a:lnTo>
                    <a:pt x="1611" y="3324"/>
                  </a:lnTo>
                  <a:lnTo>
                    <a:pt x="1592" y="3347"/>
                  </a:lnTo>
                  <a:lnTo>
                    <a:pt x="1573" y="3370"/>
                  </a:lnTo>
                  <a:lnTo>
                    <a:pt x="1555" y="3394"/>
                  </a:lnTo>
                  <a:lnTo>
                    <a:pt x="1537" y="3420"/>
                  </a:lnTo>
                  <a:lnTo>
                    <a:pt x="1519" y="3446"/>
                  </a:lnTo>
                  <a:lnTo>
                    <a:pt x="1502" y="3472"/>
                  </a:lnTo>
                  <a:lnTo>
                    <a:pt x="1486" y="3501"/>
                  </a:lnTo>
                  <a:lnTo>
                    <a:pt x="1471" y="3529"/>
                  </a:lnTo>
                  <a:lnTo>
                    <a:pt x="1458" y="3558"/>
                  </a:lnTo>
                  <a:lnTo>
                    <a:pt x="1446" y="3588"/>
                  </a:lnTo>
                  <a:lnTo>
                    <a:pt x="1435" y="3618"/>
                  </a:lnTo>
                  <a:lnTo>
                    <a:pt x="1426" y="3647"/>
                  </a:lnTo>
                  <a:lnTo>
                    <a:pt x="1419" y="3678"/>
                  </a:lnTo>
                  <a:lnTo>
                    <a:pt x="947" y="3206"/>
                  </a:lnTo>
                  <a:lnTo>
                    <a:pt x="954" y="3175"/>
                  </a:lnTo>
                  <a:lnTo>
                    <a:pt x="963" y="3146"/>
                  </a:lnTo>
                  <a:lnTo>
                    <a:pt x="974" y="3116"/>
                  </a:lnTo>
                  <a:lnTo>
                    <a:pt x="986" y="3086"/>
                  </a:lnTo>
                  <a:lnTo>
                    <a:pt x="1000" y="3058"/>
                  </a:lnTo>
                  <a:lnTo>
                    <a:pt x="1014" y="3029"/>
                  </a:lnTo>
                  <a:lnTo>
                    <a:pt x="1031" y="3001"/>
                  </a:lnTo>
                  <a:lnTo>
                    <a:pt x="1048" y="2975"/>
                  </a:lnTo>
                  <a:lnTo>
                    <a:pt x="1066" y="2950"/>
                  </a:lnTo>
                  <a:lnTo>
                    <a:pt x="1085" y="2924"/>
                  </a:lnTo>
                  <a:lnTo>
                    <a:pt x="1103" y="2900"/>
                  </a:lnTo>
                  <a:lnTo>
                    <a:pt x="1123" y="2877"/>
                  </a:lnTo>
                  <a:lnTo>
                    <a:pt x="1142" y="2855"/>
                  </a:lnTo>
                  <a:lnTo>
                    <a:pt x="1161" y="2834"/>
                  </a:lnTo>
                  <a:lnTo>
                    <a:pt x="1179" y="2814"/>
                  </a:lnTo>
                  <a:lnTo>
                    <a:pt x="1197" y="2797"/>
                  </a:lnTo>
                  <a:lnTo>
                    <a:pt x="1589" y="2405"/>
                  </a:lnTo>
                  <a:lnTo>
                    <a:pt x="1603" y="2390"/>
                  </a:lnTo>
                  <a:lnTo>
                    <a:pt x="1616" y="2373"/>
                  </a:lnTo>
                  <a:lnTo>
                    <a:pt x="1627" y="2355"/>
                  </a:lnTo>
                  <a:lnTo>
                    <a:pt x="1637" y="2338"/>
                  </a:lnTo>
                  <a:lnTo>
                    <a:pt x="1646" y="2319"/>
                  </a:lnTo>
                  <a:lnTo>
                    <a:pt x="1654" y="2300"/>
                  </a:lnTo>
                  <a:lnTo>
                    <a:pt x="1659" y="2282"/>
                  </a:lnTo>
                  <a:lnTo>
                    <a:pt x="1664" y="2262"/>
                  </a:lnTo>
                  <a:lnTo>
                    <a:pt x="1667" y="2242"/>
                  </a:lnTo>
                  <a:lnTo>
                    <a:pt x="1668" y="2222"/>
                  </a:lnTo>
                  <a:lnTo>
                    <a:pt x="1669" y="2202"/>
                  </a:lnTo>
                  <a:lnTo>
                    <a:pt x="1669" y="2182"/>
                  </a:lnTo>
                  <a:lnTo>
                    <a:pt x="1668" y="2162"/>
                  </a:lnTo>
                  <a:lnTo>
                    <a:pt x="1666" y="2142"/>
                  </a:lnTo>
                  <a:lnTo>
                    <a:pt x="1662" y="2121"/>
                  </a:lnTo>
                  <a:lnTo>
                    <a:pt x="1658" y="2101"/>
                  </a:lnTo>
                  <a:lnTo>
                    <a:pt x="1654" y="2081"/>
                  </a:lnTo>
                  <a:lnTo>
                    <a:pt x="1648" y="2062"/>
                  </a:lnTo>
                  <a:lnTo>
                    <a:pt x="1643" y="2043"/>
                  </a:lnTo>
                  <a:lnTo>
                    <a:pt x="1636" y="2024"/>
                  </a:lnTo>
                  <a:lnTo>
                    <a:pt x="1628" y="2005"/>
                  </a:lnTo>
                  <a:lnTo>
                    <a:pt x="1621" y="1988"/>
                  </a:lnTo>
                  <a:lnTo>
                    <a:pt x="1613" y="1970"/>
                  </a:lnTo>
                  <a:lnTo>
                    <a:pt x="1604" y="1953"/>
                  </a:lnTo>
                  <a:lnTo>
                    <a:pt x="1595" y="1937"/>
                  </a:lnTo>
                  <a:lnTo>
                    <a:pt x="1587" y="1922"/>
                  </a:lnTo>
                  <a:lnTo>
                    <a:pt x="1577" y="1906"/>
                  </a:lnTo>
                  <a:lnTo>
                    <a:pt x="1567" y="1893"/>
                  </a:lnTo>
                  <a:lnTo>
                    <a:pt x="1558" y="1880"/>
                  </a:lnTo>
                  <a:lnTo>
                    <a:pt x="1548" y="1868"/>
                  </a:lnTo>
                  <a:lnTo>
                    <a:pt x="1538" y="1857"/>
                  </a:lnTo>
                  <a:lnTo>
                    <a:pt x="1529" y="1847"/>
                  </a:lnTo>
                  <a:lnTo>
                    <a:pt x="1439" y="1757"/>
                  </a:lnTo>
                  <a:lnTo>
                    <a:pt x="469" y="2727"/>
                  </a:lnTo>
                  <a:lnTo>
                    <a:pt x="0" y="2259"/>
                  </a:lnTo>
                  <a:close/>
                  <a:moveTo>
                    <a:pt x="1779" y="1418"/>
                  </a:moveTo>
                  <a:lnTo>
                    <a:pt x="1802" y="1441"/>
                  </a:lnTo>
                  <a:lnTo>
                    <a:pt x="1825" y="1463"/>
                  </a:lnTo>
                  <a:lnTo>
                    <a:pt x="1848" y="1483"/>
                  </a:lnTo>
                  <a:lnTo>
                    <a:pt x="1872" y="1503"/>
                  </a:lnTo>
                  <a:lnTo>
                    <a:pt x="1895" y="1521"/>
                  </a:lnTo>
                  <a:lnTo>
                    <a:pt x="1918" y="1538"/>
                  </a:lnTo>
                  <a:lnTo>
                    <a:pt x="1940" y="1554"/>
                  </a:lnTo>
                  <a:lnTo>
                    <a:pt x="1963" y="1569"/>
                  </a:lnTo>
                  <a:lnTo>
                    <a:pt x="1985" y="1583"/>
                  </a:lnTo>
                  <a:lnTo>
                    <a:pt x="2008" y="1595"/>
                  </a:lnTo>
                  <a:lnTo>
                    <a:pt x="2030" y="1606"/>
                  </a:lnTo>
                  <a:lnTo>
                    <a:pt x="2052" y="1616"/>
                  </a:lnTo>
                  <a:lnTo>
                    <a:pt x="2075" y="1624"/>
                  </a:lnTo>
                  <a:lnTo>
                    <a:pt x="2097" y="1631"/>
                  </a:lnTo>
                  <a:lnTo>
                    <a:pt x="2119" y="1637"/>
                  </a:lnTo>
                  <a:lnTo>
                    <a:pt x="2141" y="1641"/>
                  </a:lnTo>
                  <a:lnTo>
                    <a:pt x="2163" y="1644"/>
                  </a:lnTo>
                  <a:lnTo>
                    <a:pt x="2185" y="1646"/>
                  </a:lnTo>
                  <a:lnTo>
                    <a:pt x="2206" y="1646"/>
                  </a:lnTo>
                  <a:lnTo>
                    <a:pt x="2228" y="1644"/>
                  </a:lnTo>
                  <a:lnTo>
                    <a:pt x="2250" y="1642"/>
                  </a:lnTo>
                  <a:lnTo>
                    <a:pt x="2271" y="1638"/>
                  </a:lnTo>
                  <a:lnTo>
                    <a:pt x="2293" y="1632"/>
                  </a:lnTo>
                  <a:lnTo>
                    <a:pt x="2314" y="1625"/>
                  </a:lnTo>
                  <a:lnTo>
                    <a:pt x="2336" y="1616"/>
                  </a:lnTo>
                  <a:lnTo>
                    <a:pt x="2357" y="1606"/>
                  </a:lnTo>
                  <a:lnTo>
                    <a:pt x="2378" y="1594"/>
                  </a:lnTo>
                  <a:lnTo>
                    <a:pt x="2399" y="1581"/>
                  </a:lnTo>
                  <a:lnTo>
                    <a:pt x="2421" y="1565"/>
                  </a:lnTo>
                  <a:lnTo>
                    <a:pt x="2442" y="1549"/>
                  </a:lnTo>
                  <a:lnTo>
                    <a:pt x="2463" y="1530"/>
                  </a:lnTo>
                  <a:lnTo>
                    <a:pt x="2483" y="1510"/>
                  </a:lnTo>
                  <a:lnTo>
                    <a:pt x="2503" y="1489"/>
                  </a:lnTo>
                  <a:lnTo>
                    <a:pt x="2521" y="1468"/>
                  </a:lnTo>
                  <a:lnTo>
                    <a:pt x="2537" y="1449"/>
                  </a:lnTo>
                  <a:lnTo>
                    <a:pt x="2553" y="1428"/>
                  </a:lnTo>
                  <a:lnTo>
                    <a:pt x="2566" y="1407"/>
                  </a:lnTo>
                  <a:lnTo>
                    <a:pt x="2578" y="1386"/>
                  </a:lnTo>
                  <a:lnTo>
                    <a:pt x="2588" y="1365"/>
                  </a:lnTo>
                  <a:lnTo>
                    <a:pt x="2597" y="1344"/>
                  </a:lnTo>
                  <a:lnTo>
                    <a:pt x="2603" y="1322"/>
                  </a:lnTo>
                  <a:lnTo>
                    <a:pt x="2609" y="1301"/>
                  </a:lnTo>
                  <a:lnTo>
                    <a:pt x="2613" y="1280"/>
                  </a:lnTo>
                  <a:lnTo>
                    <a:pt x="2617" y="1258"/>
                  </a:lnTo>
                  <a:lnTo>
                    <a:pt x="2618" y="1237"/>
                  </a:lnTo>
                  <a:lnTo>
                    <a:pt x="2618" y="1215"/>
                  </a:lnTo>
                  <a:lnTo>
                    <a:pt x="2616" y="1194"/>
                  </a:lnTo>
                  <a:lnTo>
                    <a:pt x="2612" y="1172"/>
                  </a:lnTo>
                  <a:lnTo>
                    <a:pt x="2608" y="1150"/>
                  </a:lnTo>
                  <a:lnTo>
                    <a:pt x="2602" y="1128"/>
                  </a:lnTo>
                  <a:lnTo>
                    <a:pt x="2596" y="1106"/>
                  </a:lnTo>
                  <a:lnTo>
                    <a:pt x="2587" y="1084"/>
                  </a:lnTo>
                  <a:lnTo>
                    <a:pt x="2577" y="1062"/>
                  </a:lnTo>
                  <a:lnTo>
                    <a:pt x="2566" y="1039"/>
                  </a:lnTo>
                  <a:lnTo>
                    <a:pt x="2554" y="1017"/>
                  </a:lnTo>
                  <a:lnTo>
                    <a:pt x="2541" y="994"/>
                  </a:lnTo>
                  <a:lnTo>
                    <a:pt x="2525" y="972"/>
                  </a:lnTo>
                  <a:lnTo>
                    <a:pt x="2509" y="949"/>
                  </a:lnTo>
                  <a:lnTo>
                    <a:pt x="2492" y="926"/>
                  </a:lnTo>
                  <a:lnTo>
                    <a:pt x="2474" y="903"/>
                  </a:lnTo>
                  <a:lnTo>
                    <a:pt x="2454" y="880"/>
                  </a:lnTo>
                  <a:lnTo>
                    <a:pt x="2433" y="857"/>
                  </a:lnTo>
                  <a:lnTo>
                    <a:pt x="2411" y="832"/>
                  </a:lnTo>
                  <a:lnTo>
                    <a:pt x="2388" y="809"/>
                  </a:lnTo>
                  <a:lnTo>
                    <a:pt x="1779" y="1418"/>
                  </a:lnTo>
                  <a:close/>
                </a:path>
              </a:pathLst>
            </a:cu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 name=""/>
            <p:cNvSpPr/>
            <p:nvPr/>
          </p:nvSpPr>
          <p:spPr>
            <a:xfrm>
              <a:off x="3560760" y="2446200"/>
              <a:ext cx="660240" cy="728640"/>
            </a:xfrm>
            <a:custGeom>
              <a:avLst/>
              <a:gdLst/>
              <a:ahLst/>
              <a:rect l="l" t="t" r="r" b="b"/>
              <a:pathLst>
                <a:path w="3324" h="3678">
                  <a:moveTo>
                    <a:pt x="0" y="2259"/>
                  </a:moveTo>
                  <a:lnTo>
                    <a:pt x="2258" y="0"/>
                  </a:lnTo>
                  <a:lnTo>
                    <a:pt x="2730" y="474"/>
                  </a:lnTo>
                  <a:lnTo>
                    <a:pt x="2730" y="474"/>
                  </a:lnTo>
                  <a:lnTo>
                    <a:pt x="2780" y="522"/>
                  </a:lnTo>
                  <a:lnTo>
                    <a:pt x="2827" y="570"/>
                  </a:lnTo>
                  <a:lnTo>
                    <a:pt x="2872" y="619"/>
                  </a:lnTo>
                  <a:lnTo>
                    <a:pt x="2916" y="666"/>
                  </a:lnTo>
                  <a:lnTo>
                    <a:pt x="2959" y="712"/>
                  </a:lnTo>
                  <a:lnTo>
                    <a:pt x="3000" y="760"/>
                  </a:lnTo>
                  <a:lnTo>
                    <a:pt x="3039" y="805"/>
                  </a:lnTo>
                  <a:lnTo>
                    <a:pt x="3076" y="851"/>
                  </a:lnTo>
                  <a:lnTo>
                    <a:pt x="3111" y="896"/>
                  </a:lnTo>
                  <a:lnTo>
                    <a:pt x="3144" y="941"/>
                  </a:lnTo>
                  <a:lnTo>
                    <a:pt x="3174" y="986"/>
                  </a:lnTo>
                  <a:lnTo>
                    <a:pt x="3202" y="1030"/>
                  </a:lnTo>
                  <a:lnTo>
                    <a:pt x="3227" y="1076"/>
                  </a:lnTo>
                  <a:lnTo>
                    <a:pt x="3249" y="1120"/>
                  </a:lnTo>
                  <a:lnTo>
                    <a:pt x="3269" y="1164"/>
                  </a:lnTo>
                  <a:lnTo>
                    <a:pt x="3287" y="1208"/>
                  </a:lnTo>
                  <a:lnTo>
                    <a:pt x="3300" y="1252"/>
                  </a:lnTo>
                  <a:lnTo>
                    <a:pt x="3311" y="1295"/>
                  </a:lnTo>
                  <a:lnTo>
                    <a:pt x="3319" y="1339"/>
                  </a:lnTo>
                  <a:lnTo>
                    <a:pt x="3323" y="1383"/>
                  </a:lnTo>
                  <a:lnTo>
                    <a:pt x="3324" y="1427"/>
                  </a:lnTo>
                  <a:lnTo>
                    <a:pt x="3321" y="1471"/>
                  </a:lnTo>
                  <a:lnTo>
                    <a:pt x="3316" y="1515"/>
                  </a:lnTo>
                  <a:lnTo>
                    <a:pt x="3305" y="1559"/>
                  </a:lnTo>
                  <a:lnTo>
                    <a:pt x="3291" y="1603"/>
                  </a:lnTo>
                  <a:lnTo>
                    <a:pt x="3273" y="1648"/>
                  </a:lnTo>
                  <a:lnTo>
                    <a:pt x="3251" y="1692"/>
                  </a:lnTo>
                  <a:lnTo>
                    <a:pt x="3224" y="1737"/>
                  </a:lnTo>
                  <a:lnTo>
                    <a:pt x="3193" y="1783"/>
                  </a:lnTo>
                  <a:lnTo>
                    <a:pt x="3158" y="1828"/>
                  </a:lnTo>
                  <a:lnTo>
                    <a:pt x="3119" y="1874"/>
                  </a:lnTo>
                  <a:lnTo>
                    <a:pt x="3074" y="1922"/>
                  </a:lnTo>
                  <a:lnTo>
                    <a:pt x="3047" y="1948"/>
                  </a:lnTo>
                  <a:lnTo>
                    <a:pt x="3019" y="1975"/>
                  </a:lnTo>
                  <a:lnTo>
                    <a:pt x="2992" y="2000"/>
                  </a:lnTo>
                  <a:lnTo>
                    <a:pt x="2964" y="2024"/>
                  </a:lnTo>
                  <a:lnTo>
                    <a:pt x="2937" y="2046"/>
                  </a:lnTo>
                  <a:lnTo>
                    <a:pt x="2911" y="2068"/>
                  </a:lnTo>
                  <a:lnTo>
                    <a:pt x="2883" y="2089"/>
                  </a:lnTo>
                  <a:lnTo>
                    <a:pt x="2857" y="2108"/>
                  </a:lnTo>
                  <a:lnTo>
                    <a:pt x="2829" y="2125"/>
                  </a:lnTo>
                  <a:lnTo>
                    <a:pt x="2803" y="2142"/>
                  </a:lnTo>
                  <a:lnTo>
                    <a:pt x="2775" y="2157"/>
                  </a:lnTo>
                  <a:lnTo>
                    <a:pt x="2748" y="2171"/>
                  </a:lnTo>
                  <a:lnTo>
                    <a:pt x="2721" y="2183"/>
                  </a:lnTo>
                  <a:lnTo>
                    <a:pt x="2694" y="2194"/>
                  </a:lnTo>
                  <a:lnTo>
                    <a:pt x="2666" y="2202"/>
                  </a:lnTo>
                  <a:lnTo>
                    <a:pt x="2639" y="2210"/>
                  </a:lnTo>
                  <a:lnTo>
                    <a:pt x="2611" y="2216"/>
                  </a:lnTo>
                  <a:lnTo>
                    <a:pt x="2584" y="2220"/>
                  </a:lnTo>
                  <a:lnTo>
                    <a:pt x="2555" y="2223"/>
                  </a:lnTo>
                  <a:lnTo>
                    <a:pt x="2528" y="2223"/>
                  </a:lnTo>
                  <a:lnTo>
                    <a:pt x="2499" y="2223"/>
                  </a:lnTo>
                  <a:lnTo>
                    <a:pt x="2470" y="2220"/>
                  </a:lnTo>
                  <a:lnTo>
                    <a:pt x="2442" y="2216"/>
                  </a:lnTo>
                  <a:lnTo>
                    <a:pt x="2412" y="2210"/>
                  </a:lnTo>
                  <a:lnTo>
                    <a:pt x="2382" y="2201"/>
                  </a:lnTo>
                  <a:lnTo>
                    <a:pt x="2353" y="2191"/>
                  </a:lnTo>
                  <a:lnTo>
                    <a:pt x="2322" y="2179"/>
                  </a:lnTo>
                  <a:lnTo>
                    <a:pt x="2291" y="2166"/>
                  </a:lnTo>
                  <a:lnTo>
                    <a:pt x="2260" y="2150"/>
                  </a:lnTo>
                  <a:lnTo>
                    <a:pt x="2228" y="2132"/>
                  </a:lnTo>
                  <a:lnTo>
                    <a:pt x="2196" y="2111"/>
                  </a:lnTo>
                  <a:lnTo>
                    <a:pt x="2164" y="2089"/>
                  </a:lnTo>
                  <a:lnTo>
                    <a:pt x="2164" y="2089"/>
                  </a:lnTo>
                  <a:lnTo>
                    <a:pt x="2158" y="2096"/>
                  </a:lnTo>
                  <a:lnTo>
                    <a:pt x="2158" y="2096"/>
                  </a:lnTo>
                  <a:lnTo>
                    <a:pt x="2181" y="2121"/>
                  </a:lnTo>
                  <a:lnTo>
                    <a:pt x="2202" y="2146"/>
                  </a:lnTo>
                  <a:lnTo>
                    <a:pt x="2222" y="2171"/>
                  </a:lnTo>
                  <a:lnTo>
                    <a:pt x="2239" y="2196"/>
                  </a:lnTo>
                  <a:lnTo>
                    <a:pt x="2256" y="2220"/>
                  </a:lnTo>
                  <a:lnTo>
                    <a:pt x="2270" y="2243"/>
                  </a:lnTo>
                  <a:lnTo>
                    <a:pt x="2282" y="2267"/>
                  </a:lnTo>
                  <a:lnTo>
                    <a:pt x="2292" y="2292"/>
                  </a:lnTo>
                  <a:lnTo>
                    <a:pt x="2301" y="2315"/>
                  </a:lnTo>
                  <a:lnTo>
                    <a:pt x="2307" y="2339"/>
                  </a:lnTo>
                  <a:lnTo>
                    <a:pt x="2313" y="2362"/>
                  </a:lnTo>
                  <a:lnTo>
                    <a:pt x="2316" y="2385"/>
                  </a:lnTo>
                  <a:lnTo>
                    <a:pt x="2317" y="2409"/>
                  </a:lnTo>
                  <a:lnTo>
                    <a:pt x="2317" y="2432"/>
                  </a:lnTo>
                  <a:lnTo>
                    <a:pt x="2315" y="2457"/>
                  </a:lnTo>
                  <a:lnTo>
                    <a:pt x="2311" y="2481"/>
                  </a:lnTo>
                  <a:lnTo>
                    <a:pt x="2305" y="2505"/>
                  </a:lnTo>
                  <a:lnTo>
                    <a:pt x="2299" y="2529"/>
                  </a:lnTo>
                  <a:lnTo>
                    <a:pt x="2289" y="2554"/>
                  </a:lnTo>
                  <a:lnTo>
                    <a:pt x="2279" y="2579"/>
                  </a:lnTo>
                  <a:lnTo>
                    <a:pt x="2266" y="2604"/>
                  </a:lnTo>
                  <a:lnTo>
                    <a:pt x="2251" y="2629"/>
                  </a:lnTo>
                  <a:lnTo>
                    <a:pt x="2236" y="2656"/>
                  </a:lnTo>
                  <a:lnTo>
                    <a:pt x="2218" y="2682"/>
                  </a:lnTo>
                  <a:lnTo>
                    <a:pt x="2198" y="2710"/>
                  </a:lnTo>
                  <a:lnTo>
                    <a:pt x="2178" y="2737"/>
                  </a:lnTo>
                  <a:lnTo>
                    <a:pt x="2154" y="2765"/>
                  </a:lnTo>
                  <a:lnTo>
                    <a:pt x="2130" y="2793"/>
                  </a:lnTo>
                  <a:lnTo>
                    <a:pt x="2104" y="2823"/>
                  </a:lnTo>
                  <a:lnTo>
                    <a:pt x="2076" y="2853"/>
                  </a:lnTo>
                  <a:lnTo>
                    <a:pt x="2047" y="2884"/>
                  </a:lnTo>
                  <a:lnTo>
                    <a:pt x="2016" y="2916"/>
                  </a:lnTo>
                  <a:lnTo>
                    <a:pt x="2016" y="2916"/>
                  </a:lnTo>
                  <a:lnTo>
                    <a:pt x="1666" y="3266"/>
                  </a:lnTo>
                  <a:lnTo>
                    <a:pt x="1666" y="3266"/>
                  </a:lnTo>
                  <a:lnTo>
                    <a:pt x="1648" y="3284"/>
                  </a:lnTo>
                  <a:lnTo>
                    <a:pt x="1629" y="3303"/>
                  </a:lnTo>
                  <a:lnTo>
                    <a:pt x="1611" y="3324"/>
                  </a:lnTo>
                  <a:lnTo>
                    <a:pt x="1592" y="3347"/>
                  </a:lnTo>
                  <a:lnTo>
                    <a:pt x="1573" y="3370"/>
                  </a:lnTo>
                  <a:lnTo>
                    <a:pt x="1555" y="3394"/>
                  </a:lnTo>
                  <a:lnTo>
                    <a:pt x="1537" y="3420"/>
                  </a:lnTo>
                  <a:lnTo>
                    <a:pt x="1519" y="3446"/>
                  </a:lnTo>
                  <a:lnTo>
                    <a:pt x="1502" y="3472"/>
                  </a:lnTo>
                  <a:lnTo>
                    <a:pt x="1486" y="3501"/>
                  </a:lnTo>
                  <a:lnTo>
                    <a:pt x="1471" y="3529"/>
                  </a:lnTo>
                  <a:lnTo>
                    <a:pt x="1458" y="3558"/>
                  </a:lnTo>
                  <a:lnTo>
                    <a:pt x="1446" y="3588"/>
                  </a:lnTo>
                  <a:lnTo>
                    <a:pt x="1435" y="3618"/>
                  </a:lnTo>
                  <a:lnTo>
                    <a:pt x="1426" y="3647"/>
                  </a:lnTo>
                  <a:lnTo>
                    <a:pt x="1419" y="3678"/>
                  </a:lnTo>
                  <a:lnTo>
                    <a:pt x="1419" y="3678"/>
                  </a:lnTo>
                  <a:lnTo>
                    <a:pt x="947" y="3206"/>
                  </a:lnTo>
                  <a:lnTo>
                    <a:pt x="947" y="3206"/>
                  </a:lnTo>
                  <a:lnTo>
                    <a:pt x="954" y="3175"/>
                  </a:lnTo>
                  <a:lnTo>
                    <a:pt x="963" y="3146"/>
                  </a:lnTo>
                  <a:lnTo>
                    <a:pt x="974" y="3116"/>
                  </a:lnTo>
                  <a:lnTo>
                    <a:pt x="986" y="3086"/>
                  </a:lnTo>
                  <a:lnTo>
                    <a:pt x="1000" y="3058"/>
                  </a:lnTo>
                  <a:lnTo>
                    <a:pt x="1014" y="3029"/>
                  </a:lnTo>
                  <a:lnTo>
                    <a:pt x="1031" y="3001"/>
                  </a:lnTo>
                  <a:lnTo>
                    <a:pt x="1048" y="2975"/>
                  </a:lnTo>
                  <a:lnTo>
                    <a:pt x="1066" y="2950"/>
                  </a:lnTo>
                  <a:lnTo>
                    <a:pt x="1085" y="2924"/>
                  </a:lnTo>
                  <a:lnTo>
                    <a:pt x="1103" y="2900"/>
                  </a:lnTo>
                  <a:lnTo>
                    <a:pt x="1123" y="2877"/>
                  </a:lnTo>
                  <a:lnTo>
                    <a:pt x="1142" y="2855"/>
                  </a:lnTo>
                  <a:lnTo>
                    <a:pt x="1161" y="2834"/>
                  </a:lnTo>
                  <a:lnTo>
                    <a:pt x="1179" y="2814"/>
                  </a:lnTo>
                  <a:lnTo>
                    <a:pt x="1197" y="2797"/>
                  </a:lnTo>
                  <a:lnTo>
                    <a:pt x="1197" y="2797"/>
                  </a:lnTo>
                  <a:lnTo>
                    <a:pt x="1589" y="2405"/>
                  </a:lnTo>
                  <a:lnTo>
                    <a:pt x="1589" y="2405"/>
                  </a:lnTo>
                  <a:lnTo>
                    <a:pt x="1603" y="2390"/>
                  </a:lnTo>
                  <a:lnTo>
                    <a:pt x="1616" y="2373"/>
                  </a:lnTo>
                  <a:lnTo>
                    <a:pt x="1627" y="2355"/>
                  </a:lnTo>
                  <a:lnTo>
                    <a:pt x="1637" y="2338"/>
                  </a:lnTo>
                  <a:lnTo>
                    <a:pt x="1646" y="2319"/>
                  </a:lnTo>
                  <a:lnTo>
                    <a:pt x="1654" y="2300"/>
                  </a:lnTo>
                  <a:lnTo>
                    <a:pt x="1659" y="2282"/>
                  </a:lnTo>
                  <a:lnTo>
                    <a:pt x="1664" y="2262"/>
                  </a:lnTo>
                  <a:lnTo>
                    <a:pt x="1667" y="2242"/>
                  </a:lnTo>
                  <a:lnTo>
                    <a:pt x="1668" y="2222"/>
                  </a:lnTo>
                  <a:lnTo>
                    <a:pt x="1669" y="2202"/>
                  </a:lnTo>
                  <a:lnTo>
                    <a:pt x="1669" y="2182"/>
                  </a:lnTo>
                  <a:lnTo>
                    <a:pt x="1668" y="2162"/>
                  </a:lnTo>
                  <a:lnTo>
                    <a:pt x="1666" y="2142"/>
                  </a:lnTo>
                  <a:lnTo>
                    <a:pt x="1662" y="2121"/>
                  </a:lnTo>
                  <a:lnTo>
                    <a:pt x="1658" y="2101"/>
                  </a:lnTo>
                  <a:lnTo>
                    <a:pt x="1654" y="2081"/>
                  </a:lnTo>
                  <a:lnTo>
                    <a:pt x="1648" y="2062"/>
                  </a:lnTo>
                  <a:lnTo>
                    <a:pt x="1643" y="2043"/>
                  </a:lnTo>
                  <a:lnTo>
                    <a:pt x="1636" y="2024"/>
                  </a:lnTo>
                  <a:lnTo>
                    <a:pt x="1628" y="2005"/>
                  </a:lnTo>
                  <a:lnTo>
                    <a:pt x="1621" y="1988"/>
                  </a:lnTo>
                  <a:lnTo>
                    <a:pt x="1613" y="1970"/>
                  </a:lnTo>
                  <a:lnTo>
                    <a:pt x="1604" y="1953"/>
                  </a:lnTo>
                  <a:lnTo>
                    <a:pt x="1595" y="1937"/>
                  </a:lnTo>
                  <a:lnTo>
                    <a:pt x="1587" y="1922"/>
                  </a:lnTo>
                  <a:lnTo>
                    <a:pt x="1577" y="1906"/>
                  </a:lnTo>
                  <a:lnTo>
                    <a:pt x="1567" y="1893"/>
                  </a:lnTo>
                  <a:lnTo>
                    <a:pt x="1558" y="1880"/>
                  </a:lnTo>
                  <a:lnTo>
                    <a:pt x="1548" y="1868"/>
                  </a:lnTo>
                  <a:lnTo>
                    <a:pt x="1538" y="1857"/>
                  </a:lnTo>
                  <a:lnTo>
                    <a:pt x="1529" y="1847"/>
                  </a:lnTo>
                  <a:lnTo>
                    <a:pt x="1529" y="1847"/>
                  </a:lnTo>
                  <a:lnTo>
                    <a:pt x="1439" y="1757"/>
                  </a:lnTo>
                  <a:lnTo>
                    <a:pt x="469" y="2727"/>
                  </a:lnTo>
                  <a:lnTo>
                    <a:pt x="0" y="2259"/>
                  </a:lnTo>
                  <a:lnTo>
                    <a:pt x="0" y="2259"/>
                  </a:lnTo>
                </a:path>
              </a:pathLst>
            </a:custGeom>
            <a:noFill/>
            <a:ln w="1440">
              <a:solidFill>
                <a:srgbClr val="0073c6"/>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 name=""/>
            <p:cNvSpPr/>
            <p:nvPr/>
          </p:nvSpPr>
          <p:spPr>
            <a:xfrm>
              <a:off x="3914640" y="2606760"/>
              <a:ext cx="166680" cy="164880"/>
            </a:xfrm>
            <a:custGeom>
              <a:avLst/>
              <a:gdLst/>
              <a:ahLst/>
              <a:rect l="l" t="t" r="r" b="b"/>
              <a:pathLst>
                <a:path w="839" h="837">
                  <a:moveTo>
                    <a:pt x="0" y="609"/>
                  </a:moveTo>
                  <a:lnTo>
                    <a:pt x="23" y="632"/>
                  </a:lnTo>
                  <a:lnTo>
                    <a:pt x="46" y="654"/>
                  </a:lnTo>
                  <a:lnTo>
                    <a:pt x="69" y="674"/>
                  </a:lnTo>
                  <a:lnTo>
                    <a:pt x="93" y="694"/>
                  </a:lnTo>
                  <a:lnTo>
                    <a:pt x="116" y="712"/>
                  </a:lnTo>
                  <a:lnTo>
                    <a:pt x="139" y="729"/>
                  </a:lnTo>
                  <a:lnTo>
                    <a:pt x="161" y="745"/>
                  </a:lnTo>
                  <a:lnTo>
                    <a:pt x="184" y="760"/>
                  </a:lnTo>
                  <a:lnTo>
                    <a:pt x="206" y="774"/>
                  </a:lnTo>
                  <a:lnTo>
                    <a:pt x="229" y="786"/>
                  </a:lnTo>
                  <a:lnTo>
                    <a:pt x="251" y="797"/>
                  </a:lnTo>
                  <a:lnTo>
                    <a:pt x="273" y="807"/>
                  </a:lnTo>
                  <a:lnTo>
                    <a:pt x="296" y="815"/>
                  </a:lnTo>
                  <a:lnTo>
                    <a:pt x="318" y="822"/>
                  </a:lnTo>
                  <a:lnTo>
                    <a:pt x="340" y="828"/>
                  </a:lnTo>
                  <a:lnTo>
                    <a:pt x="362" y="832"/>
                  </a:lnTo>
                  <a:lnTo>
                    <a:pt x="384" y="835"/>
                  </a:lnTo>
                  <a:lnTo>
                    <a:pt x="406" y="837"/>
                  </a:lnTo>
                  <a:lnTo>
                    <a:pt x="427" y="837"/>
                  </a:lnTo>
                  <a:lnTo>
                    <a:pt x="449" y="835"/>
                  </a:lnTo>
                  <a:lnTo>
                    <a:pt x="471" y="833"/>
                  </a:lnTo>
                  <a:lnTo>
                    <a:pt x="492" y="829"/>
                  </a:lnTo>
                  <a:lnTo>
                    <a:pt x="514" y="823"/>
                  </a:lnTo>
                  <a:lnTo>
                    <a:pt x="535" y="816"/>
                  </a:lnTo>
                  <a:lnTo>
                    <a:pt x="557" y="807"/>
                  </a:lnTo>
                  <a:lnTo>
                    <a:pt x="578" y="797"/>
                  </a:lnTo>
                  <a:lnTo>
                    <a:pt x="599" y="785"/>
                  </a:lnTo>
                  <a:lnTo>
                    <a:pt x="620" y="772"/>
                  </a:lnTo>
                  <a:lnTo>
                    <a:pt x="642" y="756"/>
                  </a:lnTo>
                  <a:lnTo>
                    <a:pt x="663" y="740"/>
                  </a:lnTo>
                  <a:lnTo>
                    <a:pt x="684" y="721"/>
                  </a:lnTo>
                  <a:lnTo>
                    <a:pt x="704" y="701"/>
                  </a:lnTo>
                  <a:lnTo>
                    <a:pt x="724" y="680"/>
                  </a:lnTo>
                  <a:lnTo>
                    <a:pt x="742" y="659"/>
                  </a:lnTo>
                  <a:lnTo>
                    <a:pt x="758" y="640"/>
                  </a:lnTo>
                  <a:lnTo>
                    <a:pt x="774" y="619"/>
                  </a:lnTo>
                  <a:lnTo>
                    <a:pt x="787" y="598"/>
                  </a:lnTo>
                  <a:lnTo>
                    <a:pt x="799" y="577"/>
                  </a:lnTo>
                  <a:lnTo>
                    <a:pt x="809" y="556"/>
                  </a:lnTo>
                  <a:lnTo>
                    <a:pt x="818" y="535"/>
                  </a:lnTo>
                  <a:lnTo>
                    <a:pt x="824" y="513"/>
                  </a:lnTo>
                  <a:lnTo>
                    <a:pt x="830" y="492"/>
                  </a:lnTo>
                  <a:lnTo>
                    <a:pt x="834" y="471"/>
                  </a:lnTo>
                  <a:lnTo>
                    <a:pt x="838" y="449"/>
                  </a:lnTo>
                  <a:lnTo>
                    <a:pt x="839" y="428"/>
                  </a:lnTo>
                  <a:lnTo>
                    <a:pt x="839" y="406"/>
                  </a:lnTo>
                  <a:lnTo>
                    <a:pt x="837" y="385"/>
                  </a:lnTo>
                  <a:lnTo>
                    <a:pt x="833" y="363"/>
                  </a:lnTo>
                  <a:lnTo>
                    <a:pt x="829" y="341"/>
                  </a:lnTo>
                  <a:lnTo>
                    <a:pt x="823" y="319"/>
                  </a:lnTo>
                  <a:lnTo>
                    <a:pt x="817" y="297"/>
                  </a:lnTo>
                  <a:lnTo>
                    <a:pt x="808" y="275"/>
                  </a:lnTo>
                  <a:lnTo>
                    <a:pt x="798" y="253"/>
                  </a:lnTo>
                  <a:lnTo>
                    <a:pt x="787" y="230"/>
                  </a:lnTo>
                  <a:lnTo>
                    <a:pt x="775" y="208"/>
                  </a:lnTo>
                  <a:lnTo>
                    <a:pt x="762" y="185"/>
                  </a:lnTo>
                  <a:lnTo>
                    <a:pt x="746" y="163"/>
                  </a:lnTo>
                  <a:lnTo>
                    <a:pt x="730" y="140"/>
                  </a:lnTo>
                  <a:lnTo>
                    <a:pt x="713" y="117"/>
                  </a:lnTo>
                  <a:lnTo>
                    <a:pt x="695" y="94"/>
                  </a:lnTo>
                  <a:lnTo>
                    <a:pt x="675" y="71"/>
                  </a:lnTo>
                  <a:lnTo>
                    <a:pt x="654" y="48"/>
                  </a:lnTo>
                  <a:lnTo>
                    <a:pt x="632" y="23"/>
                  </a:lnTo>
                  <a:lnTo>
                    <a:pt x="609" y="0"/>
                  </a:lnTo>
                  <a:lnTo>
                    <a:pt x="609" y="0"/>
                  </a:lnTo>
                  <a:lnTo>
                    <a:pt x="0" y="609"/>
                  </a:lnTo>
                  <a:lnTo>
                    <a:pt x="0" y="609"/>
                  </a:lnTo>
                </a:path>
              </a:pathLst>
            </a:custGeom>
            <a:noFill/>
            <a:ln w="1440">
              <a:solidFill>
                <a:srgbClr val="0073c6"/>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 name=""/>
            <p:cNvSpPr/>
            <p:nvPr/>
          </p:nvSpPr>
          <p:spPr>
            <a:xfrm>
              <a:off x="3987720" y="2870280"/>
              <a:ext cx="590760" cy="590400"/>
            </a:xfrm>
            <a:custGeom>
              <a:avLst/>
              <a:gdLst/>
              <a:ahLst/>
              <a:rect l="l" t="t" r="r" b="b"/>
              <a:pathLst>
                <a:path w="2980" h="2979">
                  <a:moveTo>
                    <a:pt x="1685" y="2642"/>
                  </a:moveTo>
                  <a:lnTo>
                    <a:pt x="1634" y="2690"/>
                  </a:lnTo>
                  <a:lnTo>
                    <a:pt x="1585" y="2734"/>
                  </a:lnTo>
                  <a:lnTo>
                    <a:pt x="1534" y="2775"/>
                  </a:lnTo>
                  <a:lnTo>
                    <a:pt x="1484" y="2811"/>
                  </a:lnTo>
                  <a:lnTo>
                    <a:pt x="1435" y="2843"/>
                  </a:lnTo>
                  <a:lnTo>
                    <a:pt x="1385" y="2872"/>
                  </a:lnTo>
                  <a:lnTo>
                    <a:pt x="1337" y="2897"/>
                  </a:lnTo>
                  <a:lnTo>
                    <a:pt x="1289" y="2919"/>
                  </a:lnTo>
                  <a:lnTo>
                    <a:pt x="1241" y="2937"/>
                  </a:lnTo>
                  <a:lnTo>
                    <a:pt x="1194" y="2951"/>
                  </a:lnTo>
                  <a:lnTo>
                    <a:pt x="1147" y="2963"/>
                  </a:lnTo>
                  <a:lnTo>
                    <a:pt x="1100" y="2971"/>
                  </a:lnTo>
                  <a:lnTo>
                    <a:pt x="1054" y="2977"/>
                  </a:lnTo>
                  <a:lnTo>
                    <a:pt x="1009" y="2979"/>
                  </a:lnTo>
                  <a:lnTo>
                    <a:pt x="965" y="2979"/>
                  </a:lnTo>
                  <a:lnTo>
                    <a:pt x="921" y="2975"/>
                  </a:lnTo>
                  <a:lnTo>
                    <a:pt x="877" y="2970"/>
                  </a:lnTo>
                  <a:lnTo>
                    <a:pt x="834" y="2962"/>
                  </a:lnTo>
                  <a:lnTo>
                    <a:pt x="792" y="2952"/>
                  </a:lnTo>
                  <a:lnTo>
                    <a:pt x="752" y="2940"/>
                  </a:lnTo>
                  <a:lnTo>
                    <a:pt x="711" y="2925"/>
                  </a:lnTo>
                  <a:lnTo>
                    <a:pt x="671" y="2908"/>
                  </a:lnTo>
                  <a:lnTo>
                    <a:pt x="632" y="2891"/>
                  </a:lnTo>
                  <a:lnTo>
                    <a:pt x="593" y="2870"/>
                  </a:lnTo>
                  <a:lnTo>
                    <a:pt x="556" y="2849"/>
                  </a:lnTo>
                  <a:lnTo>
                    <a:pt x="519" y="2825"/>
                  </a:lnTo>
                  <a:lnTo>
                    <a:pt x="484" y="2800"/>
                  </a:lnTo>
                  <a:lnTo>
                    <a:pt x="449" y="2774"/>
                  </a:lnTo>
                  <a:lnTo>
                    <a:pt x="415" y="2748"/>
                  </a:lnTo>
                  <a:lnTo>
                    <a:pt x="383" y="2719"/>
                  </a:lnTo>
                  <a:lnTo>
                    <a:pt x="351" y="2690"/>
                  </a:lnTo>
                  <a:lnTo>
                    <a:pt x="319" y="2660"/>
                  </a:lnTo>
                  <a:lnTo>
                    <a:pt x="289" y="2629"/>
                  </a:lnTo>
                  <a:lnTo>
                    <a:pt x="261" y="2597"/>
                  </a:lnTo>
                  <a:lnTo>
                    <a:pt x="232" y="2564"/>
                  </a:lnTo>
                  <a:lnTo>
                    <a:pt x="205" y="2530"/>
                  </a:lnTo>
                  <a:lnTo>
                    <a:pt x="179" y="2496"/>
                  </a:lnTo>
                  <a:lnTo>
                    <a:pt x="154" y="2459"/>
                  </a:lnTo>
                  <a:lnTo>
                    <a:pt x="131" y="2423"/>
                  </a:lnTo>
                  <a:lnTo>
                    <a:pt x="109" y="2386"/>
                  </a:lnTo>
                  <a:lnTo>
                    <a:pt x="89" y="2348"/>
                  </a:lnTo>
                  <a:lnTo>
                    <a:pt x="70" y="2309"/>
                  </a:lnTo>
                  <a:lnTo>
                    <a:pt x="54" y="2269"/>
                  </a:lnTo>
                  <a:lnTo>
                    <a:pt x="39" y="2228"/>
                  </a:lnTo>
                  <a:lnTo>
                    <a:pt x="27" y="2186"/>
                  </a:lnTo>
                  <a:lnTo>
                    <a:pt x="17" y="2145"/>
                  </a:lnTo>
                  <a:lnTo>
                    <a:pt x="9" y="2102"/>
                  </a:lnTo>
                  <a:lnTo>
                    <a:pt x="3" y="2059"/>
                  </a:lnTo>
                  <a:lnTo>
                    <a:pt x="1" y="2015"/>
                  </a:lnTo>
                  <a:lnTo>
                    <a:pt x="0" y="1970"/>
                  </a:lnTo>
                  <a:lnTo>
                    <a:pt x="3" y="1924"/>
                  </a:lnTo>
                  <a:lnTo>
                    <a:pt x="8" y="1879"/>
                  </a:lnTo>
                  <a:lnTo>
                    <a:pt x="16" y="1833"/>
                  </a:lnTo>
                  <a:lnTo>
                    <a:pt x="27" y="1786"/>
                  </a:lnTo>
                  <a:lnTo>
                    <a:pt x="43" y="1739"/>
                  </a:lnTo>
                  <a:lnTo>
                    <a:pt x="60" y="1691"/>
                  </a:lnTo>
                  <a:lnTo>
                    <a:pt x="81" y="1643"/>
                  </a:lnTo>
                  <a:lnTo>
                    <a:pt x="107" y="1593"/>
                  </a:lnTo>
                  <a:lnTo>
                    <a:pt x="135" y="1545"/>
                  </a:lnTo>
                  <a:lnTo>
                    <a:pt x="168" y="1495"/>
                  </a:lnTo>
                  <a:lnTo>
                    <a:pt x="205" y="1446"/>
                  </a:lnTo>
                  <a:lnTo>
                    <a:pt x="244" y="1395"/>
                  </a:lnTo>
                  <a:lnTo>
                    <a:pt x="289" y="1345"/>
                  </a:lnTo>
                  <a:lnTo>
                    <a:pt x="338" y="1294"/>
                  </a:lnTo>
                  <a:lnTo>
                    <a:pt x="1295" y="336"/>
                  </a:lnTo>
                  <a:lnTo>
                    <a:pt x="1346" y="288"/>
                  </a:lnTo>
                  <a:lnTo>
                    <a:pt x="1396" y="244"/>
                  </a:lnTo>
                  <a:lnTo>
                    <a:pt x="1446" y="203"/>
                  </a:lnTo>
                  <a:lnTo>
                    <a:pt x="1497" y="167"/>
                  </a:lnTo>
                  <a:lnTo>
                    <a:pt x="1546" y="134"/>
                  </a:lnTo>
                  <a:lnTo>
                    <a:pt x="1595" y="105"/>
                  </a:lnTo>
                  <a:lnTo>
                    <a:pt x="1643" y="81"/>
                  </a:lnTo>
                  <a:lnTo>
                    <a:pt x="1691" y="59"/>
                  </a:lnTo>
                  <a:lnTo>
                    <a:pt x="1740" y="42"/>
                  </a:lnTo>
                  <a:lnTo>
                    <a:pt x="1787" y="27"/>
                  </a:lnTo>
                  <a:lnTo>
                    <a:pt x="1833" y="15"/>
                  </a:lnTo>
                  <a:lnTo>
                    <a:pt x="1880" y="7"/>
                  </a:lnTo>
                  <a:lnTo>
                    <a:pt x="1926" y="2"/>
                  </a:lnTo>
                  <a:lnTo>
                    <a:pt x="1971" y="0"/>
                  </a:lnTo>
                  <a:lnTo>
                    <a:pt x="2016" y="0"/>
                  </a:lnTo>
                  <a:lnTo>
                    <a:pt x="2060" y="3"/>
                  </a:lnTo>
                  <a:lnTo>
                    <a:pt x="2103" y="9"/>
                  </a:lnTo>
                  <a:lnTo>
                    <a:pt x="2146" y="16"/>
                  </a:lnTo>
                  <a:lnTo>
                    <a:pt x="2188" y="26"/>
                  </a:lnTo>
                  <a:lnTo>
                    <a:pt x="2230" y="38"/>
                  </a:lnTo>
                  <a:lnTo>
                    <a:pt x="2270" y="54"/>
                  </a:lnTo>
                  <a:lnTo>
                    <a:pt x="2310" y="70"/>
                  </a:lnTo>
                  <a:lnTo>
                    <a:pt x="2348" y="88"/>
                  </a:lnTo>
                  <a:lnTo>
                    <a:pt x="2387" y="109"/>
                  </a:lnTo>
                  <a:lnTo>
                    <a:pt x="2424" y="130"/>
                  </a:lnTo>
                  <a:lnTo>
                    <a:pt x="2461" y="153"/>
                  </a:lnTo>
                  <a:lnTo>
                    <a:pt x="2497" y="178"/>
                  </a:lnTo>
                  <a:lnTo>
                    <a:pt x="2531" y="203"/>
                  </a:lnTo>
                  <a:lnTo>
                    <a:pt x="2565" y="231"/>
                  </a:lnTo>
                  <a:lnTo>
                    <a:pt x="2598" y="259"/>
                  </a:lnTo>
                  <a:lnTo>
                    <a:pt x="2630" y="288"/>
                  </a:lnTo>
                  <a:lnTo>
                    <a:pt x="2661" y="319"/>
                  </a:lnTo>
                  <a:lnTo>
                    <a:pt x="2691" y="350"/>
                  </a:lnTo>
                  <a:lnTo>
                    <a:pt x="2720" y="382"/>
                  </a:lnTo>
                  <a:lnTo>
                    <a:pt x="2748" y="415"/>
                  </a:lnTo>
                  <a:lnTo>
                    <a:pt x="2775" y="448"/>
                  </a:lnTo>
                  <a:lnTo>
                    <a:pt x="2802" y="483"/>
                  </a:lnTo>
                  <a:lnTo>
                    <a:pt x="2826" y="518"/>
                  </a:lnTo>
                  <a:lnTo>
                    <a:pt x="2849" y="555"/>
                  </a:lnTo>
                  <a:lnTo>
                    <a:pt x="2871" y="593"/>
                  </a:lnTo>
                  <a:lnTo>
                    <a:pt x="2891" y="630"/>
                  </a:lnTo>
                  <a:lnTo>
                    <a:pt x="2910" y="670"/>
                  </a:lnTo>
                  <a:lnTo>
                    <a:pt x="2926" y="710"/>
                  </a:lnTo>
                  <a:lnTo>
                    <a:pt x="2941" y="750"/>
                  </a:lnTo>
                  <a:lnTo>
                    <a:pt x="2954" y="791"/>
                  </a:lnTo>
                  <a:lnTo>
                    <a:pt x="2964" y="834"/>
                  </a:lnTo>
                  <a:lnTo>
                    <a:pt x="2971" y="876"/>
                  </a:lnTo>
                  <a:lnTo>
                    <a:pt x="2977" y="920"/>
                  </a:lnTo>
                  <a:lnTo>
                    <a:pt x="2980" y="964"/>
                  </a:lnTo>
                  <a:lnTo>
                    <a:pt x="2980" y="1008"/>
                  </a:lnTo>
                  <a:lnTo>
                    <a:pt x="2978" y="1054"/>
                  </a:lnTo>
                  <a:lnTo>
                    <a:pt x="2972" y="1099"/>
                  </a:lnTo>
                  <a:lnTo>
                    <a:pt x="2964" y="1145"/>
                  </a:lnTo>
                  <a:lnTo>
                    <a:pt x="2953" y="1193"/>
                  </a:lnTo>
                  <a:lnTo>
                    <a:pt x="2938" y="1240"/>
                  </a:lnTo>
                  <a:lnTo>
                    <a:pt x="2920" y="1287"/>
                  </a:lnTo>
                  <a:lnTo>
                    <a:pt x="2899" y="1336"/>
                  </a:lnTo>
                  <a:lnTo>
                    <a:pt x="2873" y="1384"/>
                  </a:lnTo>
                  <a:lnTo>
                    <a:pt x="2845" y="1434"/>
                  </a:lnTo>
                  <a:lnTo>
                    <a:pt x="2813" y="1483"/>
                  </a:lnTo>
                  <a:lnTo>
                    <a:pt x="2777" y="1533"/>
                  </a:lnTo>
                  <a:lnTo>
                    <a:pt x="2736" y="1583"/>
                  </a:lnTo>
                  <a:lnTo>
                    <a:pt x="2692" y="1634"/>
                  </a:lnTo>
                  <a:lnTo>
                    <a:pt x="2643" y="1685"/>
                  </a:lnTo>
                  <a:lnTo>
                    <a:pt x="1685" y="2642"/>
                  </a:lnTo>
                  <a:close/>
                  <a:moveTo>
                    <a:pt x="684" y="1894"/>
                  </a:moveTo>
                  <a:lnTo>
                    <a:pt x="676" y="1902"/>
                  </a:lnTo>
                  <a:lnTo>
                    <a:pt x="667" y="1912"/>
                  </a:lnTo>
                  <a:lnTo>
                    <a:pt x="659" y="1922"/>
                  </a:lnTo>
                  <a:lnTo>
                    <a:pt x="652" y="1933"/>
                  </a:lnTo>
                  <a:lnTo>
                    <a:pt x="646" y="1944"/>
                  </a:lnTo>
                  <a:lnTo>
                    <a:pt x="639" y="1955"/>
                  </a:lnTo>
                  <a:lnTo>
                    <a:pt x="634" y="1966"/>
                  </a:lnTo>
                  <a:lnTo>
                    <a:pt x="629" y="1978"/>
                  </a:lnTo>
                  <a:lnTo>
                    <a:pt x="625" y="1991"/>
                  </a:lnTo>
                  <a:lnTo>
                    <a:pt x="622" y="2003"/>
                  </a:lnTo>
                  <a:lnTo>
                    <a:pt x="618" y="2015"/>
                  </a:lnTo>
                  <a:lnTo>
                    <a:pt x="616" y="2028"/>
                  </a:lnTo>
                  <a:lnTo>
                    <a:pt x="614" y="2040"/>
                  </a:lnTo>
                  <a:lnTo>
                    <a:pt x="613" y="2053"/>
                  </a:lnTo>
                  <a:lnTo>
                    <a:pt x="612" y="2066"/>
                  </a:lnTo>
                  <a:lnTo>
                    <a:pt x="612" y="2080"/>
                  </a:lnTo>
                  <a:lnTo>
                    <a:pt x="612" y="2093"/>
                  </a:lnTo>
                  <a:lnTo>
                    <a:pt x="613" y="2106"/>
                  </a:lnTo>
                  <a:lnTo>
                    <a:pt x="615" y="2119"/>
                  </a:lnTo>
                  <a:lnTo>
                    <a:pt x="617" y="2132"/>
                  </a:lnTo>
                  <a:lnTo>
                    <a:pt x="621" y="2146"/>
                  </a:lnTo>
                  <a:lnTo>
                    <a:pt x="624" y="2159"/>
                  </a:lnTo>
                  <a:lnTo>
                    <a:pt x="628" y="2172"/>
                  </a:lnTo>
                  <a:lnTo>
                    <a:pt x="634" y="2184"/>
                  </a:lnTo>
                  <a:lnTo>
                    <a:pt x="639" y="2197"/>
                  </a:lnTo>
                  <a:lnTo>
                    <a:pt x="646" y="2210"/>
                  </a:lnTo>
                  <a:lnTo>
                    <a:pt x="652" y="2223"/>
                  </a:lnTo>
                  <a:lnTo>
                    <a:pt x="660" y="2235"/>
                  </a:lnTo>
                  <a:lnTo>
                    <a:pt x="669" y="2247"/>
                  </a:lnTo>
                  <a:lnTo>
                    <a:pt x="678" y="2258"/>
                  </a:lnTo>
                  <a:lnTo>
                    <a:pt x="688" y="2270"/>
                  </a:lnTo>
                  <a:lnTo>
                    <a:pt x="699" y="2281"/>
                  </a:lnTo>
                  <a:lnTo>
                    <a:pt x="710" y="2291"/>
                  </a:lnTo>
                  <a:lnTo>
                    <a:pt x="721" y="2301"/>
                  </a:lnTo>
                  <a:lnTo>
                    <a:pt x="733" y="2310"/>
                  </a:lnTo>
                  <a:lnTo>
                    <a:pt x="745" y="2318"/>
                  </a:lnTo>
                  <a:lnTo>
                    <a:pt x="757" y="2326"/>
                  </a:lnTo>
                  <a:lnTo>
                    <a:pt x="769" y="2334"/>
                  </a:lnTo>
                  <a:lnTo>
                    <a:pt x="782" y="2339"/>
                  </a:lnTo>
                  <a:lnTo>
                    <a:pt x="794" y="2346"/>
                  </a:lnTo>
                  <a:lnTo>
                    <a:pt x="808" y="2350"/>
                  </a:lnTo>
                  <a:lnTo>
                    <a:pt x="821" y="2355"/>
                  </a:lnTo>
                  <a:lnTo>
                    <a:pt x="834" y="2359"/>
                  </a:lnTo>
                  <a:lnTo>
                    <a:pt x="847" y="2361"/>
                  </a:lnTo>
                  <a:lnTo>
                    <a:pt x="860" y="2365"/>
                  </a:lnTo>
                  <a:lnTo>
                    <a:pt x="874" y="2366"/>
                  </a:lnTo>
                  <a:lnTo>
                    <a:pt x="887" y="2367"/>
                  </a:lnTo>
                  <a:lnTo>
                    <a:pt x="900" y="2368"/>
                  </a:lnTo>
                  <a:lnTo>
                    <a:pt x="913" y="2368"/>
                  </a:lnTo>
                  <a:lnTo>
                    <a:pt x="926" y="2367"/>
                  </a:lnTo>
                  <a:lnTo>
                    <a:pt x="939" y="2366"/>
                  </a:lnTo>
                  <a:lnTo>
                    <a:pt x="952" y="2364"/>
                  </a:lnTo>
                  <a:lnTo>
                    <a:pt x="964" y="2361"/>
                  </a:lnTo>
                  <a:lnTo>
                    <a:pt x="977" y="2358"/>
                  </a:lnTo>
                  <a:lnTo>
                    <a:pt x="989" y="2355"/>
                  </a:lnTo>
                  <a:lnTo>
                    <a:pt x="1001" y="2350"/>
                  </a:lnTo>
                  <a:lnTo>
                    <a:pt x="1012" y="2345"/>
                  </a:lnTo>
                  <a:lnTo>
                    <a:pt x="1024" y="2339"/>
                  </a:lnTo>
                  <a:lnTo>
                    <a:pt x="1035" y="2334"/>
                  </a:lnTo>
                  <a:lnTo>
                    <a:pt x="1046" y="2327"/>
                  </a:lnTo>
                  <a:lnTo>
                    <a:pt x="1056" y="2320"/>
                  </a:lnTo>
                  <a:lnTo>
                    <a:pt x="1067" y="2312"/>
                  </a:lnTo>
                  <a:lnTo>
                    <a:pt x="1076" y="2304"/>
                  </a:lnTo>
                  <a:lnTo>
                    <a:pt x="1086" y="2295"/>
                  </a:lnTo>
                  <a:lnTo>
                    <a:pt x="2297" y="1085"/>
                  </a:lnTo>
                  <a:lnTo>
                    <a:pt x="2306" y="1076"/>
                  </a:lnTo>
                  <a:lnTo>
                    <a:pt x="2313" y="1066"/>
                  </a:lnTo>
                  <a:lnTo>
                    <a:pt x="2321" y="1056"/>
                  </a:lnTo>
                  <a:lnTo>
                    <a:pt x="2329" y="1045"/>
                  </a:lnTo>
                  <a:lnTo>
                    <a:pt x="2335" y="1034"/>
                  </a:lnTo>
                  <a:lnTo>
                    <a:pt x="2341" y="1023"/>
                  </a:lnTo>
                  <a:lnTo>
                    <a:pt x="2346" y="1012"/>
                  </a:lnTo>
                  <a:lnTo>
                    <a:pt x="2351" y="1000"/>
                  </a:lnTo>
                  <a:lnTo>
                    <a:pt x="2355" y="988"/>
                  </a:lnTo>
                  <a:lnTo>
                    <a:pt x="2359" y="976"/>
                  </a:lnTo>
                  <a:lnTo>
                    <a:pt x="2363" y="964"/>
                  </a:lnTo>
                  <a:lnTo>
                    <a:pt x="2365" y="951"/>
                  </a:lnTo>
                  <a:lnTo>
                    <a:pt x="2367" y="937"/>
                  </a:lnTo>
                  <a:lnTo>
                    <a:pt x="2368" y="925"/>
                  </a:lnTo>
                  <a:lnTo>
                    <a:pt x="2368" y="912"/>
                  </a:lnTo>
                  <a:lnTo>
                    <a:pt x="2369" y="899"/>
                  </a:lnTo>
                  <a:lnTo>
                    <a:pt x="2368" y="886"/>
                  </a:lnTo>
                  <a:lnTo>
                    <a:pt x="2367" y="872"/>
                  </a:lnTo>
                  <a:lnTo>
                    <a:pt x="2365" y="859"/>
                  </a:lnTo>
                  <a:lnTo>
                    <a:pt x="2363" y="846"/>
                  </a:lnTo>
                  <a:lnTo>
                    <a:pt x="2359" y="833"/>
                  </a:lnTo>
                  <a:lnTo>
                    <a:pt x="2356" y="820"/>
                  </a:lnTo>
                  <a:lnTo>
                    <a:pt x="2352" y="806"/>
                  </a:lnTo>
                  <a:lnTo>
                    <a:pt x="2346" y="794"/>
                  </a:lnTo>
                  <a:lnTo>
                    <a:pt x="2341" y="781"/>
                  </a:lnTo>
                  <a:lnTo>
                    <a:pt x="2334" y="769"/>
                  </a:lnTo>
                  <a:lnTo>
                    <a:pt x="2328" y="756"/>
                  </a:lnTo>
                  <a:lnTo>
                    <a:pt x="2320" y="744"/>
                  </a:lnTo>
                  <a:lnTo>
                    <a:pt x="2311" y="732"/>
                  </a:lnTo>
                  <a:lnTo>
                    <a:pt x="2302" y="721"/>
                  </a:lnTo>
                  <a:lnTo>
                    <a:pt x="2292" y="708"/>
                  </a:lnTo>
                  <a:lnTo>
                    <a:pt x="2281" y="697"/>
                  </a:lnTo>
                  <a:lnTo>
                    <a:pt x="2270" y="688"/>
                  </a:lnTo>
                  <a:lnTo>
                    <a:pt x="2259" y="678"/>
                  </a:lnTo>
                  <a:lnTo>
                    <a:pt x="2247" y="668"/>
                  </a:lnTo>
                  <a:lnTo>
                    <a:pt x="2236" y="660"/>
                  </a:lnTo>
                  <a:lnTo>
                    <a:pt x="2223" y="652"/>
                  </a:lnTo>
                  <a:lnTo>
                    <a:pt x="2211" y="645"/>
                  </a:lnTo>
                  <a:lnTo>
                    <a:pt x="2199" y="638"/>
                  </a:lnTo>
                  <a:lnTo>
                    <a:pt x="2186" y="633"/>
                  </a:lnTo>
                  <a:lnTo>
                    <a:pt x="2172" y="628"/>
                  </a:lnTo>
                  <a:lnTo>
                    <a:pt x="2160" y="624"/>
                  </a:lnTo>
                  <a:lnTo>
                    <a:pt x="2147" y="619"/>
                  </a:lnTo>
                  <a:lnTo>
                    <a:pt x="2134" y="616"/>
                  </a:lnTo>
                  <a:lnTo>
                    <a:pt x="2121" y="614"/>
                  </a:lnTo>
                  <a:lnTo>
                    <a:pt x="2107" y="613"/>
                  </a:lnTo>
                  <a:lnTo>
                    <a:pt x="2094" y="612"/>
                  </a:lnTo>
                  <a:lnTo>
                    <a:pt x="2081" y="610"/>
                  </a:lnTo>
                  <a:lnTo>
                    <a:pt x="2068" y="610"/>
                  </a:lnTo>
                  <a:lnTo>
                    <a:pt x="2055" y="612"/>
                  </a:lnTo>
                  <a:lnTo>
                    <a:pt x="2041" y="613"/>
                  </a:lnTo>
                  <a:lnTo>
                    <a:pt x="2029" y="615"/>
                  </a:lnTo>
                  <a:lnTo>
                    <a:pt x="2016" y="617"/>
                  </a:lnTo>
                  <a:lnTo>
                    <a:pt x="2004" y="620"/>
                  </a:lnTo>
                  <a:lnTo>
                    <a:pt x="1992" y="624"/>
                  </a:lnTo>
                  <a:lnTo>
                    <a:pt x="1980" y="628"/>
                  </a:lnTo>
                  <a:lnTo>
                    <a:pt x="1968" y="634"/>
                  </a:lnTo>
                  <a:lnTo>
                    <a:pt x="1957" y="639"/>
                  </a:lnTo>
                  <a:lnTo>
                    <a:pt x="1945" y="645"/>
                  </a:lnTo>
                  <a:lnTo>
                    <a:pt x="1935" y="651"/>
                  </a:lnTo>
                  <a:lnTo>
                    <a:pt x="1924" y="659"/>
                  </a:lnTo>
                  <a:lnTo>
                    <a:pt x="1914" y="667"/>
                  </a:lnTo>
                  <a:lnTo>
                    <a:pt x="1904" y="674"/>
                  </a:lnTo>
                  <a:lnTo>
                    <a:pt x="1895" y="683"/>
                  </a:lnTo>
                  <a:lnTo>
                    <a:pt x="684" y="1894"/>
                  </a:lnTo>
                  <a:close/>
                </a:path>
              </a:pathLst>
            </a:cu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 name=""/>
            <p:cNvSpPr/>
            <p:nvPr/>
          </p:nvSpPr>
          <p:spPr>
            <a:xfrm>
              <a:off x="3987720" y="2870280"/>
              <a:ext cx="590760" cy="590400"/>
            </a:xfrm>
            <a:custGeom>
              <a:avLst/>
              <a:gdLst/>
              <a:ahLst/>
              <a:rect l="l" t="t" r="r" b="b"/>
              <a:pathLst>
                <a:path w="2980" h="2979">
                  <a:moveTo>
                    <a:pt x="1685" y="2642"/>
                  </a:moveTo>
                  <a:lnTo>
                    <a:pt x="1634" y="2690"/>
                  </a:lnTo>
                  <a:lnTo>
                    <a:pt x="1585" y="2734"/>
                  </a:lnTo>
                  <a:lnTo>
                    <a:pt x="1534" y="2775"/>
                  </a:lnTo>
                  <a:lnTo>
                    <a:pt x="1484" y="2811"/>
                  </a:lnTo>
                  <a:lnTo>
                    <a:pt x="1435" y="2843"/>
                  </a:lnTo>
                  <a:lnTo>
                    <a:pt x="1385" y="2872"/>
                  </a:lnTo>
                  <a:lnTo>
                    <a:pt x="1337" y="2897"/>
                  </a:lnTo>
                  <a:lnTo>
                    <a:pt x="1289" y="2919"/>
                  </a:lnTo>
                  <a:lnTo>
                    <a:pt x="1241" y="2937"/>
                  </a:lnTo>
                  <a:lnTo>
                    <a:pt x="1194" y="2951"/>
                  </a:lnTo>
                  <a:lnTo>
                    <a:pt x="1147" y="2963"/>
                  </a:lnTo>
                  <a:lnTo>
                    <a:pt x="1100" y="2971"/>
                  </a:lnTo>
                  <a:lnTo>
                    <a:pt x="1054" y="2977"/>
                  </a:lnTo>
                  <a:lnTo>
                    <a:pt x="1009" y="2979"/>
                  </a:lnTo>
                  <a:lnTo>
                    <a:pt x="965" y="2979"/>
                  </a:lnTo>
                  <a:lnTo>
                    <a:pt x="921" y="2975"/>
                  </a:lnTo>
                  <a:lnTo>
                    <a:pt x="877" y="2970"/>
                  </a:lnTo>
                  <a:lnTo>
                    <a:pt x="834" y="2962"/>
                  </a:lnTo>
                  <a:lnTo>
                    <a:pt x="792" y="2952"/>
                  </a:lnTo>
                  <a:lnTo>
                    <a:pt x="752" y="2940"/>
                  </a:lnTo>
                  <a:lnTo>
                    <a:pt x="711" y="2925"/>
                  </a:lnTo>
                  <a:lnTo>
                    <a:pt x="671" y="2908"/>
                  </a:lnTo>
                  <a:lnTo>
                    <a:pt x="632" y="2891"/>
                  </a:lnTo>
                  <a:lnTo>
                    <a:pt x="593" y="2870"/>
                  </a:lnTo>
                  <a:lnTo>
                    <a:pt x="556" y="2849"/>
                  </a:lnTo>
                  <a:lnTo>
                    <a:pt x="519" y="2825"/>
                  </a:lnTo>
                  <a:lnTo>
                    <a:pt x="484" y="2800"/>
                  </a:lnTo>
                  <a:lnTo>
                    <a:pt x="449" y="2774"/>
                  </a:lnTo>
                  <a:lnTo>
                    <a:pt x="415" y="2748"/>
                  </a:lnTo>
                  <a:lnTo>
                    <a:pt x="383" y="2719"/>
                  </a:lnTo>
                  <a:lnTo>
                    <a:pt x="351" y="2690"/>
                  </a:lnTo>
                  <a:lnTo>
                    <a:pt x="319" y="2660"/>
                  </a:lnTo>
                  <a:lnTo>
                    <a:pt x="289" y="2629"/>
                  </a:lnTo>
                  <a:lnTo>
                    <a:pt x="261" y="2597"/>
                  </a:lnTo>
                  <a:lnTo>
                    <a:pt x="232" y="2564"/>
                  </a:lnTo>
                  <a:lnTo>
                    <a:pt x="205" y="2530"/>
                  </a:lnTo>
                  <a:lnTo>
                    <a:pt x="179" y="2496"/>
                  </a:lnTo>
                  <a:lnTo>
                    <a:pt x="154" y="2459"/>
                  </a:lnTo>
                  <a:lnTo>
                    <a:pt x="131" y="2423"/>
                  </a:lnTo>
                  <a:lnTo>
                    <a:pt x="109" y="2386"/>
                  </a:lnTo>
                  <a:lnTo>
                    <a:pt x="89" y="2348"/>
                  </a:lnTo>
                  <a:lnTo>
                    <a:pt x="70" y="2309"/>
                  </a:lnTo>
                  <a:lnTo>
                    <a:pt x="54" y="2269"/>
                  </a:lnTo>
                  <a:lnTo>
                    <a:pt x="39" y="2228"/>
                  </a:lnTo>
                  <a:lnTo>
                    <a:pt x="27" y="2186"/>
                  </a:lnTo>
                  <a:lnTo>
                    <a:pt x="17" y="2145"/>
                  </a:lnTo>
                  <a:lnTo>
                    <a:pt x="9" y="2102"/>
                  </a:lnTo>
                  <a:lnTo>
                    <a:pt x="3" y="2059"/>
                  </a:lnTo>
                  <a:lnTo>
                    <a:pt x="1" y="2015"/>
                  </a:lnTo>
                  <a:lnTo>
                    <a:pt x="0" y="1970"/>
                  </a:lnTo>
                  <a:lnTo>
                    <a:pt x="3" y="1924"/>
                  </a:lnTo>
                  <a:lnTo>
                    <a:pt x="8" y="1879"/>
                  </a:lnTo>
                  <a:lnTo>
                    <a:pt x="16" y="1833"/>
                  </a:lnTo>
                  <a:lnTo>
                    <a:pt x="27" y="1786"/>
                  </a:lnTo>
                  <a:lnTo>
                    <a:pt x="43" y="1739"/>
                  </a:lnTo>
                  <a:lnTo>
                    <a:pt x="60" y="1691"/>
                  </a:lnTo>
                  <a:lnTo>
                    <a:pt x="81" y="1643"/>
                  </a:lnTo>
                  <a:lnTo>
                    <a:pt x="107" y="1593"/>
                  </a:lnTo>
                  <a:lnTo>
                    <a:pt x="135" y="1545"/>
                  </a:lnTo>
                  <a:lnTo>
                    <a:pt x="168" y="1495"/>
                  </a:lnTo>
                  <a:lnTo>
                    <a:pt x="205" y="1446"/>
                  </a:lnTo>
                  <a:lnTo>
                    <a:pt x="244" y="1395"/>
                  </a:lnTo>
                  <a:lnTo>
                    <a:pt x="289" y="1345"/>
                  </a:lnTo>
                  <a:lnTo>
                    <a:pt x="338" y="1294"/>
                  </a:lnTo>
                  <a:lnTo>
                    <a:pt x="338" y="1294"/>
                  </a:lnTo>
                  <a:lnTo>
                    <a:pt x="1295" y="336"/>
                  </a:lnTo>
                  <a:lnTo>
                    <a:pt x="1295" y="336"/>
                  </a:lnTo>
                  <a:lnTo>
                    <a:pt x="1346" y="288"/>
                  </a:lnTo>
                  <a:lnTo>
                    <a:pt x="1396" y="244"/>
                  </a:lnTo>
                  <a:lnTo>
                    <a:pt x="1446" y="203"/>
                  </a:lnTo>
                  <a:lnTo>
                    <a:pt x="1497" y="167"/>
                  </a:lnTo>
                  <a:lnTo>
                    <a:pt x="1546" y="134"/>
                  </a:lnTo>
                  <a:lnTo>
                    <a:pt x="1595" y="105"/>
                  </a:lnTo>
                  <a:lnTo>
                    <a:pt x="1643" y="81"/>
                  </a:lnTo>
                  <a:lnTo>
                    <a:pt x="1691" y="59"/>
                  </a:lnTo>
                  <a:lnTo>
                    <a:pt x="1740" y="42"/>
                  </a:lnTo>
                  <a:lnTo>
                    <a:pt x="1787" y="27"/>
                  </a:lnTo>
                  <a:lnTo>
                    <a:pt x="1833" y="15"/>
                  </a:lnTo>
                  <a:lnTo>
                    <a:pt x="1880" y="7"/>
                  </a:lnTo>
                  <a:lnTo>
                    <a:pt x="1926" y="2"/>
                  </a:lnTo>
                  <a:lnTo>
                    <a:pt x="1971" y="0"/>
                  </a:lnTo>
                  <a:lnTo>
                    <a:pt x="2016" y="0"/>
                  </a:lnTo>
                  <a:lnTo>
                    <a:pt x="2060" y="3"/>
                  </a:lnTo>
                  <a:lnTo>
                    <a:pt x="2103" y="9"/>
                  </a:lnTo>
                  <a:lnTo>
                    <a:pt x="2146" y="16"/>
                  </a:lnTo>
                  <a:lnTo>
                    <a:pt x="2188" y="26"/>
                  </a:lnTo>
                  <a:lnTo>
                    <a:pt x="2230" y="38"/>
                  </a:lnTo>
                  <a:lnTo>
                    <a:pt x="2270" y="54"/>
                  </a:lnTo>
                  <a:lnTo>
                    <a:pt x="2310" y="70"/>
                  </a:lnTo>
                  <a:lnTo>
                    <a:pt x="2348" y="88"/>
                  </a:lnTo>
                  <a:lnTo>
                    <a:pt x="2387" y="109"/>
                  </a:lnTo>
                  <a:lnTo>
                    <a:pt x="2424" y="130"/>
                  </a:lnTo>
                  <a:lnTo>
                    <a:pt x="2461" y="153"/>
                  </a:lnTo>
                  <a:lnTo>
                    <a:pt x="2497" y="178"/>
                  </a:lnTo>
                  <a:lnTo>
                    <a:pt x="2531" y="203"/>
                  </a:lnTo>
                  <a:lnTo>
                    <a:pt x="2565" y="231"/>
                  </a:lnTo>
                  <a:lnTo>
                    <a:pt x="2598" y="259"/>
                  </a:lnTo>
                  <a:lnTo>
                    <a:pt x="2630" y="288"/>
                  </a:lnTo>
                  <a:lnTo>
                    <a:pt x="2661" y="319"/>
                  </a:lnTo>
                  <a:lnTo>
                    <a:pt x="2691" y="350"/>
                  </a:lnTo>
                  <a:lnTo>
                    <a:pt x="2720" y="382"/>
                  </a:lnTo>
                  <a:lnTo>
                    <a:pt x="2748" y="415"/>
                  </a:lnTo>
                  <a:lnTo>
                    <a:pt x="2775" y="448"/>
                  </a:lnTo>
                  <a:lnTo>
                    <a:pt x="2802" y="483"/>
                  </a:lnTo>
                  <a:lnTo>
                    <a:pt x="2826" y="518"/>
                  </a:lnTo>
                  <a:lnTo>
                    <a:pt x="2849" y="555"/>
                  </a:lnTo>
                  <a:lnTo>
                    <a:pt x="2871" y="593"/>
                  </a:lnTo>
                  <a:lnTo>
                    <a:pt x="2891" y="630"/>
                  </a:lnTo>
                  <a:lnTo>
                    <a:pt x="2910" y="670"/>
                  </a:lnTo>
                  <a:lnTo>
                    <a:pt x="2926" y="710"/>
                  </a:lnTo>
                  <a:lnTo>
                    <a:pt x="2941" y="750"/>
                  </a:lnTo>
                  <a:lnTo>
                    <a:pt x="2954" y="791"/>
                  </a:lnTo>
                  <a:lnTo>
                    <a:pt x="2964" y="834"/>
                  </a:lnTo>
                  <a:lnTo>
                    <a:pt x="2971" y="876"/>
                  </a:lnTo>
                  <a:lnTo>
                    <a:pt x="2977" y="920"/>
                  </a:lnTo>
                  <a:lnTo>
                    <a:pt x="2980" y="964"/>
                  </a:lnTo>
                  <a:lnTo>
                    <a:pt x="2980" y="1008"/>
                  </a:lnTo>
                  <a:lnTo>
                    <a:pt x="2978" y="1054"/>
                  </a:lnTo>
                  <a:lnTo>
                    <a:pt x="2972" y="1099"/>
                  </a:lnTo>
                  <a:lnTo>
                    <a:pt x="2964" y="1145"/>
                  </a:lnTo>
                  <a:lnTo>
                    <a:pt x="2953" y="1193"/>
                  </a:lnTo>
                  <a:lnTo>
                    <a:pt x="2938" y="1240"/>
                  </a:lnTo>
                  <a:lnTo>
                    <a:pt x="2920" y="1287"/>
                  </a:lnTo>
                  <a:lnTo>
                    <a:pt x="2899" y="1336"/>
                  </a:lnTo>
                  <a:lnTo>
                    <a:pt x="2873" y="1384"/>
                  </a:lnTo>
                  <a:lnTo>
                    <a:pt x="2845" y="1434"/>
                  </a:lnTo>
                  <a:lnTo>
                    <a:pt x="2813" y="1483"/>
                  </a:lnTo>
                  <a:lnTo>
                    <a:pt x="2777" y="1533"/>
                  </a:lnTo>
                  <a:lnTo>
                    <a:pt x="2736" y="1583"/>
                  </a:lnTo>
                  <a:lnTo>
                    <a:pt x="2692" y="1634"/>
                  </a:lnTo>
                  <a:lnTo>
                    <a:pt x="2643" y="1685"/>
                  </a:lnTo>
                  <a:lnTo>
                    <a:pt x="2643" y="1685"/>
                  </a:lnTo>
                  <a:lnTo>
                    <a:pt x="1685" y="2642"/>
                  </a:lnTo>
                  <a:lnTo>
                    <a:pt x="1685" y="2642"/>
                  </a:lnTo>
                </a:path>
              </a:pathLst>
            </a:custGeom>
            <a:noFill/>
            <a:ln w="1440">
              <a:solidFill>
                <a:srgbClr val="0073c6"/>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8" name=""/>
            <p:cNvSpPr/>
            <p:nvPr/>
          </p:nvSpPr>
          <p:spPr>
            <a:xfrm>
              <a:off x="4108320" y="2990880"/>
              <a:ext cx="349560" cy="349200"/>
            </a:xfrm>
            <a:custGeom>
              <a:avLst/>
              <a:gdLst/>
              <a:ahLst/>
              <a:rect l="l" t="t" r="r" b="b"/>
              <a:pathLst>
                <a:path w="1757" h="1758">
                  <a:moveTo>
                    <a:pt x="72" y="1284"/>
                  </a:moveTo>
                  <a:lnTo>
                    <a:pt x="64" y="1292"/>
                  </a:lnTo>
                  <a:lnTo>
                    <a:pt x="55" y="1302"/>
                  </a:lnTo>
                  <a:lnTo>
                    <a:pt x="47" y="1312"/>
                  </a:lnTo>
                  <a:lnTo>
                    <a:pt x="40" y="1323"/>
                  </a:lnTo>
                  <a:lnTo>
                    <a:pt x="34" y="1334"/>
                  </a:lnTo>
                  <a:lnTo>
                    <a:pt x="27" y="1345"/>
                  </a:lnTo>
                  <a:lnTo>
                    <a:pt x="22" y="1356"/>
                  </a:lnTo>
                  <a:lnTo>
                    <a:pt x="17" y="1368"/>
                  </a:lnTo>
                  <a:lnTo>
                    <a:pt x="13" y="1381"/>
                  </a:lnTo>
                  <a:lnTo>
                    <a:pt x="10" y="1393"/>
                  </a:lnTo>
                  <a:lnTo>
                    <a:pt x="6" y="1405"/>
                  </a:lnTo>
                  <a:lnTo>
                    <a:pt x="4" y="1418"/>
                  </a:lnTo>
                  <a:lnTo>
                    <a:pt x="2" y="1430"/>
                  </a:lnTo>
                  <a:lnTo>
                    <a:pt x="1" y="1443"/>
                  </a:lnTo>
                  <a:lnTo>
                    <a:pt x="0" y="1456"/>
                  </a:lnTo>
                  <a:lnTo>
                    <a:pt x="0" y="1470"/>
                  </a:lnTo>
                  <a:lnTo>
                    <a:pt x="0" y="1483"/>
                  </a:lnTo>
                  <a:lnTo>
                    <a:pt x="1" y="1496"/>
                  </a:lnTo>
                  <a:lnTo>
                    <a:pt x="3" y="1509"/>
                  </a:lnTo>
                  <a:lnTo>
                    <a:pt x="5" y="1522"/>
                  </a:lnTo>
                  <a:lnTo>
                    <a:pt x="9" y="1536"/>
                  </a:lnTo>
                  <a:lnTo>
                    <a:pt x="12" y="1549"/>
                  </a:lnTo>
                  <a:lnTo>
                    <a:pt x="16" y="1562"/>
                  </a:lnTo>
                  <a:lnTo>
                    <a:pt x="22" y="1574"/>
                  </a:lnTo>
                  <a:lnTo>
                    <a:pt x="27" y="1587"/>
                  </a:lnTo>
                  <a:lnTo>
                    <a:pt x="34" y="1600"/>
                  </a:lnTo>
                  <a:lnTo>
                    <a:pt x="40" y="1613"/>
                  </a:lnTo>
                  <a:lnTo>
                    <a:pt x="48" y="1625"/>
                  </a:lnTo>
                  <a:lnTo>
                    <a:pt x="57" y="1637"/>
                  </a:lnTo>
                  <a:lnTo>
                    <a:pt x="66" y="1648"/>
                  </a:lnTo>
                  <a:lnTo>
                    <a:pt x="76" y="1660"/>
                  </a:lnTo>
                  <a:lnTo>
                    <a:pt x="87" y="1671"/>
                  </a:lnTo>
                  <a:lnTo>
                    <a:pt x="98" y="1681"/>
                  </a:lnTo>
                  <a:lnTo>
                    <a:pt x="109" y="1691"/>
                  </a:lnTo>
                  <a:lnTo>
                    <a:pt x="121" y="1700"/>
                  </a:lnTo>
                  <a:lnTo>
                    <a:pt x="133" y="1708"/>
                  </a:lnTo>
                  <a:lnTo>
                    <a:pt x="145" y="1716"/>
                  </a:lnTo>
                  <a:lnTo>
                    <a:pt x="157" y="1724"/>
                  </a:lnTo>
                  <a:lnTo>
                    <a:pt x="170" y="1729"/>
                  </a:lnTo>
                  <a:lnTo>
                    <a:pt x="182" y="1736"/>
                  </a:lnTo>
                  <a:lnTo>
                    <a:pt x="196" y="1740"/>
                  </a:lnTo>
                  <a:lnTo>
                    <a:pt x="209" y="1745"/>
                  </a:lnTo>
                  <a:lnTo>
                    <a:pt x="222" y="1749"/>
                  </a:lnTo>
                  <a:lnTo>
                    <a:pt x="235" y="1751"/>
                  </a:lnTo>
                  <a:lnTo>
                    <a:pt x="248" y="1755"/>
                  </a:lnTo>
                  <a:lnTo>
                    <a:pt x="262" y="1756"/>
                  </a:lnTo>
                  <a:lnTo>
                    <a:pt x="275" y="1757"/>
                  </a:lnTo>
                  <a:lnTo>
                    <a:pt x="288" y="1758"/>
                  </a:lnTo>
                  <a:lnTo>
                    <a:pt x="301" y="1758"/>
                  </a:lnTo>
                  <a:lnTo>
                    <a:pt x="314" y="1757"/>
                  </a:lnTo>
                  <a:lnTo>
                    <a:pt x="327" y="1756"/>
                  </a:lnTo>
                  <a:lnTo>
                    <a:pt x="340" y="1754"/>
                  </a:lnTo>
                  <a:lnTo>
                    <a:pt x="352" y="1751"/>
                  </a:lnTo>
                  <a:lnTo>
                    <a:pt x="365" y="1748"/>
                  </a:lnTo>
                  <a:lnTo>
                    <a:pt x="377" y="1745"/>
                  </a:lnTo>
                  <a:lnTo>
                    <a:pt x="389" y="1740"/>
                  </a:lnTo>
                  <a:lnTo>
                    <a:pt x="400" y="1735"/>
                  </a:lnTo>
                  <a:lnTo>
                    <a:pt x="412" y="1729"/>
                  </a:lnTo>
                  <a:lnTo>
                    <a:pt x="423" y="1724"/>
                  </a:lnTo>
                  <a:lnTo>
                    <a:pt x="434" y="1717"/>
                  </a:lnTo>
                  <a:lnTo>
                    <a:pt x="444" y="1710"/>
                  </a:lnTo>
                  <a:lnTo>
                    <a:pt x="455" y="1702"/>
                  </a:lnTo>
                  <a:lnTo>
                    <a:pt x="464" y="1694"/>
                  </a:lnTo>
                  <a:lnTo>
                    <a:pt x="474" y="1685"/>
                  </a:lnTo>
                  <a:lnTo>
                    <a:pt x="474" y="1685"/>
                  </a:lnTo>
                  <a:lnTo>
                    <a:pt x="1685" y="475"/>
                  </a:lnTo>
                  <a:lnTo>
                    <a:pt x="1685" y="475"/>
                  </a:lnTo>
                  <a:lnTo>
                    <a:pt x="1694" y="466"/>
                  </a:lnTo>
                  <a:lnTo>
                    <a:pt x="1701" y="456"/>
                  </a:lnTo>
                  <a:lnTo>
                    <a:pt x="1709" y="446"/>
                  </a:lnTo>
                  <a:lnTo>
                    <a:pt x="1717" y="435"/>
                  </a:lnTo>
                  <a:lnTo>
                    <a:pt x="1723" y="424"/>
                  </a:lnTo>
                  <a:lnTo>
                    <a:pt x="1729" y="413"/>
                  </a:lnTo>
                  <a:lnTo>
                    <a:pt x="1734" y="402"/>
                  </a:lnTo>
                  <a:lnTo>
                    <a:pt x="1739" y="390"/>
                  </a:lnTo>
                  <a:lnTo>
                    <a:pt x="1743" y="378"/>
                  </a:lnTo>
                  <a:lnTo>
                    <a:pt x="1747" y="366"/>
                  </a:lnTo>
                  <a:lnTo>
                    <a:pt x="1751" y="354"/>
                  </a:lnTo>
                  <a:lnTo>
                    <a:pt x="1753" y="341"/>
                  </a:lnTo>
                  <a:lnTo>
                    <a:pt x="1755" y="327"/>
                  </a:lnTo>
                  <a:lnTo>
                    <a:pt x="1756" y="315"/>
                  </a:lnTo>
                  <a:lnTo>
                    <a:pt x="1756" y="302"/>
                  </a:lnTo>
                  <a:lnTo>
                    <a:pt x="1757" y="289"/>
                  </a:lnTo>
                  <a:lnTo>
                    <a:pt x="1756" y="276"/>
                  </a:lnTo>
                  <a:lnTo>
                    <a:pt x="1755" y="262"/>
                  </a:lnTo>
                  <a:lnTo>
                    <a:pt x="1753" y="249"/>
                  </a:lnTo>
                  <a:lnTo>
                    <a:pt x="1751" y="236"/>
                  </a:lnTo>
                  <a:lnTo>
                    <a:pt x="1747" y="223"/>
                  </a:lnTo>
                  <a:lnTo>
                    <a:pt x="1744" y="210"/>
                  </a:lnTo>
                  <a:lnTo>
                    <a:pt x="1740" y="196"/>
                  </a:lnTo>
                  <a:lnTo>
                    <a:pt x="1734" y="184"/>
                  </a:lnTo>
                  <a:lnTo>
                    <a:pt x="1729" y="171"/>
                  </a:lnTo>
                  <a:lnTo>
                    <a:pt x="1722" y="159"/>
                  </a:lnTo>
                  <a:lnTo>
                    <a:pt x="1716" y="146"/>
                  </a:lnTo>
                  <a:lnTo>
                    <a:pt x="1708" y="134"/>
                  </a:lnTo>
                  <a:lnTo>
                    <a:pt x="1699" y="122"/>
                  </a:lnTo>
                  <a:lnTo>
                    <a:pt x="1690" y="111"/>
                  </a:lnTo>
                  <a:lnTo>
                    <a:pt x="1680" y="98"/>
                  </a:lnTo>
                  <a:lnTo>
                    <a:pt x="1669" y="87"/>
                  </a:lnTo>
                  <a:lnTo>
                    <a:pt x="1658" y="78"/>
                  </a:lnTo>
                  <a:lnTo>
                    <a:pt x="1647" y="68"/>
                  </a:lnTo>
                  <a:lnTo>
                    <a:pt x="1635" y="58"/>
                  </a:lnTo>
                  <a:lnTo>
                    <a:pt x="1624" y="50"/>
                  </a:lnTo>
                  <a:lnTo>
                    <a:pt x="1611" y="42"/>
                  </a:lnTo>
                  <a:lnTo>
                    <a:pt x="1599" y="35"/>
                  </a:lnTo>
                  <a:lnTo>
                    <a:pt x="1587" y="28"/>
                  </a:lnTo>
                  <a:lnTo>
                    <a:pt x="1574" y="23"/>
                  </a:lnTo>
                  <a:lnTo>
                    <a:pt x="1560" y="18"/>
                  </a:lnTo>
                  <a:lnTo>
                    <a:pt x="1548" y="14"/>
                  </a:lnTo>
                  <a:lnTo>
                    <a:pt x="1535" y="9"/>
                  </a:lnTo>
                  <a:lnTo>
                    <a:pt x="1522" y="6"/>
                  </a:lnTo>
                  <a:lnTo>
                    <a:pt x="1509" y="4"/>
                  </a:lnTo>
                  <a:lnTo>
                    <a:pt x="1495" y="3"/>
                  </a:lnTo>
                  <a:lnTo>
                    <a:pt x="1482" y="2"/>
                  </a:lnTo>
                  <a:lnTo>
                    <a:pt x="1469" y="0"/>
                  </a:lnTo>
                  <a:lnTo>
                    <a:pt x="1456" y="0"/>
                  </a:lnTo>
                  <a:lnTo>
                    <a:pt x="1443" y="2"/>
                  </a:lnTo>
                  <a:lnTo>
                    <a:pt x="1429" y="3"/>
                  </a:lnTo>
                  <a:lnTo>
                    <a:pt x="1417" y="5"/>
                  </a:lnTo>
                  <a:lnTo>
                    <a:pt x="1404" y="7"/>
                  </a:lnTo>
                  <a:lnTo>
                    <a:pt x="1392" y="10"/>
                  </a:lnTo>
                  <a:lnTo>
                    <a:pt x="1380" y="14"/>
                  </a:lnTo>
                  <a:lnTo>
                    <a:pt x="1368" y="18"/>
                  </a:lnTo>
                  <a:lnTo>
                    <a:pt x="1356" y="24"/>
                  </a:lnTo>
                  <a:lnTo>
                    <a:pt x="1345" y="29"/>
                  </a:lnTo>
                  <a:lnTo>
                    <a:pt x="1333" y="35"/>
                  </a:lnTo>
                  <a:lnTo>
                    <a:pt x="1323" y="41"/>
                  </a:lnTo>
                  <a:lnTo>
                    <a:pt x="1312" y="49"/>
                  </a:lnTo>
                  <a:lnTo>
                    <a:pt x="1302" y="57"/>
                  </a:lnTo>
                  <a:lnTo>
                    <a:pt x="1292" y="64"/>
                  </a:lnTo>
                  <a:lnTo>
                    <a:pt x="1283" y="73"/>
                  </a:lnTo>
                  <a:lnTo>
                    <a:pt x="1283" y="73"/>
                  </a:lnTo>
                  <a:lnTo>
                    <a:pt x="72" y="1284"/>
                  </a:lnTo>
                  <a:lnTo>
                    <a:pt x="72" y="1284"/>
                  </a:lnTo>
                </a:path>
              </a:pathLst>
            </a:custGeom>
            <a:noFill/>
            <a:ln w="1440">
              <a:solidFill>
                <a:srgbClr val="0073c6"/>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pic>
        <p:nvPicPr>
          <p:cNvPr id="162" name="ENRON2" descr=""/>
          <p:cNvPicPr/>
          <p:nvPr/>
        </p:nvPicPr>
        <p:blipFill>
          <a:blip r:embed="rId1"/>
          <a:stretch/>
        </p:blipFill>
        <p:spPr>
          <a:xfrm>
            <a:off x="2830680" y="417600"/>
            <a:ext cx="3493800" cy="3494160"/>
          </a:xfrm>
          <a:prstGeom prst="rect">
            <a:avLst/>
          </a:prstGeom>
          <a:noFill/>
          <a:ln w="0">
            <a:noFill/>
          </a:ln>
        </p:spPr>
      </p:pic>
      <p:sp>
        <p:nvSpPr>
          <p:cNvPr id="163" name="PlaceHolder 1"/>
          <p:cNvSpPr>
            <a:spLocks noGrp="1"/>
          </p:cNvSpPr>
          <p:nvPr>
            <p:ph type="subTitle"/>
          </p:nvPr>
        </p:nvSpPr>
        <p:spPr>
          <a:xfrm>
            <a:off x="213840" y="3886200"/>
            <a:ext cx="8744040" cy="1752480"/>
          </a:xfrm>
          <a:prstGeom prst="rect">
            <a:avLst/>
          </a:prstGeom>
          <a:noFill/>
          <a:ln w="0">
            <a:noFill/>
          </a:ln>
        </p:spPr>
        <p:txBody>
          <a:bodyPr lIns="90000" rIns="90000" tIns="46800" bIns="46800" anchor="t">
            <a:noAutofit/>
          </a:bodyPr>
          <a:p>
            <a:pPr algn="ctr">
              <a:spcBef>
                <a:spcPts val="9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800"/>
            </a:br>
            <a:r>
              <a:rPr b="1" lang="en-US" sz="3800" strike="noStrike" u="none">
                <a:solidFill>
                  <a:srgbClr val="000000"/>
                </a:solidFill>
                <a:effectLst/>
                <a:uFillTx/>
                <a:latin typeface="Arial"/>
              </a:rPr>
              <a:t>Osprey Trust</a:t>
            </a:r>
            <a:endParaRPr b="1" lang="en-US" sz="3800" strike="noStrike" u="none">
              <a:solidFill>
                <a:srgbClr val="000000"/>
              </a:solidFill>
              <a:effectLst/>
              <a:uFillTx/>
              <a:latin typeface="Arial"/>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October 2000</a:t>
            </a:r>
            <a:endParaRPr b="1" lang="en-US" sz="2400" strike="noStrike" u="none">
              <a:solidFill>
                <a:srgbClr val="000000"/>
              </a:solidFill>
              <a:effectLst/>
              <a:uFillTx/>
              <a:latin typeface="Arial"/>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
          <p:cNvSpPr/>
          <p:nvPr/>
        </p:nvSpPr>
        <p:spPr>
          <a:xfrm>
            <a:off x="695160" y="390600"/>
            <a:ext cx="7772400" cy="6141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Terms</a:t>
            </a:r>
            <a:endParaRPr b="0" lang="en-US" sz="2800" strike="noStrike" u="none">
              <a:solidFill>
                <a:srgbClr val="000000"/>
              </a:solidFill>
              <a:effectLst/>
              <a:uFillTx/>
              <a:latin typeface="Arial"/>
            </a:endParaRPr>
          </a:p>
        </p:txBody>
      </p:sp>
      <p:graphicFrame>
        <p:nvGraphicFramePr>
          <p:cNvPr id="165" name=""/>
          <p:cNvGraphicFramePr/>
          <p:nvPr/>
        </p:nvGraphicFramePr>
        <p:xfrm>
          <a:off x="0" y="896760"/>
          <a:ext cx="9090000" cy="6247080"/>
        </p:xfrm>
        <a:graphic>
          <a:graphicData uri="http://schemas.openxmlformats.org/presentationml/2006/ole">
            <p:oleObj progId="Word.Document.12" r:id="rId1" spid="">
              <p:embed/>
              <p:pic>
                <p:nvPicPr>
                  <p:cNvPr id="166" name="" descr=""/>
                  <p:cNvPicPr/>
                  <p:nvPr/>
                </p:nvPicPr>
                <p:blipFill>
                  <a:blip r:embed="rId2"/>
                  <a:stretch/>
                </p:blipFill>
                <p:spPr>
                  <a:xfrm>
                    <a:off x="0" y="896760"/>
                    <a:ext cx="9090000" cy="6247080"/>
                  </a:xfrm>
                  <a:prstGeom prst="rect">
                    <a:avLst/>
                  </a:prstGeom>
                  <a:noFill/>
                  <a:ln w="0">
                    <a:noFill/>
                  </a:ln>
                </p:spPr>
              </p:pic>
            </p:oleObj>
          </a:graphicData>
        </a:graphic>
      </p:graphicFrame>
      <p:sp>
        <p:nvSpPr>
          <p:cNvPr id="2" name="PlaceHolder 1"/>
          <p:cNvSpPr>
            <a:spLocks noGrp="1"/>
          </p:cNvSpPr>
          <p:nvPr>
            <p:ph type="sldNum" idx="1"/>
          </p:nvPr>
        </p:nvSpPr>
        <p:spPr/>
        <p:txBody>
          <a:bodyPr/>
          <a:p>
            <a:fld id="{CCC5D3E9-B341-4043-9E41-491BD9AC994B}"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7" name="PlaceHolder 1"/>
          <p:cNvSpPr>
            <a:spLocks noGrp="1"/>
          </p:cNvSpPr>
          <p:nvPr>
            <p:ph type="title"/>
          </p:nvPr>
        </p:nvSpPr>
        <p:spPr>
          <a:xfrm>
            <a:off x="685800" y="280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Transaction Rationale</a:t>
            </a:r>
            <a:endParaRPr b="1" lang="en-US" sz="3000" strike="noStrike" u="none">
              <a:solidFill>
                <a:srgbClr val="000000"/>
              </a:solidFill>
              <a:effectLst/>
              <a:uFillTx/>
              <a:latin typeface="Arial"/>
            </a:endParaRPr>
          </a:p>
        </p:txBody>
      </p:sp>
      <p:sp>
        <p:nvSpPr>
          <p:cNvPr id="168" name="PlaceHolder 2"/>
          <p:cNvSpPr>
            <a:spLocks noGrp="1"/>
          </p:cNvSpPr>
          <p:nvPr>
            <p:ph/>
          </p:nvPr>
        </p:nvSpPr>
        <p:spPr>
          <a:xfrm>
            <a:off x="685800" y="1200240"/>
            <a:ext cx="7772400" cy="4952880"/>
          </a:xfrm>
          <a:prstGeom prst="rect">
            <a:avLst/>
          </a:prstGeom>
          <a:noFill/>
          <a:ln w="0">
            <a:noFill/>
          </a:ln>
        </p:spPr>
        <p:txBody>
          <a:bodyPr lIns="90000" rIns="90000" tIns="46800" bIns="46800" anchor="t">
            <a:normAutofit/>
          </a:bodyPr>
          <a:p>
            <a:pPr marL="343080" indent="0">
              <a:spcBef>
                <a:spcPts val="11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343080">
              <a:spcBef>
                <a:spcPts val="1001"/>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Investments in projects and debt and equity interests are an integral component of Enron’s business development strategy</a:t>
            </a:r>
            <a:endParaRPr b="1" lang="en-US" sz="2000" strike="noStrike" u="none">
              <a:solidFill>
                <a:srgbClr val="000000"/>
              </a:solidFill>
              <a:effectLst/>
              <a:uFillTx/>
              <a:latin typeface="Arial"/>
            </a:endParaRPr>
          </a:p>
          <a:p>
            <a:pPr marL="343080" indent="0">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1001"/>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partnership provides a vehicle to efficiently monetize these investments and raise capital for continuing growth</a:t>
            </a:r>
            <a:endParaRPr b="1" lang="en-US" sz="2000" strike="noStrike" u="none">
              <a:solidFill>
                <a:srgbClr val="000000"/>
              </a:solidFill>
              <a:effectLst/>
              <a:uFillTx/>
              <a:latin typeface="Arial"/>
            </a:endParaRPr>
          </a:p>
          <a:p>
            <a:pPr marL="343080" indent="0">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Access value in previously o/s and issued Enron convertible preferred stock (“EMCPS”)</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601"/>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Allow for the financing of continued investment in merchant assets in an off-balance sheet manner</a:t>
            </a:r>
            <a:r>
              <a:rPr b="0"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a:p>
            <a:pPr marL="343080" indent="0">
              <a:spcBef>
                <a:spcPts val="11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D52803F0-01EC-49EA-BB23-7149C4C21403}"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69" name=""/>
          <p:cNvGrpSpPr/>
          <p:nvPr/>
        </p:nvGrpSpPr>
        <p:grpSpPr>
          <a:xfrm>
            <a:off x="276120" y="984240"/>
            <a:ext cx="6683040" cy="4628880"/>
            <a:chOff x="276120" y="984240"/>
            <a:chExt cx="6683040" cy="4628880"/>
          </a:xfrm>
        </p:grpSpPr>
        <p:sp>
          <p:nvSpPr>
            <p:cNvPr id="170" name=""/>
            <p:cNvSpPr/>
            <p:nvPr/>
          </p:nvSpPr>
          <p:spPr>
            <a:xfrm>
              <a:off x="3462840" y="3427200"/>
              <a:ext cx="7016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Whitewing</a:t>
              </a:r>
              <a:endParaRPr b="0" lang="en-US" sz="1100" strike="noStrike" u="none">
                <a:solidFill>
                  <a:srgbClr val="000000"/>
                </a:solidFill>
                <a:effectLst/>
                <a:uFillTx/>
                <a:latin typeface="Arial"/>
              </a:endParaRPr>
            </a:p>
          </p:txBody>
        </p:sp>
        <p:sp>
          <p:nvSpPr>
            <p:cNvPr id="171" name=""/>
            <p:cNvSpPr/>
            <p:nvPr/>
          </p:nvSpPr>
          <p:spPr>
            <a:xfrm>
              <a:off x="3320640" y="3276720"/>
              <a:ext cx="1013400" cy="512280"/>
            </a:xfrm>
            <a:prstGeom prst="rect">
              <a:avLst/>
            </a:prstGeom>
            <a:solidFill>
              <a:srgbClr val="8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 name=""/>
            <p:cNvSpPr/>
            <p:nvPr/>
          </p:nvSpPr>
          <p:spPr>
            <a:xfrm>
              <a:off x="3290040" y="3241440"/>
              <a:ext cx="1014840" cy="5122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 name=""/>
            <p:cNvSpPr/>
            <p:nvPr/>
          </p:nvSpPr>
          <p:spPr>
            <a:xfrm>
              <a:off x="3435480" y="3391560"/>
              <a:ext cx="747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Whitewi</a:t>
              </a:r>
              <a:r>
                <a:rPr b="1" lang="en-US" sz="1100" strike="noStrike" u="none">
                  <a:solidFill>
                    <a:srgbClr val="ffffff"/>
                  </a:solidFill>
                  <a:effectLst/>
                  <a:uFillTx/>
                  <a:latin typeface="Arial"/>
                </a:rPr>
                <a:t>ng</a:t>
              </a:r>
              <a:endParaRPr b="0" lang="en-US" sz="1100" strike="noStrike" u="none">
                <a:solidFill>
                  <a:srgbClr val="000000"/>
                </a:solidFill>
                <a:effectLst/>
                <a:uFillTx/>
                <a:latin typeface="Arial"/>
              </a:endParaRPr>
            </a:p>
          </p:txBody>
        </p:sp>
        <p:sp>
          <p:nvSpPr>
            <p:cNvPr id="174" name=""/>
            <p:cNvSpPr/>
            <p:nvPr/>
          </p:nvSpPr>
          <p:spPr>
            <a:xfrm>
              <a:off x="4852440" y="1975320"/>
              <a:ext cx="5227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Osprey </a:t>
              </a:r>
              <a:endParaRPr b="0" lang="en-US" sz="1100" strike="noStrike" u="none">
                <a:solidFill>
                  <a:srgbClr val="000000"/>
                </a:solidFill>
                <a:effectLst/>
                <a:uFillTx/>
                <a:latin typeface="Arial"/>
              </a:endParaRPr>
            </a:p>
          </p:txBody>
        </p:sp>
        <p:sp>
          <p:nvSpPr>
            <p:cNvPr id="175" name=""/>
            <p:cNvSpPr/>
            <p:nvPr/>
          </p:nvSpPr>
          <p:spPr>
            <a:xfrm>
              <a:off x="4921920" y="2143080"/>
              <a:ext cx="3513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Trust</a:t>
              </a:r>
              <a:endParaRPr b="0" lang="en-US" sz="1100" strike="noStrike" u="none">
                <a:solidFill>
                  <a:srgbClr val="000000"/>
                </a:solidFill>
                <a:effectLst/>
                <a:uFillTx/>
                <a:latin typeface="Arial"/>
              </a:endParaRPr>
            </a:p>
          </p:txBody>
        </p:sp>
        <p:sp>
          <p:nvSpPr>
            <p:cNvPr id="176" name=""/>
            <p:cNvSpPr/>
            <p:nvPr/>
          </p:nvSpPr>
          <p:spPr>
            <a:xfrm>
              <a:off x="4595040" y="1896120"/>
              <a:ext cx="1021680" cy="522000"/>
            </a:xfrm>
            <a:prstGeom prst="rect">
              <a:avLst/>
            </a:prstGeom>
            <a:solidFill>
              <a:srgbClr val="8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 name=""/>
            <p:cNvSpPr/>
            <p:nvPr/>
          </p:nvSpPr>
          <p:spPr>
            <a:xfrm>
              <a:off x="4564440" y="1860480"/>
              <a:ext cx="1021320" cy="52200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 name=""/>
            <p:cNvSpPr/>
            <p:nvPr/>
          </p:nvSpPr>
          <p:spPr>
            <a:xfrm>
              <a:off x="4823640" y="1939680"/>
              <a:ext cx="5684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Osprey</a:t>
              </a:r>
              <a:r>
                <a:rPr b="1"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179" name=""/>
            <p:cNvSpPr/>
            <p:nvPr/>
          </p:nvSpPr>
          <p:spPr>
            <a:xfrm>
              <a:off x="4892040" y="2107800"/>
              <a:ext cx="3816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Trust</a:t>
              </a:r>
              <a:endParaRPr b="0" lang="en-US" sz="1200" strike="noStrike" u="none">
                <a:solidFill>
                  <a:srgbClr val="000000"/>
                </a:solidFill>
                <a:effectLst/>
                <a:uFillTx/>
                <a:latin typeface="Arial"/>
              </a:endParaRPr>
            </a:p>
          </p:txBody>
        </p:sp>
        <p:sp>
          <p:nvSpPr>
            <p:cNvPr id="180" name=""/>
            <p:cNvSpPr/>
            <p:nvPr/>
          </p:nvSpPr>
          <p:spPr>
            <a:xfrm>
              <a:off x="5942880" y="1116720"/>
              <a:ext cx="9043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Senior Notes </a:t>
              </a:r>
              <a:endParaRPr b="0" lang="en-US" sz="1100" strike="noStrike" u="none">
                <a:solidFill>
                  <a:srgbClr val="000000"/>
                </a:solidFill>
                <a:effectLst/>
                <a:uFillTx/>
                <a:latin typeface="Arial"/>
              </a:endParaRPr>
            </a:p>
          </p:txBody>
        </p:sp>
        <p:sp>
          <p:nvSpPr>
            <p:cNvPr id="181" name=""/>
            <p:cNvSpPr/>
            <p:nvPr/>
          </p:nvSpPr>
          <p:spPr>
            <a:xfrm>
              <a:off x="6186960" y="1285200"/>
              <a:ext cx="3747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$2.4B</a:t>
              </a:r>
              <a:endParaRPr b="0" lang="en-US" sz="1100" strike="noStrike" u="none">
                <a:solidFill>
                  <a:srgbClr val="000000"/>
                </a:solidFill>
                <a:effectLst/>
                <a:uFillTx/>
                <a:latin typeface="Arial"/>
              </a:endParaRPr>
            </a:p>
          </p:txBody>
        </p:sp>
        <p:sp>
          <p:nvSpPr>
            <p:cNvPr id="182" name=""/>
            <p:cNvSpPr/>
            <p:nvPr/>
          </p:nvSpPr>
          <p:spPr>
            <a:xfrm>
              <a:off x="5860800" y="1019880"/>
              <a:ext cx="1045800" cy="565560"/>
            </a:xfrm>
            <a:prstGeom prst="rect">
              <a:avLst/>
            </a:prstGeom>
            <a:solidFill>
              <a:srgbClr val="8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3" name=""/>
            <p:cNvSpPr/>
            <p:nvPr/>
          </p:nvSpPr>
          <p:spPr>
            <a:xfrm>
              <a:off x="5830200" y="984240"/>
              <a:ext cx="1045440" cy="56592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4" name=""/>
            <p:cNvSpPr/>
            <p:nvPr/>
          </p:nvSpPr>
          <p:spPr>
            <a:xfrm>
              <a:off x="5913360" y="1081080"/>
              <a:ext cx="983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Senior</a:t>
              </a:r>
              <a:r>
                <a:rPr b="1" lang="en-US" sz="1200" strike="noStrike" u="none">
                  <a:solidFill>
                    <a:srgbClr val="000000"/>
                  </a:solidFill>
                  <a:effectLst/>
                  <a:uFillTx/>
                  <a:latin typeface="Arial"/>
                </a:rPr>
                <a:t> </a:t>
              </a:r>
              <a:r>
                <a:rPr b="1" lang="en-US" sz="1200" strike="noStrike" u="none">
                  <a:solidFill>
                    <a:srgbClr val="ffffff"/>
                  </a:solidFill>
                  <a:effectLst/>
                  <a:uFillTx/>
                  <a:latin typeface="Arial"/>
                </a:rPr>
                <a:t>Notes</a:t>
              </a:r>
              <a:r>
                <a:rPr b="1"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185" name=""/>
            <p:cNvSpPr/>
            <p:nvPr/>
          </p:nvSpPr>
          <p:spPr>
            <a:xfrm>
              <a:off x="6156360" y="1249200"/>
              <a:ext cx="4921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$2.43B</a:t>
              </a:r>
              <a:endParaRPr b="0" lang="en-US" sz="1200" strike="noStrike" u="none">
                <a:solidFill>
                  <a:srgbClr val="000000"/>
                </a:solidFill>
                <a:effectLst/>
                <a:uFillTx/>
                <a:latin typeface="Arial"/>
              </a:endParaRPr>
            </a:p>
          </p:txBody>
        </p:sp>
        <p:sp>
          <p:nvSpPr>
            <p:cNvPr id="186" name=""/>
            <p:cNvSpPr/>
            <p:nvPr/>
          </p:nvSpPr>
          <p:spPr>
            <a:xfrm>
              <a:off x="6040800" y="2719440"/>
              <a:ext cx="7642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Certificates</a:t>
              </a:r>
              <a:endParaRPr b="0" lang="en-US" sz="1100" strike="noStrike" u="none">
                <a:solidFill>
                  <a:srgbClr val="000000"/>
                </a:solidFill>
                <a:effectLst/>
                <a:uFillTx/>
                <a:latin typeface="Arial"/>
              </a:endParaRPr>
            </a:p>
          </p:txBody>
        </p:sp>
        <p:sp>
          <p:nvSpPr>
            <p:cNvPr id="187" name=""/>
            <p:cNvSpPr/>
            <p:nvPr/>
          </p:nvSpPr>
          <p:spPr>
            <a:xfrm>
              <a:off x="6196320" y="2940840"/>
              <a:ext cx="4528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$0.22B</a:t>
              </a:r>
              <a:endParaRPr b="0" lang="en-US" sz="1100" strike="noStrike" u="none">
                <a:solidFill>
                  <a:srgbClr val="000000"/>
                </a:solidFill>
                <a:effectLst/>
                <a:uFillTx/>
                <a:latin typeface="Arial"/>
              </a:endParaRPr>
            </a:p>
          </p:txBody>
        </p:sp>
        <p:sp>
          <p:nvSpPr>
            <p:cNvPr id="188" name=""/>
            <p:cNvSpPr/>
            <p:nvPr/>
          </p:nvSpPr>
          <p:spPr>
            <a:xfrm>
              <a:off x="5913720" y="2647800"/>
              <a:ext cx="1045440" cy="565560"/>
            </a:xfrm>
            <a:prstGeom prst="rect">
              <a:avLst/>
            </a:prstGeom>
            <a:solidFill>
              <a:srgbClr val="8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9" name=""/>
            <p:cNvSpPr/>
            <p:nvPr/>
          </p:nvSpPr>
          <p:spPr>
            <a:xfrm>
              <a:off x="5883120" y="2612520"/>
              <a:ext cx="1045440" cy="56736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0" name=""/>
            <p:cNvSpPr/>
            <p:nvPr/>
          </p:nvSpPr>
          <p:spPr>
            <a:xfrm>
              <a:off x="6010920" y="2683440"/>
              <a:ext cx="830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Certificates</a:t>
              </a:r>
              <a:endParaRPr b="0" lang="en-US" sz="1200" strike="noStrike" u="none">
                <a:solidFill>
                  <a:srgbClr val="000000"/>
                </a:solidFill>
                <a:effectLst/>
                <a:uFillTx/>
                <a:latin typeface="Arial"/>
              </a:endParaRPr>
            </a:p>
          </p:txBody>
        </p:sp>
        <p:sp>
          <p:nvSpPr>
            <p:cNvPr id="191" name=""/>
            <p:cNvSpPr/>
            <p:nvPr/>
          </p:nvSpPr>
          <p:spPr>
            <a:xfrm>
              <a:off x="6164280" y="2904840"/>
              <a:ext cx="4921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$0.22B</a:t>
              </a:r>
              <a:endParaRPr b="0" lang="en-US" sz="1200" strike="noStrike" u="none">
                <a:solidFill>
                  <a:srgbClr val="000000"/>
                </a:solidFill>
                <a:effectLst/>
                <a:uFillTx/>
                <a:latin typeface="Arial"/>
              </a:endParaRPr>
            </a:p>
          </p:txBody>
        </p:sp>
        <p:sp>
          <p:nvSpPr>
            <p:cNvPr id="192" name=""/>
            <p:cNvSpPr/>
            <p:nvPr/>
          </p:nvSpPr>
          <p:spPr>
            <a:xfrm>
              <a:off x="1312200" y="4629960"/>
              <a:ext cx="4057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MCPS</a:t>
              </a:r>
              <a:endParaRPr b="0" lang="en-US" sz="1100" strike="noStrike" u="none">
                <a:solidFill>
                  <a:srgbClr val="000000"/>
                </a:solidFill>
                <a:effectLst/>
                <a:uFillTx/>
                <a:latin typeface="Arial"/>
              </a:endParaRPr>
            </a:p>
          </p:txBody>
        </p:sp>
        <p:sp>
          <p:nvSpPr>
            <p:cNvPr id="193" name=""/>
            <p:cNvSpPr/>
            <p:nvPr/>
          </p:nvSpPr>
          <p:spPr>
            <a:xfrm>
              <a:off x="714600" y="4834080"/>
              <a:ext cx="11462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Share Settlement</a:t>
              </a:r>
              <a:endParaRPr b="0" lang="en-US" sz="1100" strike="noStrike" u="none">
                <a:solidFill>
                  <a:srgbClr val="000000"/>
                </a:solidFill>
                <a:effectLst/>
                <a:uFillTx/>
                <a:latin typeface="Arial"/>
              </a:endParaRPr>
            </a:p>
          </p:txBody>
        </p:sp>
        <p:sp>
          <p:nvSpPr>
            <p:cNvPr id="194" name=""/>
            <p:cNvSpPr/>
            <p:nvPr/>
          </p:nvSpPr>
          <p:spPr>
            <a:xfrm>
              <a:off x="1922760" y="4834080"/>
              <a:ext cx="4136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Agrmt</a:t>
              </a:r>
              <a:endParaRPr b="0" lang="en-US" sz="1100" strike="noStrike" u="none">
                <a:solidFill>
                  <a:srgbClr val="000000"/>
                </a:solidFill>
                <a:effectLst/>
                <a:uFillTx/>
                <a:latin typeface="Arial"/>
              </a:endParaRPr>
            </a:p>
          </p:txBody>
        </p:sp>
        <p:sp>
          <p:nvSpPr>
            <p:cNvPr id="195" name=""/>
            <p:cNvSpPr/>
            <p:nvPr/>
          </p:nvSpPr>
          <p:spPr>
            <a:xfrm>
              <a:off x="1161000" y="5029560"/>
              <a:ext cx="7174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ENE Notes</a:t>
              </a:r>
              <a:endParaRPr b="0" lang="en-US" sz="1100" strike="noStrike" u="none">
                <a:solidFill>
                  <a:srgbClr val="000000"/>
                </a:solidFill>
                <a:effectLst/>
                <a:uFillTx/>
                <a:latin typeface="Arial"/>
              </a:endParaRPr>
            </a:p>
          </p:txBody>
        </p:sp>
        <p:sp>
          <p:nvSpPr>
            <p:cNvPr id="196" name=""/>
            <p:cNvSpPr/>
            <p:nvPr/>
          </p:nvSpPr>
          <p:spPr>
            <a:xfrm>
              <a:off x="914040" y="5223240"/>
              <a:ext cx="12312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Overfund Amount </a:t>
              </a:r>
              <a:endParaRPr b="0" lang="en-US" sz="1100" strike="noStrike" u="none">
                <a:solidFill>
                  <a:srgbClr val="000000"/>
                </a:solidFill>
                <a:effectLst/>
                <a:uFillTx/>
                <a:latin typeface="Arial"/>
              </a:endParaRPr>
            </a:p>
          </p:txBody>
        </p:sp>
        <p:sp>
          <p:nvSpPr>
            <p:cNvPr id="197" name=""/>
            <p:cNvSpPr/>
            <p:nvPr/>
          </p:nvSpPr>
          <p:spPr>
            <a:xfrm>
              <a:off x="306360" y="4418640"/>
              <a:ext cx="2441160" cy="1194480"/>
            </a:xfrm>
            <a:prstGeom prst="ellipse">
              <a:avLst/>
            </a:prstGeom>
            <a:solidFill>
              <a:srgbClr val="8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8" name=""/>
            <p:cNvSpPr/>
            <p:nvPr/>
          </p:nvSpPr>
          <p:spPr>
            <a:xfrm>
              <a:off x="276120" y="4382640"/>
              <a:ext cx="2440800" cy="1194840"/>
            </a:xfrm>
            <a:prstGeom prst="ellipse">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9" name=""/>
            <p:cNvSpPr/>
            <p:nvPr/>
          </p:nvSpPr>
          <p:spPr>
            <a:xfrm>
              <a:off x="1281600" y="4594320"/>
              <a:ext cx="5425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EMCPS</a:t>
              </a:r>
              <a:endParaRPr b="0" lang="en-US" sz="1200" strike="noStrike" u="none">
                <a:solidFill>
                  <a:srgbClr val="000000"/>
                </a:solidFill>
                <a:effectLst/>
                <a:uFillTx/>
                <a:latin typeface="Arial"/>
              </a:endParaRPr>
            </a:p>
          </p:txBody>
        </p:sp>
        <p:sp>
          <p:nvSpPr>
            <p:cNvPr id="200" name=""/>
            <p:cNvSpPr/>
            <p:nvPr/>
          </p:nvSpPr>
          <p:spPr>
            <a:xfrm>
              <a:off x="687600" y="4798080"/>
              <a:ext cx="1245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Share</a:t>
              </a:r>
              <a:r>
                <a:rPr b="1" lang="en-US" sz="1200" strike="noStrike" u="none">
                  <a:solidFill>
                    <a:srgbClr val="000000"/>
                  </a:solidFill>
                  <a:effectLst/>
                  <a:uFillTx/>
                  <a:latin typeface="Arial"/>
                </a:rPr>
                <a:t> </a:t>
              </a:r>
              <a:r>
                <a:rPr b="1" lang="en-US" sz="1200" strike="noStrike" u="none">
                  <a:solidFill>
                    <a:srgbClr val="ffffff"/>
                  </a:solidFill>
                  <a:effectLst/>
                  <a:uFillTx/>
                  <a:latin typeface="Arial"/>
                </a:rPr>
                <a:t>Settlement</a:t>
              </a:r>
              <a:endParaRPr b="0" lang="en-US" sz="1200" strike="noStrike" u="none">
                <a:solidFill>
                  <a:srgbClr val="000000"/>
                </a:solidFill>
                <a:effectLst/>
                <a:uFillTx/>
                <a:latin typeface="Arial"/>
              </a:endParaRPr>
            </a:p>
          </p:txBody>
        </p:sp>
        <p:sp>
          <p:nvSpPr>
            <p:cNvPr id="201" name=""/>
            <p:cNvSpPr/>
            <p:nvPr/>
          </p:nvSpPr>
          <p:spPr>
            <a:xfrm>
              <a:off x="1892160" y="4798080"/>
              <a:ext cx="5644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 </a:t>
              </a:r>
              <a:r>
                <a:rPr b="1" lang="en-US" sz="1400" strike="noStrike" u="none">
                  <a:solidFill>
                    <a:srgbClr val="ffffff"/>
                  </a:solidFill>
                  <a:effectLst/>
                  <a:uFillTx/>
                  <a:latin typeface="Arial"/>
                </a:rPr>
                <a:t>Agrmt</a:t>
              </a:r>
              <a:endParaRPr b="0" lang="en-US" sz="1400" strike="noStrike" u="none">
                <a:solidFill>
                  <a:srgbClr val="000000"/>
                </a:solidFill>
                <a:effectLst/>
                <a:uFillTx/>
                <a:latin typeface="Arial"/>
              </a:endParaRPr>
            </a:p>
          </p:txBody>
        </p:sp>
        <p:sp>
          <p:nvSpPr>
            <p:cNvPr id="202" name=""/>
            <p:cNvSpPr/>
            <p:nvPr/>
          </p:nvSpPr>
          <p:spPr>
            <a:xfrm>
              <a:off x="1129320" y="4994280"/>
              <a:ext cx="779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ENE Notes</a:t>
              </a:r>
              <a:endParaRPr b="0" lang="en-US" sz="1200" strike="noStrike" u="none">
                <a:solidFill>
                  <a:srgbClr val="000000"/>
                </a:solidFill>
                <a:effectLst/>
                <a:uFillTx/>
                <a:latin typeface="Arial"/>
              </a:endParaRPr>
            </a:p>
          </p:txBody>
        </p:sp>
        <p:sp>
          <p:nvSpPr>
            <p:cNvPr id="203" name=""/>
            <p:cNvSpPr/>
            <p:nvPr/>
          </p:nvSpPr>
          <p:spPr>
            <a:xfrm>
              <a:off x="886680" y="5187960"/>
              <a:ext cx="1334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Overfund Amount</a:t>
              </a:r>
              <a:r>
                <a:rPr b="1" lang="en-US" sz="1100" strike="noStrike" u="none">
                  <a:solidFill>
                    <a:srgbClr val="ffffff"/>
                  </a:solidFill>
                  <a:effectLst/>
                  <a:uFillTx/>
                  <a:latin typeface="Arial"/>
                </a:rPr>
                <a:t> </a:t>
              </a:r>
              <a:endParaRPr b="0" lang="en-US" sz="1100" strike="noStrike" u="none">
                <a:solidFill>
                  <a:srgbClr val="000000"/>
                </a:solidFill>
                <a:effectLst/>
                <a:uFillTx/>
                <a:latin typeface="Arial"/>
              </a:endParaRPr>
            </a:p>
          </p:txBody>
        </p:sp>
        <p:sp>
          <p:nvSpPr>
            <p:cNvPr id="204" name=""/>
            <p:cNvSpPr/>
            <p:nvPr/>
          </p:nvSpPr>
          <p:spPr>
            <a:xfrm>
              <a:off x="3320640" y="4267800"/>
              <a:ext cx="1013400" cy="496440"/>
            </a:xfrm>
            <a:prstGeom prst="ellipse">
              <a:avLst/>
            </a:prstGeom>
            <a:solidFill>
              <a:srgbClr val="8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5" name=""/>
            <p:cNvSpPr/>
            <p:nvPr/>
          </p:nvSpPr>
          <p:spPr>
            <a:xfrm>
              <a:off x="3290040" y="4258080"/>
              <a:ext cx="1014840" cy="496440"/>
            </a:xfrm>
            <a:prstGeom prst="ellipse">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6" name=""/>
            <p:cNvSpPr/>
            <p:nvPr/>
          </p:nvSpPr>
          <p:spPr>
            <a:xfrm>
              <a:off x="3563640" y="4418640"/>
              <a:ext cx="500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Assets</a:t>
              </a:r>
              <a:endParaRPr b="0" lang="en-US" sz="1200" strike="noStrike" u="none">
                <a:solidFill>
                  <a:srgbClr val="000000"/>
                </a:solidFill>
                <a:effectLst/>
                <a:uFillTx/>
                <a:latin typeface="Arial"/>
              </a:endParaRPr>
            </a:p>
          </p:txBody>
        </p:sp>
        <p:grpSp>
          <p:nvGrpSpPr>
            <p:cNvPr id="207" name=""/>
            <p:cNvGrpSpPr/>
            <p:nvPr/>
          </p:nvGrpSpPr>
          <p:grpSpPr>
            <a:xfrm>
              <a:off x="5434560" y="1338480"/>
              <a:ext cx="395280" cy="496080"/>
              <a:chOff x="5434560" y="1338480"/>
              <a:chExt cx="395280" cy="496080"/>
            </a:xfrm>
          </p:grpSpPr>
          <p:sp>
            <p:nvSpPr>
              <p:cNvPr id="208" name=""/>
              <p:cNvSpPr/>
              <p:nvPr/>
            </p:nvSpPr>
            <p:spPr>
              <a:xfrm flipH="1">
                <a:off x="5463360" y="1338480"/>
                <a:ext cx="366480" cy="442440"/>
              </a:xfrm>
              <a:prstGeom prst="line">
                <a:avLst/>
              </a:prstGeom>
              <a:ln cap="rnd"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9" name=""/>
              <p:cNvSpPr/>
              <p:nvPr/>
            </p:nvSpPr>
            <p:spPr>
              <a:xfrm>
                <a:off x="5434560" y="1727640"/>
                <a:ext cx="83520" cy="106920"/>
              </a:xfrm>
              <a:custGeom>
                <a:avLst/>
                <a:gdLst/>
                <a:ahLst/>
                <a:rect l="l" t="t" r="r" b="b"/>
                <a:pathLst>
                  <a:path w="49" h="54">
                    <a:moveTo>
                      <a:pt x="13" y="0"/>
                    </a:moveTo>
                    <a:lnTo>
                      <a:pt x="0" y="54"/>
                    </a:lnTo>
                    <a:lnTo>
                      <a:pt x="49" y="36"/>
                    </a:lnTo>
                    <a:lnTo>
                      <a:pt x="13"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210" name=""/>
            <p:cNvGrpSpPr/>
            <p:nvPr/>
          </p:nvGrpSpPr>
          <p:grpSpPr>
            <a:xfrm>
              <a:off x="5403960" y="2400840"/>
              <a:ext cx="425520" cy="493200"/>
              <a:chOff x="5403960" y="2400840"/>
              <a:chExt cx="425520" cy="493200"/>
            </a:xfrm>
          </p:grpSpPr>
          <p:sp>
            <p:nvSpPr>
              <p:cNvPr id="211" name=""/>
              <p:cNvSpPr/>
              <p:nvPr/>
            </p:nvSpPr>
            <p:spPr>
              <a:xfrm flipH="1" flipV="1">
                <a:off x="5441040" y="2443680"/>
                <a:ext cx="388440" cy="450360"/>
              </a:xfrm>
              <a:prstGeom prst="line">
                <a:avLst/>
              </a:prstGeom>
              <a:ln cap="rnd"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2" name=""/>
              <p:cNvSpPr/>
              <p:nvPr/>
            </p:nvSpPr>
            <p:spPr>
              <a:xfrm>
                <a:off x="5403960" y="2400840"/>
                <a:ext cx="90000" cy="106560"/>
              </a:xfrm>
              <a:custGeom>
                <a:avLst/>
                <a:gdLst/>
                <a:ahLst/>
                <a:rect l="l" t="t" r="r" b="b"/>
                <a:pathLst>
                  <a:path w="53" h="54">
                    <a:moveTo>
                      <a:pt x="53" y="18"/>
                    </a:moveTo>
                    <a:lnTo>
                      <a:pt x="0" y="0"/>
                    </a:lnTo>
                    <a:lnTo>
                      <a:pt x="18" y="54"/>
                    </a:lnTo>
                    <a:lnTo>
                      <a:pt x="53" y="18"/>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213" name=""/>
            <p:cNvGrpSpPr/>
            <p:nvPr/>
          </p:nvGrpSpPr>
          <p:grpSpPr>
            <a:xfrm>
              <a:off x="3953520" y="2426400"/>
              <a:ext cx="669600" cy="822240"/>
              <a:chOff x="3953520" y="2426400"/>
              <a:chExt cx="669600" cy="822240"/>
            </a:xfrm>
          </p:grpSpPr>
          <p:sp>
            <p:nvSpPr>
              <p:cNvPr id="214" name=""/>
              <p:cNvSpPr/>
              <p:nvPr/>
            </p:nvSpPr>
            <p:spPr>
              <a:xfrm flipH="1">
                <a:off x="3990600" y="2426400"/>
                <a:ext cx="632520" cy="771120"/>
              </a:xfrm>
              <a:prstGeom prst="line">
                <a:avLst/>
              </a:prstGeom>
              <a:ln cap="rnd"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5" name=""/>
              <p:cNvSpPr/>
              <p:nvPr/>
            </p:nvSpPr>
            <p:spPr>
              <a:xfrm>
                <a:off x="3953520" y="3144240"/>
                <a:ext cx="91800" cy="104400"/>
              </a:xfrm>
              <a:custGeom>
                <a:avLst/>
                <a:gdLst/>
                <a:ahLst/>
                <a:rect l="l" t="t" r="r" b="b"/>
                <a:pathLst>
                  <a:path w="54" h="53">
                    <a:moveTo>
                      <a:pt x="18" y="0"/>
                    </a:moveTo>
                    <a:lnTo>
                      <a:pt x="0" y="53"/>
                    </a:lnTo>
                    <a:lnTo>
                      <a:pt x="54" y="35"/>
                    </a:lnTo>
                    <a:lnTo>
                      <a:pt x="18"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16" name=""/>
            <p:cNvSpPr/>
            <p:nvPr/>
          </p:nvSpPr>
          <p:spPr>
            <a:xfrm>
              <a:off x="3793320" y="3832560"/>
              <a:ext cx="1440" cy="434880"/>
            </a:xfrm>
            <a:prstGeom prst="line">
              <a:avLst/>
            </a:prstGeom>
            <a:ln cap="rnd"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7" name=""/>
            <p:cNvSpPr/>
            <p:nvPr/>
          </p:nvSpPr>
          <p:spPr>
            <a:xfrm>
              <a:off x="1497240" y="3817080"/>
              <a:ext cx="1800" cy="529920"/>
            </a:xfrm>
            <a:prstGeom prst="line">
              <a:avLst/>
            </a:prstGeom>
            <a:ln cap="rnd"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218" name=""/>
            <p:cNvGrpSpPr/>
            <p:nvPr/>
          </p:nvGrpSpPr>
          <p:grpSpPr>
            <a:xfrm>
              <a:off x="2213640" y="1878480"/>
              <a:ext cx="1449720" cy="1369800"/>
              <a:chOff x="2213640" y="1878480"/>
              <a:chExt cx="1449720" cy="1369800"/>
            </a:xfrm>
          </p:grpSpPr>
          <p:sp>
            <p:nvSpPr>
              <p:cNvPr id="219" name=""/>
              <p:cNvSpPr/>
              <p:nvPr/>
            </p:nvSpPr>
            <p:spPr>
              <a:xfrm>
                <a:off x="2213640" y="1878480"/>
                <a:ext cx="1404000" cy="1326240"/>
              </a:xfrm>
              <a:prstGeom prst="line">
                <a:avLst/>
              </a:prstGeom>
              <a:ln cap="rnd"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0" name=""/>
              <p:cNvSpPr/>
              <p:nvPr/>
            </p:nvSpPr>
            <p:spPr>
              <a:xfrm>
                <a:off x="3579840" y="3151440"/>
                <a:ext cx="83520" cy="96840"/>
              </a:xfrm>
              <a:custGeom>
                <a:avLst/>
                <a:gdLst/>
                <a:ahLst/>
                <a:rect l="l" t="t" r="r" b="b"/>
                <a:pathLst>
                  <a:path w="49" h="49">
                    <a:moveTo>
                      <a:pt x="0" y="36"/>
                    </a:moveTo>
                    <a:lnTo>
                      <a:pt x="49" y="49"/>
                    </a:lnTo>
                    <a:lnTo>
                      <a:pt x="27" y="0"/>
                    </a:lnTo>
                    <a:lnTo>
                      <a:pt x="0" y="36"/>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221" name=""/>
            <p:cNvGrpSpPr/>
            <p:nvPr/>
          </p:nvGrpSpPr>
          <p:grpSpPr>
            <a:xfrm>
              <a:off x="2198520" y="3453120"/>
              <a:ext cx="1082160" cy="96480"/>
              <a:chOff x="2198520" y="3453120"/>
              <a:chExt cx="1082160" cy="96480"/>
            </a:xfrm>
          </p:grpSpPr>
          <p:sp>
            <p:nvSpPr>
              <p:cNvPr id="222" name=""/>
              <p:cNvSpPr/>
              <p:nvPr/>
            </p:nvSpPr>
            <p:spPr>
              <a:xfrm flipH="1">
                <a:off x="2259360" y="3498120"/>
                <a:ext cx="1021320" cy="2160"/>
              </a:xfrm>
              <a:prstGeom prst="line">
                <a:avLst/>
              </a:prstGeom>
              <a:ln cap="rnd" w="7920">
                <a:solidFill>
                  <a:srgbClr val="000000"/>
                </a:solidFill>
                <a:miter/>
              </a:ln>
            </p:spPr>
            <p:style>
              <a:lnRef idx="0"/>
              <a:fillRef idx="0"/>
              <a:effectRef idx="0"/>
              <a:fontRef idx="minor"/>
            </p:style>
            <p:txBody>
              <a:bodyPr lIns="90000" rIns="90000" tIns="-44640" bIns="-44640" anchor="t">
                <a:noAutofit/>
              </a:bodyPr>
              <a:p>
                <a:endParaRPr b="0" lang="en-US" sz="2400" strike="noStrike" u="none">
                  <a:solidFill>
                    <a:srgbClr val="000000"/>
                  </a:solidFill>
                  <a:effectLst/>
                  <a:uFillTx/>
                  <a:latin typeface="Arial"/>
                </a:endParaRPr>
              </a:p>
            </p:txBody>
          </p:sp>
          <p:sp>
            <p:nvSpPr>
              <p:cNvPr id="223" name=""/>
              <p:cNvSpPr/>
              <p:nvPr/>
            </p:nvSpPr>
            <p:spPr>
              <a:xfrm>
                <a:off x="2198520" y="3453120"/>
                <a:ext cx="83520" cy="96480"/>
              </a:xfrm>
              <a:custGeom>
                <a:avLst/>
                <a:gdLst/>
                <a:ahLst/>
                <a:rect l="l" t="t" r="r" b="b"/>
                <a:pathLst>
                  <a:path w="49" h="49">
                    <a:moveTo>
                      <a:pt x="49" y="0"/>
                    </a:moveTo>
                    <a:lnTo>
                      <a:pt x="0" y="23"/>
                    </a:lnTo>
                    <a:lnTo>
                      <a:pt x="49" y="49"/>
                    </a:lnTo>
                    <a:lnTo>
                      <a:pt x="49"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24" name=""/>
            <p:cNvSpPr/>
            <p:nvPr/>
          </p:nvSpPr>
          <p:spPr>
            <a:xfrm>
              <a:off x="1343520" y="1817280"/>
              <a:ext cx="4057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Enron</a:t>
              </a:r>
              <a:endParaRPr b="0" lang="en-US" sz="1100" strike="noStrike" u="none">
                <a:solidFill>
                  <a:srgbClr val="000000"/>
                </a:solidFill>
                <a:effectLst/>
                <a:uFillTx/>
                <a:latin typeface="Arial"/>
              </a:endParaRPr>
            </a:p>
          </p:txBody>
        </p:sp>
        <p:sp>
          <p:nvSpPr>
            <p:cNvPr id="225" name=""/>
            <p:cNvSpPr/>
            <p:nvPr/>
          </p:nvSpPr>
          <p:spPr>
            <a:xfrm>
              <a:off x="855720" y="1657080"/>
              <a:ext cx="1388520" cy="522000"/>
            </a:xfrm>
            <a:prstGeom prst="rect">
              <a:avLst/>
            </a:prstGeom>
            <a:solidFill>
              <a:srgbClr val="8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6" name=""/>
            <p:cNvSpPr/>
            <p:nvPr/>
          </p:nvSpPr>
          <p:spPr>
            <a:xfrm>
              <a:off x="825120" y="1621080"/>
              <a:ext cx="1388160" cy="52200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7" name=""/>
            <p:cNvSpPr/>
            <p:nvPr/>
          </p:nvSpPr>
          <p:spPr>
            <a:xfrm>
              <a:off x="1312560" y="1781280"/>
              <a:ext cx="441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Enron</a:t>
              </a:r>
              <a:endParaRPr b="0" lang="en-US" sz="1200" strike="noStrike" u="none">
                <a:solidFill>
                  <a:srgbClr val="000000"/>
                </a:solidFill>
                <a:effectLst/>
                <a:uFillTx/>
                <a:latin typeface="Arial"/>
              </a:endParaRPr>
            </a:p>
          </p:txBody>
        </p:sp>
        <p:sp>
          <p:nvSpPr>
            <p:cNvPr id="228" name=""/>
            <p:cNvSpPr/>
            <p:nvPr/>
          </p:nvSpPr>
          <p:spPr>
            <a:xfrm>
              <a:off x="1060920" y="3348360"/>
              <a:ext cx="9666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Condor Share </a:t>
              </a:r>
              <a:endParaRPr b="0" lang="en-US" sz="1100" strike="noStrike" u="none">
                <a:solidFill>
                  <a:srgbClr val="000000"/>
                </a:solidFill>
                <a:effectLst/>
                <a:uFillTx/>
                <a:latin typeface="Arial"/>
              </a:endParaRPr>
            </a:p>
          </p:txBody>
        </p:sp>
        <p:sp>
          <p:nvSpPr>
            <p:cNvPr id="229" name=""/>
            <p:cNvSpPr/>
            <p:nvPr/>
          </p:nvSpPr>
          <p:spPr>
            <a:xfrm>
              <a:off x="1357560" y="3516480"/>
              <a:ext cx="3513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808080"/>
                  </a:solidFill>
                  <a:effectLst/>
                  <a:uFillTx/>
                  <a:latin typeface="Arial"/>
                </a:rPr>
                <a:t>Trust</a:t>
              </a:r>
              <a:endParaRPr b="0" lang="en-US" sz="1100" strike="noStrike" u="none">
                <a:solidFill>
                  <a:srgbClr val="000000"/>
                </a:solidFill>
                <a:effectLst/>
                <a:uFillTx/>
                <a:latin typeface="Arial"/>
              </a:endParaRPr>
            </a:p>
          </p:txBody>
        </p:sp>
        <p:sp>
          <p:nvSpPr>
            <p:cNvPr id="230" name=""/>
            <p:cNvSpPr/>
            <p:nvPr/>
          </p:nvSpPr>
          <p:spPr>
            <a:xfrm>
              <a:off x="840600" y="3276720"/>
              <a:ext cx="1388160" cy="512280"/>
            </a:xfrm>
            <a:prstGeom prst="rect">
              <a:avLst/>
            </a:prstGeom>
            <a:solidFill>
              <a:srgbClr val="8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1" name=""/>
            <p:cNvSpPr/>
            <p:nvPr/>
          </p:nvSpPr>
          <p:spPr>
            <a:xfrm>
              <a:off x="809640" y="3241440"/>
              <a:ext cx="1388520" cy="5122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2" name=""/>
            <p:cNvSpPr/>
            <p:nvPr/>
          </p:nvSpPr>
          <p:spPr>
            <a:xfrm>
              <a:off x="1031040" y="3312720"/>
              <a:ext cx="1047240" cy="183240"/>
            </a:xfrm>
            <a:prstGeom prst="rect">
              <a:avLst/>
            </a:prstGeom>
            <a:solidFill>
              <a:srgbClr val="0033cc"/>
            </a:solid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Condor Share</a:t>
              </a:r>
              <a:r>
                <a:rPr b="1"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233" name=""/>
            <p:cNvSpPr/>
            <p:nvPr/>
          </p:nvSpPr>
          <p:spPr>
            <a:xfrm>
              <a:off x="1327680" y="3480480"/>
              <a:ext cx="3816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Trust</a:t>
              </a:r>
              <a:endParaRPr b="0" lang="en-US" sz="1200" strike="noStrike" u="none">
                <a:solidFill>
                  <a:srgbClr val="000000"/>
                </a:solidFill>
                <a:effectLst/>
                <a:uFillTx/>
                <a:latin typeface="Arial"/>
              </a:endParaRPr>
            </a:p>
          </p:txBody>
        </p:sp>
        <p:sp>
          <p:nvSpPr>
            <p:cNvPr id="234" name=""/>
            <p:cNvSpPr/>
            <p:nvPr/>
          </p:nvSpPr>
          <p:spPr>
            <a:xfrm>
              <a:off x="2172600" y="2639880"/>
              <a:ext cx="6242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50% Vote</a:t>
              </a:r>
              <a:endParaRPr b="0" lang="en-US" sz="1100" strike="noStrike" u="none">
                <a:solidFill>
                  <a:srgbClr val="000000"/>
                </a:solidFill>
                <a:effectLst/>
                <a:uFillTx/>
                <a:latin typeface="Arial"/>
              </a:endParaRPr>
            </a:p>
          </p:txBody>
        </p:sp>
        <p:sp>
          <p:nvSpPr>
            <p:cNvPr id="235" name=""/>
            <p:cNvSpPr/>
            <p:nvPr/>
          </p:nvSpPr>
          <p:spPr>
            <a:xfrm>
              <a:off x="4448520" y="2693160"/>
              <a:ext cx="1114920" cy="335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50% Vote/</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Preferred Return</a:t>
              </a:r>
              <a:endParaRPr b="0" lang="en-US" sz="1100" strike="noStrike" u="none">
                <a:solidFill>
                  <a:srgbClr val="000000"/>
                </a:solidFill>
                <a:effectLst/>
                <a:uFillTx/>
                <a:latin typeface="Arial"/>
              </a:endParaRPr>
            </a:p>
          </p:txBody>
        </p:sp>
      </p:grpSp>
      <p:sp>
        <p:nvSpPr>
          <p:cNvPr id="236" name=""/>
          <p:cNvSpPr/>
          <p:nvPr/>
        </p:nvSpPr>
        <p:spPr>
          <a:xfrm>
            <a:off x="214200" y="295200"/>
            <a:ext cx="8696520" cy="61452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Whitewing Structure</a:t>
            </a:r>
            <a:endParaRPr b="0" lang="en-US" sz="30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D83A1698-75CF-44BC-8B05-4A2876A2D84A}"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7" name="PlaceHolder 1"/>
          <p:cNvSpPr>
            <a:spLocks noGrp="1"/>
          </p:cNvSpPr>
          <p:nvPr>
            <p:ph type="title"/>
          </p:nvPr>
        </p:nvSpPr>
        <p:spPr>
          <a:xfrm>
            <a:off x="685800" y="228240"/>
            <a:ext cx="7772400" cy="7556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Support for Senior Notes</a:t>
            </a:r>
            <a:endParaRPr b="1" lang="en-US" sz="3000" strike="noStrike" u="none">
              <a:solidFill>
                <a:srgbClr val="000000"/>
              </a:solidFill>
              <a:effectLst/>
              <a:uFillTx/>
              <a:latin typeface="Arial"/>
            </a:endParaRPr>
          </a:p>
        </p:txBody>
      </p:sp>
      <p:sp>
        <p:nvSpPr>
          <p:cNvPr id="238" name="PlaceHolder 2"/>
          <p:cNvSpPr>
            <a:spLocks noGrp="1"/>
          </p:cNvSpPr>
          <p:nvPr>
            <p:ph/>
          </p:nvPr>
        </p:nvSpPr>
        <p:spPr>
          <a:xfrm>
            <a:off x="733320" y="1241280"/>
            <a:ext cx="7772400" cy="4114800"/>
          </a:xfrm>
          <a:prstGeom prst="rect">
            <a:avLst/>
          </a:prstGeom>
          <a:noFill/>
          <a:ln w="0">
            <a:noFill/>
          </a:ln>
        </p:spPr>
        <p:txBody>
          <a:bodyPr lIns="90000" rIns="90000" tIns="46800" bIns="46800" anchor="t">
            <a:normAutofit/>
          </a:bodyPr>
          <a:p>
            <a:pPr marL="343080" indent="-343080">
              <a:lnSpc>
                <a:spcPct val="105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Principal Repayment</a:t>
            </a:r>
            <a:endParaRPr b="1" lang="en-US" sz="2400" strike="noStrike" u="none">
              <a:solidFill>
                <a:srgbClr val="000000"/>
              </a:solidFill>
              <a:effectLst/>
              <a:uFillTx/>
              <a:latin typeface="Arial"/>
            </a:endParaRPr>
          </a:p>
          <a:p>
            <a:pPr marL="343080" indent="-343080">
              <a:lnSpc>
                <a:spcPct val="10500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Mandatorily Convertible Preferred Stock</a:t>
            </a:r>
            <a:endParaRPr b="1" lang="en-US" sz="2000" strike="noStrike" u="none">
              <a:solidFill>
                <a:srgbClr val="000000"/>
              </a:solidFill>
              <a:effectLst/>
              <a:uFillTx/>
              <a:latin typeface="Arial"/>
            </a:endParaRPr>
          </a:p>
          <a:p>
            <a:pPr lvl="1" marL="743040" indent="-285840">
              <a:lnSpc>
                <a:spcPct val="10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Held in Condor Share Trust in support of the Senior Notes</a:t>
            </a:r>
            <a:endParaRPr b="1" lang="en-US" sz="1400" strike="noStrike" u="none">
              <a:solidFill>
                <a:srgbClr val="000000"/>
              </a:solidFill>
              <a:effectLst/>
              <a:uFillTx/>
              <a:latin typeface="Arial"/>
            </a:endParaRPr>
          </a:p>
          <a:p>
            <a:pPr lvl="1" marL="743040" indent="-285840">
              <a:lnSpc>
                <a:spcPct val="10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Issued, outstanding and included in Enron’s EPS</a:t>
            </a:r>
            <a:endParaRPr b="1" lang="en-US" sz="1400" strike="noStrike" u="none">
              <a:solidFill>
                <a:srgbClr val="000000"/>
              </a:solidFill>
              <a:effectLst/>
              <a:uFillTx/>
              <a:latin typeface="Arial"/>
            </a:endParaRPr>
          </a:p>
          <a:p>
            <a:pPr lvl="1" marL="743040" indent="-285840">
              <a:lnSpc>
                <a:spcPct val="10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Convertible into 50 million shares of Enron common stock</a:t>
            </a:r>
            <a:endParaRPr b="1" lang="en-US" sz="1400" strike="noStrike" u="none">
              <a:solidFill>
                <a:srgbClr val="000000"/>
              </a:solidFill>
              <a:effectLst/>
              <a:uFillTx/>
              <a:latin typeface="Arial"/>
            </a:endParaRPr>
          </a:p>
          <a:p>
            <a:pPr marL="343080" indent="-343080">
              <a:lnSpc>
                <a:spcPct val="10500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Share Settlement Agreement</a:t>
            </a:r>
            <a:endParaRPr b="1" lang="en-US" sz="2000" strike="noStrike" u="none">
              <a:solidFill>
                <a:srgbClr val="000000"/>
              </a:solidFill>
              <a:effectLst/>
              <a:uFillTx/>
              <a:latin typeface="Arial"/>
            </a:endParaRPr>
          </a:p>
          <a:p>
            <a:pPr lvl="1" marL="743040" indent="-285840">
              <a:lnSpc>
                <a:spcPct val="10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Obligation to deliver proceeds from the issuance of additional equity to insure at least US$2.35 billion to repay the Senior Notes</a:t>
            </a:r>
            <a:endParaRPr b="1" lang="en-US" sz="1400" strike="noStrike" u="none">
              <a:solidFill>
                <a:srgbClr val="000000"/>
              </a:solidFill>
              <a:effectLst/>
              <a:uFillTx/>
              <a:latin typeface="Arial"/>
            </a:endParaRPr>
          </a:p>
          <a:p>
            <a:pPr marL="343080" indent="-343080">
              <a:lnSpc>
                <a:spcPct val="10500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Whitewing Assets or Permitted Investments</a:t>
            </a:r>
            <a:endParaRPr b="1" lang="en-US" sz="2000" strike="noStrike" u="none">
              <a:solidFill>
                <a:srgbClr val="000000"/>
              </a:solidFill>
              <a:effectLst/>
              <a:uFillTx/>
              <a:latin typeface="Arial"/>
            </a:endParaRPr>
          </a:p>
          <a:p>
            <a:pPr lvl="1" marL="743040" indent="-285840">
              <a:lnSpc>
                <a:spcPct val="10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Valued at approximately US$2.1 billion</a:t>
            </a:r>
            <a:endParaRPr b="1"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2E18EBC-C351-46FC-9568-4DE18FDE7545}"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9" name="PlaceHolder 1"/>
          <p:cNvSpPr>
            <a:spLocks noGrp="1"/>
          </p:cNvSpPr>
          <p:nvPr>
            <p:ph type="title"/>
          </p:nvPr>
        </p:nvSpPr>
        <p:spPr>
          <a:xfrm>
            <a:off x="685800" y="228240"/>
            <a:ext cx="7772400" cy="7556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Support for Senior Notes</a:t>
            </a:r>
            <a:endParaRPr b="1" lang="en-US" sz="3000" strike="noStrike" u="none">
              <a:solidFill>
                <a:srgbClr val="000000"/>
              </a:solidFill>
              <a:effectLst/>
              <a:uFillTx/>
              <a:latin typeface="Arial"/>
            </a:endParaRPr>
          </a:p>
        </p:txBody>
      </p:sp>
      <p:sp>
        <p:nvSpPr>
          <p:cNvPr id="240" name=""/>
          <p:cNvSpPr/>
          <p:nvPr/>
        </p:nvSpPr>
        <p:spPr>
          <a:xfrm>
            <a:off x="460440" y="1260360"/>
            <a:ext cx="8170920" cy="2791080"/>
          </a:xfrm>
          <a:prstGeom prst="rect">
            <a:avLst/>
          </a:prstGeom>
          <a:noFill/>
          <a:ln w="0">
            <a:noFill/>
          </a:ln>
        </p:spPr>
        <p:style>
          <a:lnRef idx="0"/>
          <a:fillRef idx="0"/>
          <a:effectRef idx="0"/>
          <a:fontRef idx="minor"/>
        </p:style>
        <p:txBody>
          <a:bodyPr lIns="90000" rIns="90000" tIns="46800" bIns="46800" anchor="t">
            <a:normAutofit lnSpcReduction="9999"/>
          </a:bodyPr>
          <a:p>
            <a:pPr marL="343080" indent="-343080">
              <a:lnSpc>
                <a:spcPct val="105000"/>
              </a:lnSpc>
              <a:spcBef>
                <a:spcPts val="11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Interest Payment</a:t>
            </a:r>
            <a:endParaRPr b="0" lang="en-US" sz="2400" strike="noStrike" u="none">
              <a:solidFill>
                <a:srgbClr val="000000"/>
              </a:solidFill>
              <a:effectLst/>
              <a:uFillTx/>
              <a:latin typeface="Arial"/>
            </a:endParaRPr>
          </a:p>
          <a:p>
            <a:pPr marL="343080" indent="-343080">
              <a:lnSpc>
                <a:spcPct val="105000"/>
              </a:lnSpc>
              <a:spcBef>
                <a:spcPts val="901"/>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Overfund Amount</a:t>
            </a:r>
            <a:endParaRPr b="0" lang="en-US" sz="1800" strike="noStrike" u="none">
              <a:solidFill>
                <a:srgbClr val="000000"/>
              </a:solidFill>
              <a:effectLst/>
              <a:uFillTx/>
              <a:latin typeface="Arial"/>
            </a:endParaRPr>
          </a:p>
          <a:p>
            <a:pPr lvl="1" marL="743040" indent="-285840">
              <a:lnSpc>
                <a:spcPct val="105000"/>
              </a:lnSpc>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 portion of the proceeds are invested in Enron debt securities to pay interest on the Senior Notes and yield on the Osprey Trust Certificates</a:t>
            </a:r>
            <a:endParaRPr b="0" lang="en-US" sz="1400" strike="noStrike" u="none">
              <a:solidFill>
                <a:srgbClr val="000000"/>
              </a:solidFill>
              <a:effectLst/>
              <a:uFillTx/>
              <a:latin typeface="Arial"/>
            </a:endParaRPr>
          </a:p>
          <a:p>
            <a:pPr marL="343080" indent="-343080">
              <a:lnSpc>
                <a:spcPct val="105000"/>
              </a:lnSpc>
              <a:spcBef>
                <a:spcPts val="901"/>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Mandatorily Convertible Preferred Stock</a:t>
            </a:r>
            <a:endParaRPr b="0" lang="en-US" sz="1800" strike="noStrike" u="none">
              <a:solidFill>
                <a:srgbClr val="000000"/>
              </a:solidFill>
              <a:effectLst/>
              <a:uFillTx/>
              <a:latin typeface="Arial"/>
            </a:endParaRPr>
          </a:p>
          <a:p>
            <a:pPr lvl="1" marL="743040" indent="-285840">
              <a:lnSpc>
                <a:spcPct val="105000"/>
              </a:lnSpc>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Provides approximately US$63 million annually for interest and yield payments</a:t>
            </a:r>
            <a:endParaRPr b="0" lang="en-US" sz="1400" strike="noStrike" u="none">
              <a:solidFill>
                <a:srgbClr val="000000"/>
              </a:solidFill>
              <a:effectLst/>
              <a:uFillTx/>
              <a:latin typeface="Arial"/>
            </a:endParaRPr>
          </a:p>
          <a:p>
            <a:pPr marL="343080" indent="-343080">
              <a:lnSpc>
                <a:spcPct val="105000"/>
              </a:lnSpc>
              <a:spcBef>
                <a:spcPts val="901"/>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Notes</a:t>
            </a:r>
            <a:endParaRPr b="0" lang="en-US" sz="1800" strike="noStrike" u="none">
              <a:solidFill>
                <a:srgbClr val="000000"/>
              </a:solidFill>
              <a:effectLst/>
              <a:uFillTx/>
              <a:latin typeface="Arial"/>
            </a:endParaRPr>
          </a:p>
          <a:p>
            <a:pPr lvl="1" marL="743040" indent="-285840">
              <a:lnSpc>
                <a:spcPct val="105000"/>
              </a:lnSpc>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Interest on direct Enron obligations supports the payment of interest on the Senior Notes and yield on the Osprey Trust Certificates</a:t>
            </a:r>
            <a:endParaRPr b="0" lang="en-US" sz="14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F52579CB-BB77-4C49-874D-7FB4B098D509}"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1" name=""/>
          <p:cNvSpPr/>
          <p:nvPr/>
        </p:nvSpPr>
        <p:spPr>
          <a:xfrm>
            <a:off x="685800" y="42840"/>
            <a:ext cx="7772400" cy="75564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Support for Senior Notes</a:t>
            </a:r>
            <a:endParaRPr b="0" lang="en-US" sz="3000" strike="noStrike" u="none">
              <a:solidFill>
                <a:srgbClr val="000000"/>
              </a:solidFill>
              <a:effectLst/>
              <a:uFillTx/>
              <a:latin typeface="Arial"/>
            </a:endParaRPr>
          </a:p>
        </p:txBody>
      </p:sp>
      <p:grpSp>
        <p:nvGrpSpPr>
          <p:cNvPr id="242" name=""/>
          <p:cNvGrpSpPr/>
          <p:nvPr/>
        </p:nvGrpSpPr>
        <p:grpSpPr>
          <a:xfrm>
            <a:off x="498600" y="593640"/>
            <a:ext cx="8227800" cy="2619360"/>
            <a:chOff x="498600" y="593640"/>
            <a:chExt cx="8227800" cy="2619360"/>
          </a:xfrm>
        </p:grpSpPr>
        <p:sp>
          <p:nvSpPr>
            <p:cNvPr id="243" name=""/>
            <p:cNvSpPr/>
            <p:nvPr/>
          </p:nvSpPr>
          <p:spPr>
            <a:xfrm>
              <a:off x="498600" y="1203120"/>
              <a:ext cx="8227800" cy="2009880"/>
            </a:xfrm>
            <a:prstGeom prst="rect">
              <a:avLst/>
            </a:prstGeom>
            <a:noFill/>
            <a:ln w="0">
              <a:noFill/>
            </a:ln>
          </p:spPr>
          <p:style>
            <a:lnRef idx="0"/>
            <a:fillRef idx="0"/>
            <a:effectRef idx="0"/>
            <a:fontRef idx="minor"/>
          </p:style>
          <p:txBody>
            <a:bodyPr lIns="90000" rIns="90000" tIns="46800" bIns="46800" anchor="t">
              <a:normAutofit lnSpcReduction="9999"/>
            </a:bodyPr>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“Osprey Note Trigger Events” are designed to provide timely access to collateral for repayment</a:t>
              </a:r>
              <a:endParaRPr b="0" lang="en-US" sz="14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Amount sufficient to redeem Senior Notes not deposited within 120 days prior to maturity (9/17/02)</a:t>
              </a:r>
              <a:endParaRPr b="0" lang="en-US" sz="14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Event of Default under the Senior Note Indenture, including a cross-default to Enron senior obligations greater than US$50 million</a:t>
              </a:r>
              <a:endParaRPr b="0" lang="en-US" sz="14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is rated below investment grade by Moody’s, S&amp;P or Fitch concurrent with a decline in Enron’s common stock price below $59.78</a:t>
              </a:r>
              <a:endParaRPr b="0" lang="en-US" sz="1400" strike="noStrike" u="none">
                <a:solidFill>
                  <a:srgbClr val="000000"/>
                </a:solidFill>
                <a:effectLst/>
                <a:uFillTx/>
                <a:latin typeface="Arial"/>
              </a:endParaRPr>
            </a:p>
          </p:txBody>
        </p:sp>
        <p:sp>
          <p:nvSpPr>
            <p:cNvPr id="244" name=""/>
            <p:cNvSpPr/>
            <p:nvPr/>
          </p:nvSpPr>
          <p:spPr>
            <a:xfrm>
              <a:off x="507600" y="593640"/>
              <a:ext cx="2933640" cy="74916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Arial"/>
                </a:rPr>
                <a:t>Trigger Events</a:t>
              </a:r>
              <a:endParaRPr b="0" lang="en-US" sz="2000" strike="noStrike" u="none">
                <a:solidFill>
                  <a:srgbClr val="000000"/>
                </a:solidFill>
                <a:effectLst/>
                <a:uFillTx/>
                <a:latin typeface="Arial"/>
              </a:endParaRPr>
            </a:p>
          </p:txBody>
        </p:sp>
      </p:grpSp>
      <p:sp>
        <p:nvSpPr>
          <p:cNvPr id="245" name=""/>
          <p:cNvSpPr/>
          <p:nvPr/>
        </p:nvSpPr>
        <p:spPr>
          <a:xfrm>
            <a:off x="511200" y="3330720"/>
            <a:ext cx="8008920" cy="3050280"/>
          </a:xfrm>
          <a:prstGeom prst="rect">
            <a:avLst/>
          </a:prstGeom>
          <a:noFill/>
          <a:ln w="0">
            <a:noFill/>
          </a:ln>
        </p:spPr>
        <p:style>
          <a:lnRef idx="0"/>
          <a:fillRef idx="0"/>
          <a:effectRef idx="0"/>
          <a:fontRef idx="minor"/>
        </p:style>
        <p:txBody>
          <a:bodyPr lIns="90000" rIns="90000" tIns="46800" bIns="46800" anchor="t">
            <a:spAutoFit/>
          </a:bodyPr>
          <a:p>
            <a:pPr marL="461880" indent="-461880">
              <a:lnSpc>
                <a:spcPct val="11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Arial"/>
              </a:rPr>
              <a:t>Dollar/Euro Conversion</a:t>
            </a:r>
            <a:endParaRPr b="0" lang="en-US" sz="2000" strike="noStrike" u="none">
              <a:solidFill>
                <a:srgbClr val="000000"/>
              </a:solidFill>
              <a:effectLst/>
              <a:uFillTx/>
              <a:latin typeface="Arial"/>
            </a:endParaRPr>
          </a:p>
          <a:p>
            <a:pPr marL="461880" indent="-461880">
              <a:lnSpc>
                <a:spcPct val="110000"/>
              </a:lnSpc>
              <a:spcBef>
                <a:spcPts val="1001"/>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Forward Currency Agreement</a:t>
            </a:r>
            <a:endParaRPr b="0" lang="en-US" sz="20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Whitewing makes all distributions to Osprey to pay interest and principal in US dollars</a:t>
            </a:r>
            <a:endParaRPr b="0" lang="en-US" sz="14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Through a forward currency agreement executed at closing, Enron is obligated to provide Euros in exchange for US dollars to pay interest and principal on the Euro Senior Notes</a:t>
            </a:r>
            <a:endParaRPr b="0" lang="en-US" sz="14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Investors in the Euro Senior Notes are fully hedged through the term of the transaction</a:t>
            </a:r>
            <a:endParaRPr b="0" lang="en-US" sz="1400" strike="noStrike" u="none">
              <a:solidFill>
                <a:srgbClr val="000000"/>
              </a:solidFill>
              <a:effectLst/>
              <a:uFillTx/>
              <a:latin typeface="Arial"/>
            </a:endParaRPr>
          </a:p>
          <a:p>
            <a:pPr marL="461880" indent="-461880"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A398D0DC-76E3-45C0-9B46-73A075F1FB0D}"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6"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Major Assets</a:t>
            </a:r>
            <a:endParaRPr b="1" lang="en-US" sz="3000" strike="noStrike" u="none">
              <a:solidFill>
                <a:srgbClr val="000000"/>
              </a:solidFill>
              <a:effectLst/>
              <a:uFillTx/>
              <a:latin typeface="Arial"/>
            </a:endParaRPr>
          </a:p>
        </p:txBody>
      </p:sp>
      <p:graphicFrame>
        <p:nvGraphicFramePr>
          <p:cNvPr id="247" name=""/>
          <p:cNvGraphicFramePr/>
          <p:nvPr/>
        </p:nvGraphicFramePr>
        <p:xfrm>
          <a:off x="2297160" y="1063800"/>
          <a:ext cx="3963960" cy="5241600"/>
        </p:xfrm>
        <a:graphic>
          <a:graphicData uri="http://schemas.openxmlformats.org/presentationml/2006/ole">
            <p:oleObj progId="Excel.Sheet.12" r:id="rId1" spid="">
              <p:embed/>
              <p:pic>
                <p:nvPicPr>
                  <p:cNvPr id="248" name="" descr=""/>
                  <p:cNvPicPr/>
                  <p:nvPr/>
                </p:nvPicPr>
                <p:blipFill>
                  <a:blip r:embed="rId2"/>
                  <a:stretch/>
                </p:blipFill>
                <p:spPr>
                  <a:xfrm>
                    <a:off x="2297160" y="1063800"/>
                    <a:ext cx="3963960" cy="5241600"/>
                  </a:xfrm>
                  <a:prstGeom prst="rect">
                    <a:avLst/>
                  </a:prstGeom>
                  <a:noFill/>
                  <a:ln w="0">
                    <a:noFill/>
                  </a:ln>
                </p:spPr>
              </p:pic>
            </p:oleObj>
          </a:graphicData>
        </a:graphic>
      </p:graphicFrame>
      <p:sp>
        <p:nvSpPr>
          <p:cNvPr id="3" name="PlaceHolder 2"/>
          <p:cNvSpPr>
            <a:spLocks noGrp="1"/>
          </p:cNvSpPr>
          <p:nvPr>
            <p:ph type="sldNum" idx="1"/>
          </p:nvPr>
        </p:nvSpPr>
        <p:spPr/>
        <p:txBody>
          <a:bodyPr/>
          <a:p>
            <a:fld id="{D6415682-4684-4E45-AAEA-677980CC7F85}"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pic>
        <p:nvPicPr>
          <p:cNvPr id="249" name="ENRON2" descr=""/>
          <p:cNvPicPr/>
          <p:nvPr/>
        </p:nvPicPr>
        <p:blipFill>
          <a:blip r:embed="rId1"/>
          <a:stretch/>
        </p:blipFill>
        <p:spPr>
          <a:xfrm>
            <a:off x="2817720" y="185760"/>
            <a:ext cx="3494160" cy="3494160"/>
          </a:xfrm>
          <a:prstGeom prst="rect">
            <a:avLst/>
          </a:prstGeom>
          <a:noFill/>
          <a:ln w="0">
            <a:noFill/>
          </a:ln>
        </p:spPr>
      </p:pic>
      <p:sp>
        <p:nvSpPr>
          <p:cNvPr id="250" name="PlaceHolder 1"/>
          <p:cNvSpPr>
            <a:spLocks noGrp="1"/>
          </p:cNvSpPr>
          <p:nvPr>
            <p:ph type="subTitle"/>
          </p:nvPr>
        </p:nvSpPr>
        <p:spPr>
          <a:xfrm>
            <a:off x="213840" y="3886200"/>
            <a:ext cx="8744040" cy="1752480"/>
          </a:xfrm>
          <a:prstGeom prst="rect">
            <a:avLst/>
          </a:prstGeom>
          <a:noFill/>
          <a:ln w="0">
            <a:noFill/>
          </a:ln>
        </p:spPr>
        <p:txBody>
          <a:bodyPr lIns="90000" rIns="90000" tIns="46800" bIns="46800" anchor="t">
            <a:noAutofit/>
          </a:bodyPr>
          <a:p>
            <a:pPr algn="ctr">
              <a:spcBef>
                <a:spcPts val="9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800" strike="noStrike" u="none">
                <a:solidFill>
                  <a:srgbClr val="000000"/>
                </a:solidFill>
                <a:effectLst/>
                <a:uFillTx/>
                <a:latin typeface="Arial"/>
              </a:rPr>
              <a:t>Yosemite Securities Trust I &amp; II</a:t>
            </a:r>
            <a:endParaRPr b="1" lang="en-US" sz="3800" strike="noStrike" u="none">
              <a:solidFill>
                <a:srgbClr val="000000"/>
              </a:solidFill>
              <a:effectLst/>
              <a:uFillTx/>
              <a:latin typeface="Arial"/>
            </a:endParaRPr>
          </a:p>
          <a:p>
            <a:pPr algn="ctr">
              <a:spcBef>
                <a:spcPts val="9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800" strike="noStrike" u="none">
                <a:solidFill>
                  <a:srgbClr val="000000"/>
                </a:solidFill>
                <a:effectLst/>
                <a:uFillTx/>
                <a:latin typeface="Arial"/>
              </a:rPr>
              <a:t>Credit Linked Notes Trust I &amp; II</a:t>
            </a:r>
            <a:br>
              <a:rPr sz="3800"/>
            </a:br>
            <a:endParaRPr b="1" lang="en-US" sz="3800" strike="noStrike" u="none">
              <a:solidFill>
                <a:srgbClr val="000000"/>
              </a:solidFill>
              <a:effectLst/>
              <a:uFillTx/>
              <a:latin typeface="Arial"/>
            </a:endParaRPr>
          </a:p>
          <a:p>
            <a:pPr algn="ctr">
              <a:spcBef>
                <a:spcPts val="9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800" strike="noStrike" u="none">
              <a:solidFill>
                <a:srgbClr val="000000"/>
              </a:solidFill>
              <a:effectLst/>
              <a:uFillTx/>
              <a:latin typeface="Arial"/>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1" name="PlaceHolder 1"/>
          <p:cNvSpPr>
            <a:spLocks noGrp="1"/>
          </p:cNvSpPr>
          <p:nvPr>
            <p:ph type="title"/>
          </p:nvPr>
        </p:nvSpPr>
        <p:spPr>
          <a:xfrm>
            <a:off x="213840" y="662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Yosemite - The Offerings</a:t>
            </a:r>
            <a:endParaRPr b="1" lang="en-US" sz="3000" strike="noStrike" u="none">
              <a:solidFill>
                <a:srgbClr val="000000"/>
              </a:solidFill>
              <a:effectLst/>
              <a:uFillTx/>
              <a:latin typeface="Arial"/>
            </a:endParaRPr>
          </a:p>
        </p:txBody>
      </p:sp>
      <p:sp>
        <p:nvSpPr>
          <p:cNvPr id="252" name=""/>
          <p:cNvSpPr/>
          <p:nvPr/>
        </p:nvSpPr>
        <p:spPr>
          <a:xfrm>
            <a:off x="1868400" y="446040"/>
            <a:ext cx="914400" cy="395280"/>
          </a:xfrm>
          <a:custGeom>
            <a:avLst/>
            <a:gdLst/>
            <a:ahLst/>
            <a:rect l="l" t="t" r="r" b="b"/>
            <a:pathLst>
              <a:path w="576" h="249">
                <a:moveTo>
                  <a:pt x="0" y="0"/>
                </a:moveTo>
                <a:lnTo>
                  <a:pt x="39" y="233"/>
                </a:lnTo>
                <a:lnTo>
                  <a:pt x="420" y="249"/>
                </a:lnTo>
                <a:lnTo>
                  <a:pt x="576" y="77"/>
                </a:lnTo>
              </a:path>
            </a:pathLst>
          </a:custGeom>
          <a:noFill/>
          <a:ln w="0">
            <a:noFill/>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253" name=""/>
          <p:cNvSpPr/>
          <p:nvPr/>
        </p:nvSpPr>
        <p:spPr>
          <a:xfrm>
            <a:off x="2857680" y="2227320"/>
            <a:ext cx="6135480" cy="1386000"/>
          </a:xfrm>
          <a:prstGeom prst="bracketPair">
            <a:avLst>
              <a:gd name="adj" fmla="val 17129"/>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4" name=""/>
          <p:cNvSpPr/>
          <p:nvPr/>
        </p:nvSpPr>
        <p:spPr>
          <a:xfrm>
            <a:off x="2870280" y="2239920"/>
            <a:ext cx="74520" cy="1335240"/>
          </a:xfrm>
          <a:custGeom>
            <a:avLst/>
            <a:gdLst>
              <a:gd name="textAreaLeft" fmla="*/ 21960 w 74520"/>
              <a:gd name="textAreaRight" fmla="*/ 74880 w 74520"/>
              <a:gd name="textAreaTop" fmla="*/ 55440 h 1335240"/>
              <a:gd name="textAreaBottom" fmla="*/ 1279800 h 13352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0800" y="0"/>
                  <a:pt x="0" y="900"/>
                  <a:pt x="0" y="1800"/>
                </a:cubicBezTo>
                <a:lnTo>
                  <a:pt x="0" y="19800"/>
                </a:lnTo>
                <a:cubicBezTo>
                  <a:pt x="0" y="20700"/>
                  <a:pt x="10800" y="21600"/>
                  <a:pt x="21600" y="21600"/>
                </a:cubicBezTo>
              </a:path>
            </a:pathLst>
          </a:cu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aphicFrame>
        <p:nvGraphicFramePr>
          <p:cNvPr id="255" name=""/>
          <p:cNvGraphicFramePr/>
          <p:nvPr/>
        </p:nvGraphicFramePr>
        <p:xfrm>
          <a:off x="803160" y="977760"/>
          <a:ext cx="7742520" cy="5823000"/>
        </p:xfrm>
        <a:graphic>
          <a:graphicData uri="http://schemas.openxmlformats.org/presentationml/2006/ole">
            <p:oleObj progId="Word.Document.12" r:id="rId1" spid="">
              <p:embed/>
              <p:pic>
                <p:nvPicPr>
                  <p:cNvPr id="256" name="" descr=""/>
                  <p:cNvPicPr/>
                  <p:nvPr/>
                </p:nvPicPr>
                <p:blipFill>
                  <a:blip r:embed="rId2"/>
                  <a:stretch/>
                </p:blipFill>
                <p:spPr>
                  <a:xfrm>
                    <a:off x="803160" y="977760"/>
                    <a:ext cx="7742520" cy="5823000"/>
                  </a:xfrm>
                  <a:prstGeom prst="rect">
                    <a:avLst/>
                  </a:prstGeom>
                  <a:noFill/>
                  <a:ln w="0">
                    <a:noFill/>
                  </a:ln>
                </p:spPr>
              </p:pic>
            </p:oleObj>
          </a:graphicData>
        </a:graphic>
      </p:graphicFrame>
      <p:sp>
        <p:nvSpPr>
          <p:cNvPr id="3" name="PlaceHolder 2"/>
          <p:cNvSpPr>
            <a:spLocks noGrp="1"/>
          </p:cNvSpPr>
          <p:nvPr>
            <p:ph type="sldNum" idx="1"/>
          </p:nvPr>
        </p:nvSpPr>
        <p:spPr/>
        <p:txBody>
          <a:bodyPr/>
          <a:p>
            <a:fld id="{DED6A664-0A73-449B-91E2-C1C3B22C11D3}" type="slidenum">
              <a:t>19</a:t>
            </a:fld>
          </a:p>
        </p:txBody>
      </p:sp>
    </p:spTree>
  </p:cSld>
  <p:transition>
    <p:strips dir="rd"/>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Table of Contents</a:t>
            </a:r>
            <a:endParaRPr b="1" lang="en-US" sz="3000" strike="noStrike" u="none">
              <a:solidFill>
                <a:srgbClr val="000000"/>
              </a:solidFill>
              <a:effectLst/>
              <a:uFillTx/>
              <a:latin typeface="Arial"/>
            </a:endParaRPr>
          </a:p>
        </p:txBody>
      </p:sp>
      <p:sp>
        <p:nvSpPr>
          <p:cNvPr id="40"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46512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465120" indent="-465120">
              <a:lnSpc>
                <a:spcPct val="80000"/>
              </a:lnSpc>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Marlin</a:t>
            </a:r>
            <a:endParaRPr b="1" lang="en-US" sz="2600" strike="noStrike" u="none">
              <a:solidFill>
                <a:srgbClr val="000000"/>
              </a:solidFill>
              <a:effectLst/>
              <a:uFillTx/>
              <a:latin typeface="Arial"/>
            </a:endParaRPr>
          </a:p>
          <a:p>
            <a:pPr marL="465120" indent="0">
              <a:lnSpc>
                <a:spcPct val="80000"/>
              </a:lnSpc>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465120" indent="-46512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Osprey</a:t>
            </a:r>
            <a:endParaRPr b="1" lang="en-US" sz="2600" strike="noStrike" u="none">
              <a:solidFill>
                <a:srgbClr val="000000"/>
              </a:solidFill>
              <a:effectLst/>
              <a:uFillTx/>
              <a:latin typeface="Arial"/>
            </a:endParaRPr>
          </a:p>
          <a:p>
            <a:pPr marL="46512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465120" indent="-46512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Yosemite &amp; CLN</a:t>
            </a:r>
            <a:endParaRPr b="1" lang="en-US" sz="2600" strike="noStrike" u="none">
              <a:solidFill>
                <a:srgbClr val="000000"/>
              </a:solidFill>
              <a:effectLst/>
              <a:uFillTx/>
              <a:latin typeface="Arial"/>
            </a:endParaRPr>
          </a:p>
          <a:p>
            <a:pPr marL="46512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46512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46512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9B650F0-2881-408C-B32B-E589FEBCC079}" type="slidenum">
              <a:t>2</a:t>
            </a:fld>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7" name="PlaceHolder 1"/>
          <p:cNvSpPr>
            <a:spLocks noGrp="1"/>
          </p:cNvSpPr>
          <p:nvPr>
            <p:ph type="title"/>
          </p:nvPr>
        </p:nvSpPr>
        <p:spPr>
          <a:xfrm>
            <a:off x="689040" y="-38520"/>
            <a:ext cx="77882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CLN I &amp; II - The Offerings</a:t>
            </a:r>
            <a:endParaRPr b="1" lang="en-US" sz="3000" strike="noStrike" u="none">
              <a:solidFill>
                <a:srgbClr val="000000"/>
              </a:solidFill>
              <a:effectLst/>
              <a:uFillTx/>
              <a:latin typeface="Arial"/>
            </a:endParaRPr>
          </a:p>
        </p:txBody>
      </p:sp>
      <p:sp>
        <p:nvSpPr>
          <p:cNvPr id="258" name=""/>
          <p:cNvSpPr/>
          <p:nvPr/>
        </p:nvSpPr>
        <p:spPr>
          <a:xfrm>
            <a:off x="743040" y="837360"/>
            <a:ext cx="1057680" cy="36828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Issuers:</a:t>
            </a:r>
            <a:endParaRPr b="0" lang="en-US" sz="1800" strike="noStrike" u="none">
              <a:solidFill>
                <a:srgbClr val="000000"/>
              </a:solidFill>
              <a:effectLst/>
              <a:uFillTx/>
              <a:latin typeface="Arial"/>
            </a:endParaRPr>
          </a:p>
        </p:txBody>
      </p:sp>
      <p:sp>
        <p:nvSpPr>
          <p:cNvPr id="259" name=""/>
          <p:cNvSpPr/>
          <p:nvPr/>
        </p:nvSpPr>
        <p:spPr>
          <a:xfrm>
            <a:off x="726480" y="1812240"/>
            <a:ext cx="1349640" cy="36828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Securities:</a:t>
            </a:r>
            <a:endParaRPr b="0" lang="en-US" sz="1800" strike="noStrike" u="none">
              <a:solidFill>
                <a:srgbClr val="000000"/>
              </a:solidFill>
              <a:effectLst/>
              <a:uFillTx/>
              <a:latin typeface="Arial"/>
            </a:endParaRPr>
          </a:p>
        </p:txBody>
      </p:sp>
      <p:sp>
        <p:nvSpPr>
          <p:cNvPr id="260" name=""/>
          <p:cNvSpPr/>
          <p:nvPr/>
        </p:nvSpPr>
        <p:spPr>
          <a:xfrm>
            <a:off x="800280" y="2742480"/>
            <a:ext cx="1695240" cy="3682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Term:</a:t>
            </a:r>
            <a:endParaRPr b="0" lang="en-US" sz="1800" strike="noStrike" u="none">
              <a:solidFill>
                <a:srgbClr val="000000"/>
              </a:solidFill>
              <a:effectLst/>
              <a:uFillTx/>
              <a:latin typeface="Arial"/>
            </a:endParaRPr>
          </a:p>
        </p:txBody>
      </p:sp>
      <p:sp>
        <p:nvSpPr>
          <p:cNvPr id="261" name=""/>
          <p:cNvSpPr/>
          <p:nvPr/>
        </p:nvSpPr>
        <p:spPr>
          <a:xfrm>
            <a:off x="800280" y="3217320"/>
            <a:ext cx="1130040" cy="3682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Interest:</a:t>
            </a:r>
            <a:endParaRPr b="0" lang="en-US" sz="1800" strike="noStrike" u="none">
              <a:solidFill>
                <a:srgbClr val="000000"/>
              </a:solidFill>
              <a:effectLst/>
              <a:uFillTx/>
              <a:latin typeface="Arial"/>
            </a:endParaRPr>
          </a:p>
        </p:txBody>
      </p:sp>
      <p:sp>
        <p:nvSpPr>
          <p:cNvPr id="262" name=""/>
          <p:cNvSpPr/>
          <p:nvPr/>
        </p:nvSpPr>
        <p:spPr>
          <a:xfrm>
            <a:off x="2325600" y="837720"/>
            <a:ext cx="6594480" cy="9169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Credit Linked Notes Trust I &amp; II (“ECLN I &amp; II”)</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Euro Credit Linked Notes Trust (“ECLN Euro”)</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Sterling Credit Linked Notes Trust (“ECLN Sterling”)</a:t>
            </a:r>
            <a:endParaRPr b="0" lang="en-US" sz="1800" strike="noStrike" u="none">
              <a:solidFill>
                <a:srgbClr val="000000"/>
              </a:solidFill>
              <a:effectLst/>
              <a:uFillTx/>
              <a:latin typeface="Arial"/>
            </a:endParaRPr>
          </a:p>
        </p:txBody>
      </p:sp>
      <p:sp>
        <p:nvSpPr>
          <p:cNvPr id="263" name=""/>
          <p:cNvSpPr/>
          <p:nvPr/>
        </p:nvSpPr>
        <p:spPr>
          <a:xfrm>
            <a:off x="2324160" y="1827000"/>
            <a:ext cx="6380280" cy="91692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Credit Linked Notes I &amp; II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$ 1,000 Million</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Euro Credit Linked Notes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ea typeface="Arial"/>
              </a:rPr>
              <a:t>€ 200</a:t>
            </a:r>
            <a:r>
              <a:rPr b="1" lang="en-US" sz="1800" strike="noStrike" u="none">
                <a:solidFill>
                  <a:srgbClr val="000000"/>
                </a:solidFill>
                <a:effectLst/>
                <a:uFillTx/>
                <a:latin typeface="Arial"/>
              </a:rPr>
              <a:t> Million</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Sterling Credit Linked Notes </a:t>
            </a:r>
            <a:r>
              <a:rPr b="1" lang="en-US" sz="1800" strike="noStrike" u="none">
                <a:solidFill>
                  <a:srgbClr val="000000"/>
                </a:solidFill>
                <a:effectLst/>
                <a:uFillTx/>
                <a:latin typeface="Arial"/>
              </a:rPr>
              <a:t>	</a:t>
            </a:r>
            <a:r>
              <a:rPr b="1" lang="en-US" sz="1800" strike="noStrike" u="none">
                <a:solidFill>
                  <a:srgbClr val="000000"/>
                </a:solidFill>
                <a:effectLst/>
                <a:uFillTx/>
                <a:latin typeface="Times New Roman"/>
              </a:rPr>
              <a:t>£ 125</a:t>
            </a:r>
            <a:r>
              <a:rPr b="1" lang="en-US" sz="1800" strike="noStrike" u="none">
                <a:solidFill>
                  <a:srgbClr val="000000"/>
                </a:solidFill>
                <a:effectLst/>
                <a:uFillTx/>
                <a:latin typeface="Arial"/>
                <a:ea typeface="Arial"/>
              </a:rPr>
              <a:t> Million</a:t>
            </a:r>
            <a:endParaRPr b="0" lang="en-US" sz="1800" strike="noStrike" u="none">
              <a:solidFill>
                <a:srgbClr val="000000"/>
              </a:solidFill>
              <a:effectLst/>
              <a:uFillTx/>
              <a:latin typeface="Arial"/>
            </a:endParaRPr>
          </a:p>
        </p:txBody>
      </p:sp>
      <p:sp>
        <p:nvSpPr>
          <p:cNvPr id="264" name=""/>
          <p:cNvSpPr/>
          <p:nvPr/>
        </p:nvSpPr>
        <p:spPr>
          <a:xfrm>
            <a:off x="2324160" y="2755080"/>
            <a:ext cx="2824200" cy="3682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Intermediate Maturity</a:t>
            </a:r>
            <a:endParaRPr b="0" lang="en-US" sz="1800" strike="noStrike" u="none">
              <a:solidFill>
                <a:srgbClr val="000000"/>
              </a:solidFill>
              <a:effectLst/>
              <a:uFillTx/>
              <a:latin typeface="Arial"/>
            </a:endParaRPr>
          </a:p>
        </p:txBody>
      </p:sp>
      <p:sp>
        <p:nvSpPr>
          <p:cNvPr id="265" name=""/>
          <p:cNvSpPr/>
          <p:nvPr/>
        </p:nvSpPr>
        <p:spPr>
          <a:xfrm>
            <a:off x="2325600" y="3220920"/>
            <a:ext cx="6632640" cy="119124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ECLN I :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8.00%, fixed rate payable semi-annually</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ECLN II: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7.375%, fixed rate payable semi-annually</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ECLN Euro: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6.50%, fixed rate payable annually</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ECLN Sterling:</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7.25%, fixed rate payable annually </a:t>
            </a:r>
            <a:endParaRPr b="0" lang="en-US" sz="1800" strike="noStrike" u="none">
              <a:solidFill>
                <a:srgbClr val="000000"/>
              </a:solidFill>
              <a:effectLst/>
              <a:uFillTx/>
              <a:latin typeface="Arial"/>
            </a:endParaRPr>
          </a:p>
        </p:txBody>
      </p:sp>
      <p:grpSp>
        <p:nvGrpSpPr>
          <p:cNvPr id="266" name=""/>
          <p:cNvGrpSpPr/>
          <p:nvPr/>
        </p:nvGrpSpPr>
        <p:grpSpPr>
          <a:xfrm>
            <a:off x="800280" y="4539960"/>
            <a:ext cx="8343720" cy="2503800"/>
            <a:chOff x="800280" y="4539960"/>
            <a:chExt cx="8343720" cy="2503800"/>
          </a:xfrm>
        </p:grpSpPr>
        <p:sp>
          <p:nvSpPr>
            <p:cNvPr id="267" name=""/>
            <p:cNvSpPr/>
            <p:nvPr/>
          </p:nvSpPr>
          <p:spPr>
            <a:xfrm>
              <a:off x="800280" y="4555440"/>
              <a:ext cx="1288800" cy="3682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Ratings:</a:t>
              </a:r>
              <a:endParaRPr b="0" lang="en-US" sz="1800" strike="noStrike" u="none">
                <a:solidFill>
                  <a:srgbClr val="000000"/>
                </a:solidFill>
                <a:effectLst/>
                <a:uFillTx/>
                <a:latin typeface="Arial"/>
              </a:endParaRPr>
            </a:p>
          </p:txBody>
        </p:sp>
        <p:sp>
          <p:nvSpPr>
            <p:cNvPr id="268" name=""/>
            <p:cNvSpPr/>
            <p:nvPr/>
          </p:nvSpPr>
          <p:spPr>
            <a:xfrm>
              <a:off x="800280" y="5103360"/>
              <a:ext cx="1734840" cy="64260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137484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Early</a:t>
              </a:r>
              <a:br>
                <a:rPr sz="1800"/>
              </a:br>
              <a:r>
                <a:rPr b="1" lang="en-US" sz="1800" strike="noStrike" u="none">
                  <a:solidFill>
                    <a:srgbClr val="000000"/>
                  </a:solidFill>
                  <a:effectLst/>
                  <a:uFillTx/>
                  <a:latin typeface="Arial"/>
                </a:rPr>
                <a:t>Redemption:</a:t>
              </a:r>
              <a:endParaRPr b="0" lang="en-US" sz="1800" strike="noStrike" u="none">
                <a:solidFill>
                  <a:srgbClr val="000000"/>
                </a:solidFill>
                <a:effectLst/>
                <a:uFillTx/>
                <a:latin typeface="Arial"/>
              </a:endParaRPr>
            </a:p>
          </p:txBody>
        </p:sp>
        <p:sp>
          <p:nvSpPr>
            <p:cNvPr id="269" name=""/>
            <p:cNvSpPr/>
            <p:nvPr/>
          </p:nvSpPr>
          <p:spPr>
            <a:xfrm>
              <a:off x="800280" y="5760360"/>
              <a:ext cx="1590480" cy="3682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Distribution:</a:t>
              </a:r>
              <a:endParaRPr b="0" lang="en-US" sz="1800" strike="noStrike" u="none">
                <a:solidFill>
                  <a:srgbClr val="000000"/>
                </a:solidFill>
                <a:effectLst/>
                <a:uFillTx/>
                <a:latin typeface="Arial"/>
              </a:endParaRPr>
            </a:p>
          </p:txBody>
        </p:sp>
        <p:sp>
          <p:nvSpPr>
            <p:cNvPr id="270" name=""/>
            <p:cNvSpPr/>
            <p:nvPr/>
          </p:nvSpPr>
          <p:spPr>
            <a:xfrm>
              <a:off x="800280" y="6141600"/>
              <a:ext cx="1595160" cy="3682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Rationale:</a:t>
              </a:r>
              <a:endParaRPr b="0" lang="en-US" sz="1800" strike="noStrike" u="none">
                <a:solidFill>
                  <a:srgbClr val="000000"/>
                </a:solidFill>
                <a:effectLst/>
                <a:uFillTx/>
                <a:latin typeface="Arial"/>
              </a:endParaRPr>
            </a:p>
          </p:txBody>
        </p:sp>
        <p:sp>
          <p:nvSpPr>
            <p:cNvPr id="271" name=""/>
            <p:cNvSpPr/>
            <p:nvPr/>
          </p:nvSpPr>
          <p:spPr>
            <a:xfrm>
              <a:off x="800280" y="6507360"/>
              <a:ext cx="1863720" cy="36684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72" name=""/>
            <p:cNvSpPr/>
            <p:nvPr/>
          </p:nvSpPr>
          <p:spPr>
            <a:xfrm>
              <a:off x="2324160" y="4539960"/>
              <a:ext cx="4145040" cy="64260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S&amp;P</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sng">
                  <a:solidFill>
                    <a:srgbClr val="000000"/>
                  </a:solidFill>
                  <a:effectLst/>
                  <a:uFillTx/>
                  <a:latin typeface="Arial"/>
                </a:rPr>
                <a:t>Moody’s</a:t>
              </a:r>
              <a:br>
                <a:rPr sz="1800"/>
              </a:br>
              <a:r>
                <a:rPr b="1" lang="en-US" sz="1800" strike="noStrike" u="none">
                  <a:solidFill>
                    <a:srgbClr val="000000"/>
                  </a:solidFill>
                  <a:effectLst/>
                  <a:uFillTx/>
                  <a:latin typeface="Arial"/>
                </a:rPr>
                <a:t>BBB+</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Baa1</a:t>
              </a:r>
              <a:r>
                <a:rPr b="1"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p:txBody>
        </p:sp>
        <p:sp>
          <p:nvSpPr>
            <p:cNvPr id="273" name=""/>
            <p:cNvSpPr/>
            <p:nvPr/>
          </p:nvSpPr>
          <p:spPr>
            <a:xfrm>
              <a:off x="2335320" y="5392080"/>
              <a:ext cx="2846160" cy="3682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Par plus Make-Whole</a:t>
              </a:r>
              <a:endParaRPr b="0" lang="en-US" sz="1800" strike="noStrike" u="none">
                <a:solidFill>
                  <a:srgbClr val="000000"/>
                </a:solidFill>
                <a:effectLst/>
                <a:uFillTx/>
                <a:latin typeface="Arial"/>
              </a:endParaRPr>
            </a:p>
          </p:txBody>
        </p:sp>
        <p:sp>
          <p:nvSpPr>
            <p:cNvPr id="274" name=""/>
            <p:cNvSpPr/>
            <p:nvPr/>
          </p:nvSpPr>
          <p:spPr>
            <a:xfrm>
              <a:off x="2324160" y="5773320"/>
              <a:ext cx="6305400" cy="3682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144A/Reg S (No Reg. Rights); Luxembourg Listing</a:t>
              </a:r>
              <a:endParaRPr b="0" lang="en-US" sz="1800" strike="noStrike" u="none">
                <a:solidFill>
                  <a:srgbClr val="000000"/>
                </a:solidFill>
                <a:effectLst/>
                <a:uFillTx/>
                <a:latin typeface="Arial"/>
              </a:endParaRPr>
            </a:p>
          </p:txBody>
        </p:sp>
        <p:sp>
          <p:nvSpPr>
            <p:cNvPr id="275" name=""/>
            <p:cNvSpPr/>
            <p:nvPr/>
          </p:nvSpPr>
          <p:spPr>
            <a:xfrm>
              <a:off x="2324160" y="6154200"/>
              <a:ext cx="6819840" cy="3682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Simple credit hedge for Enron senior, unsecured obligations</a:t>
              </a:r>
              <a:endParaRPr b="0" lang="en-US" sz="1800" strike="noStrike" u="none">
                <a:solidFill>
                  <a:srgbClr val="000000"/>
                </a:solidFill>
                <a:effectLst/>
                <a:uFillTx/>
                <a:latin typeface="Arial"/>
              </a:endParaRPr>
            </a:p>
          </p:txBody>
        </p:sp>
        <p:sp>
          <p:nvSpPr>
            <p:cNvPr id="276" name=""/>
            <p:cNvSpPr/>
            <p:nvPr/>
          </p:nvSpPr>
          <p:spPr>
            <a:xfrm>
              <a:off x="2324160" y="6677280"/>
              <a:ext cx="6684840" cy="3664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sp>
        <p:nvSpPr>
          <p:cNvPr id="3" name="PlaceHolder 2"/>
          <p:cNvSpPr>
            <a:spLocks noGrp="1"/>
          </p:cNvSpPr>
          <p:nvPr>
            <p:ph type="sldNum" idx="1"/>
          </p:nvPr>
        </p:nvSpPr>
        <p:spPr/>
        <p:txBody>
          <a:bodyPr/>
          <a:p>
            <a:fld id="{093AF399-7155-4291-914B-F62B28EF724D}"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7" name="PlaceHolder 1"/>
          <p:cNvSpPr>
            <a:spLocks noGrp="1"/>
          </p:cNvSpPr>
          <p:nvPr>
            <p:ph type="title"/>
          </p:nvPr>
        </p:nvSpPr>
        <p:spPr>
          <a:xfrm>
            <a:off x="685800" y="280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Transaction Rationale</a:t>
            </a:r>
            <a:endParaRPr b="1" lang="en-US" sz="3000" strike="noStrike" u="none">
              <a:solidFill>
                <a:srgbClr val="000000"/>
              </a:solidFill>
              <a:effectLst/>
              <a:uFillTx/>
              <a:latin typeface="Arial"/>
            </a:endParaRPr>
          </a:p>
        </p:txBody>
      </p:sp>
      <p:sp>
        <p:nvSpPr>
          <p:cNvPr id="278" name="PlaceHolder 2"/>
          <p:cNvSpPr>
            <a:spLocks noGrp="1"/>
          </p:cNvSpPr>
          <p:nvPr>
            <p:ph/>
          </p:nvPr>
        </p:nvSpPr>
        <p:spPr>
          <a:xfrm>
            <a:off x="685800" y="1200240"/>
            <a:ext cx="7772400" cy="4952880"/>
          </a:xfrm>
          <a:prstGeom prst="rect">
            <a:avLst/>
          </a:prstGeom>
          <a:noFill/>
          <a:ln w="0">
            <a:noFill/>
          </a:ln>
        </p:spPr>
        <p:txBody>
          <a:bodyPr lIns="90000" rIns="90000" tIns="46800" bIns="46800" anchor="t">
            <a:normAutofit/>
          </a:bodyPr>
          <a:p>
            <a:pPr marL="343080" indent="0">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1001"/>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Securitization of Structured Financings in the Capital Markets</a:t>
            </a:r>
            <a:endParaRPr b="1" lang="en-US" sz="2000" strike="noStrike" u="none">
              <a:solidFill>
                <a:srgbClr val="000000"/>
              </a:solidFill>
              <a:effectLst/>
              <a:uFillTx/>
              <a:latin typeface="Arial"/>
            </a:endParaRPr>
          </a:p>
          <a:p>
            <a:pPr marL="343080" indent="0">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1001"/>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Reduce existing exposure in the bank market or eliminate the need to syndicate a new financing</a:t>
            </a:r>
            <a:endParaRPr b="1" lang="en-US" sz="2000" strike="noStrike" u="none">
              <a:solidFill>
                <a:srgbClr val="000000"/>
              </a:solidFill>
              <a:effectLst/>
              <a:uFillTx/>
              <a:latin typeface="Arial"/>
            </a:endParaRPr>
          </a:p>
          <a:p>
            <a:pPr marL="343080" indent="-343080">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1001"/>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Principally used to support long term crude pre-pay transactions</a:t>
            </a:r>
            <a:endParaRPr b="1" lang="en-US" sz="2000" strike="noStrike" u="none">
              <a:solidFill>
                <a:srgbClr val="000000"/>
              </a:solidFill>
              <a:effectLst/>
              <a:uFillTx/>
              <a:latin typeface="Arial"/>
            </a:endParaRPr>
          </a:p>
          <a:p>
            <a:pPr marL="343080" indent="-343080">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51DA6B85-F2AE-4814-9EEF-6FEF34A5A536}"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9" name="PlaceHolder 1"/>
          <p:cNvSpPr>
            <a:spLocks noGrp="1"/>
          </p:cNvSpPr>
          <p:nvPr>
            <p:ph type="title"/>
          </p:nvPr>
        </p:nvSpPr>
        <p:spPr>
          <a:xfrm>
            <a:off x="1738440" y="50400"/>
            <a:ext cx="5634000" cy="825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Transaction Structure</a:t>
            </a:r>
            <a:endParaRPr b="1" lang="en-US" sz="3000" strike="noStrike" u="none">
              <a:solidFill>
                <a:srgbClr val="000000"/>
              </a:solidFill>
              <a:effectLst/>
              <a:uFillTx/>
              <a:latin typeface="Arial"/>
            </a:endParaRPr>
          </a:p>
        </p:txBody>
      </p:sp>
      <p:grpSp>
        <p:nvGrpSpPr>
          <p:cNvPr id="280" name=""/>
          <p:cNvGrpSpPr/>
          <p:nvPr/>
        </p:nvGrpSpPr>
        <p:grpSpPr>
          <a:xfrm>
            <a:off x="2365200" y="2720880"/>
            <a:ext cx="1743120" cy="1138320"/>
            <a:chOff x="2365200" y="2720880"/>
            <a:chExt cx="1743120" cy="1138320"/>
          </a:xfrm>
        </p:grpSpPr>
        <p:grpSp>
          <p:nvGrpSpPr>
            <p:cNvPr id="281" name=""/>
            <p:cNvGrpSpPr/>
            <p:nvPr/>
          </p:nvGrpSpPr>
          <p:grpSpPr>
            <a:xfrm>
              <a:off x="2365200" y="2720880"/>
              <a:ext cx="1740960" cy="1136880"/>
              <a:chOff x="2365200" y="2720880"/>
              <a:chExt cx="1740960" cy="1136880"/>
            </a:xfrm>
          </p:grpSpPr>
          <p:sp>
            <p:nvSpPr>
              <p:cNvPr id="282" name=""/>
              <p:cNvSpPr/>
              <p:nvPr/>
            </p:nvSpPr>
            <p:spPr>
              <a:xfrm>
                <a:off x="2365200" y="2720880"/>
                <a:ext cx="3636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3" name=""/>
              <p:cNvSpPr/>
              <p:nvPr/>
            </p:nvSpPr>
            <p:spPr>
              <a:xfrm>
                <a:off x="240156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4" name=""/>
              <p:cNvSpPr/>
              <p:nvPr/>
            </p:nvSpPr>
            <p:spPr>
              <a:xfrm>
                <a:off x="243828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5" name=""/>
              <p:cNvSpPr/>
              <p:nvPr/>
            </p:nvSpPr>
            <p:spPr>
              <a:xfrm>
                <a:off x="247356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6" name=""/>
              <p:cNvSpPr/>
              <p:nvPr/>
            </p:nvSpPr>
            <p:spPr>
              <a:xfrm>
                <a:off x="251028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7" name=""/>
              <p:cNvSpPr/>
              <p:nvPr/>
            </p:nvSpPr>
            <p:spPr>
              <a:xfrm>
                <a:off x="254700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8" name=""/>
              <p:cNvSpPr/>
              <p:nvPr/>
            </p:nvSpPr>
            <p:spPr>
              <a:xfrm>
                <a:off x="2582280" y="2720880"/>
                <a:ext cx="3636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9" name=""/>
              <p:cNvSpPr/>
              <p:nvPr/>
            </p:nvSpPr>
            <p:spPr>
              <a:xfrm>
                <a:off x="261864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0" name=""/>
              <p:cNvSpPr/>
              <p:nvPr/>
            </p:nvSpPr>
            <p:spPr>
              <a:xfrm>
                <a:off x="265572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1" name=""/>
              <p:cNvSpPr/>
              <p:nvPr/>
            </p:nvSpPr>
            <p:spPr>
              <a:xfrm>
                <a:off x="269244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2" name=""/>
              <p:cNvSpPr/>
              <p:nvPr/>
            </p:nvSpPr>
            <p:spPr>
              <a:xfrm>
                <a:off x="272772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3" name=""/>
              <p:cNvSpPr/>
              <p:nvPr/>
            </p:nvSpPr>
            <p:spPr>
              <a:xfrm>
                <a:off x="2764440" y="2720880"/>
                <a:ext cx="3636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4" name=""/>
              <p:cNvSpPr/>
              <p:nvPr/>
            </p:nvSpPr>
            <p:spPr>
              <a:xfrm>
                <a:off x="2800800" y="2720880"/>
                <a:ext cx="3528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5" name=""/>
              <p:cNvSpPr/>
              <p:nvPr/>
            </p:nvSpPr>
            <p:spPr>
              <a:xfrm>
                <a:off x="2836440" y="2720880"/>
                <a:ext cx="3636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6" name=""/>
              <p:cNvSpPr/>
              <p:nvPr/>
            </p:nvSpPr>
            <p:spPr>
              <a:xfrm>
                <a:off x="287280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7" name=""/>
              <p:cNvSpPr/>
              <p:nvPr/>
            </p:nvSpPr>
            <p:spPr>
              <a:xfrm>
                <a:off x="290988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8" name=""/>
              <p:cNvSpPr/>
              <p:nvPr/>
            </p:nvSpPr>
            <p:spPr>
              <a:xfrm>
                <a:off x="294480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9" name=""/>
              <p:cNvSpPr/>
              <p:nvPr/>
            </p:nvSpPr>
            <p:spPr>
              <a:xfrm>
                <a:off x="2981880" y="2720880"/>
                <a:ext cx="3636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0" name=""/>
              <p:cNvSpPr/>
              <p:nvPr/>
            </p:nvSpPr>
            <p:spPr>
              <a:xfrm>
                <a:off x="301824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1" name=""/>
              <p:cNvSpPr/>
              <p:nvPr/>
            </p:nvSpPr>
            <p:spPr>
              <a:xfrm>
                <a:off x="305496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2" name=""/>
              <p:cNvSpPr/>
              <p:nvPr/>
            </p:nvSpPr>
            <p:spPr>
              <a:xfrm>
                <a:off x="309024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3" name=""/>
              <p:cNvSpPr/>
              <p:nvPr/>
            </p:nvSpPr>
            <p:spPr>
              <a:xfrm>
                <a:off x="312696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4" name=""/>
              <p:cNvSpPr/>
              <p:nvPr/>
            </p:nvSpPr>
            <p:spPr>
              <a:xfrm>
                <a:off x="316368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5" name=""/>
              <p:cNvSpPr/>
              <p:nvPr/>
            </p:nvSpPr>
            <p:spPr>
              <a:xfrm>
                <a:off x="3198960" y="2720880"/>
                <a:ext cx="3636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6" name=""/>
              <p:cNvSpPr/>
              <p:nvPr/>
            </p:nvSpPr>
            <p:spPr>
              <a:xfrm>
                <a:off x="323568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7" name=""/>
              <p:cNvSpPr/>
              <p:nvPr/>
            </p:nvSpPr>
            <p:spPr>
              <a:xfrm>
                <a:off x="327240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8" name=""/>
              <p:cNvSpPr/>
              <p:nvPr/>
            </p:nvSpPr>
            <p:spPr>
              <a:xfrm>
                <a:off x="330768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9" name=""/>
              <p:cNvSpPr/>
              <p:nvPr/>
            </p:nvSpPr>
            <p:spPr>
              <a:xfrm>
                <a:off x="334440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0" name=""/>
              <p:cNvSpPr/>
              <p:nvPr/>
            </p:nvSpPr>
            <p:spPr>
              <a:xfrm>
                <a:off x="338112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1" name=""/>
              <p:cNvSpPr/>
              <p:nvPr/>
            </p:nvSpPr>
            <p:spPr>
              <a:xfrm>
                <a:off x="341640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2" name=""/>
              <p:cNvSpPr/>
              <p:nvPr/>
            </p:nvSpPr>
            <p:spPr>
              <a:xfrm>
                <a:off x="3453120" y="2720880"/>
                <a:ext cx="3636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3" name=""/>
              <p:cNvSpPr/>
              <p:nvPr/>
            </p:nvSpPr>
            <p:spPr>
              <a:xfrm>
                <a:off x="348948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4" name=""/>
              <p:cNvSpPr/>
              <p:nvPr/>
            </p:nvSpPr>
            <p:spPr>
              <a:xfrm>
                <a:off x="352656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5" name=""/>
              <p:cNvSpPr/>
              <p:nvPr/>
            </p:nvSpPr>
            <p:spPr>
              <a:xfrm>
                <a:off x="356184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6" name=""/>
              <p:cNvSpPr/>
              <p:nvPr/>
            </p:nvSpPr>
            <p:spPr>
              <a:xfrm>
                <a:off x="3598560" y="2720880"/>
                <a:ext cx="3636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7" name=""/>
              <p:cNvSpPr/>
              <p:nvPr/>
            </p:nvSpPr>
            <p:spPr>
              <a:xfrm>
                <a:off x="3634920" y="2720880"/>
                <a:ext cx="3528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8" name=""/>
              <p:cNvSpPr/>
              <p:nvPr/>
            </p:nvSpPr>
            <p:spPr>
              <a:xfrm>
                <a:off x="3670560" y="2720880"/>
                <a:ext cx="3636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9" name=""/>
              <p:cNvSpPr/>
              <p:nvPr/>
            </p:nvSpPr>
            <p:spPr>
              <a:xfrm>
                <a:off x="370692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0" name=""/>
              <p:cNvSpPr/>
              <p:nvPr/>
            </p:nvSpPr>
            <p:spPr>
              <a:xfrm>
                <a:off x="374364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1" name=""/>
              <p:cNvSpPr/>
              <p:nvPr/>
            </p:nvSpPr>
            <p:spPr>
              <a:xfrm>
                <a:off x="377892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2" name=""/>
              <p:cNvSpPr/>
              <p:nvPr/>
            </p:nvSpPr>
            <p:spPr>
              <a:xfrm>
                <a:off x="381564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3" name=""/>
              <p:cNvSpPr/>
              <p:nvPr/>
            </p:nvSpPr>
            <p:spPr>
              <a:xfrm>
                <a:off x="3852720" y="2720880"/>
                <a:ext cx="3636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4" name=""/>
              <p:cNvSpPr/>
              <p:nvPr/>
            </p:nvSpPr>
            <p:spPr>
              <a:xfrm>
                <a:off x="388908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5" name=""/>
              <p:cNvSpPr/>
              <p:nvPr/>
            </p:nvSpPr>
            <p:spPr>
              <a:xfrm>
                <a:off x="392436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6" name=""/>
              <p:cNvSpPr/>
              <p:nvPr/>
            </p:nvSpPr>
            <p:spPr>
              <a:xfrm>
                <a:off x="396108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7" name=""/>
              <p:cNvSpPr/>
              <p:nvPr/>
            </p:nvSpPr>
            <p:spPr>
              <a:xfrm>
                <a:off x="3997800" y="2720880"/>
                <a:ext cx="349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8" name=""/>
              <p:cNvSpPr/>
              <p:nvPr/>
            </p:nvSpPr>
            <p:spPr>
              <a:xfrm>
                <a:off x="4033080" y="2720880"/>
                <a:ext cx="3672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9" name=""/>
              <p:cNvSpPr/>
              <p:nvPr/>
            </p:nvSpPr>
            <p:spPr>
              <a:xfrm>
                <a:off x="4069800" y="2720880"/>
                <a:ext cx="36360" cy="1136880"/>
              </a:xfrm>
              <a:prstGeom prst="rect">
                <a:avLst/>
              </a:prstGeom>
              <a:solidFill>
                <a:srgbClr val="00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330" name=""/>
            <p:cNvSpPr/>
            <p:nvPr/>
          </p:nvSpPr>
          <p:spPr>
            <a:xfrm>
              <a:off x="2365200" y="2720880"/>
              <a:ext cx="1743120" cy="1138320"/>
            </a:xfrm>
            <a:prstGeom prst="rect">
              <a:avLst/>
            </a:prstGeom>
            <a:solidFill>
              <a:srgbClr val="0033cc"/>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331" name=""/>
          <p:cNvSpPr/>
          <p:nvPr/>
        </p:nvSpPr>
        <p:spPr>
          <a:xfrm>
            <a:off x="3544920" y="1268280"/>
            <a:ext cx="1525680" cy="696960"/>
          </a:xfrm>
          <a:prstGeom prst="rect">
            <a:avLst/>
          </a:prstGeom>
          <a:solidFill>
            <a:srgbClr val="0033cc"/>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2" name=""/>
          <p:cNvSpPr/>
          <p:nvPr/>
        </p:nvSpPr>
        <p:spPr>
          <a:xfrm>
            <a:off x="3603960" y="1474920"/>
            <a:ext cx="1387080" cy="3052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Certificates</a:t>
            </a:r>
            <a:endParaRPr b="0" lang="en-US" sz="2000" strike="noStrike" u="none">
              <a:solidFill>
                <a:srgbClr val="000000"/>
              </a:solidFill>
              <a:effectLst/>
              <a:uFillTx/>
              <a:latin typeface="Arial"/>
            </a:endParaRPr>
          </a:p>
        </p:txBody>
      </p:sp>
      <p:grpSp>
        <p:nvGrpSpPr>
          <p:cNvPr id="333" name=""/>
          <p:cNvGrpSpPr/>
          <p:nvPr/>
        </p:nvGrpSpPr>
        <p:grpSpPr>
          <a:xfrm>
            <a:off x="6537240" y="2720880"/>
            <a:ext cx="1460520" cy="1138320"/>
            <a:chOff x="6537240" y="2720880"/>
            <a:chExt cx="1460520" cy="1138320"/>
          </a:xfrm>
        </p:grpSpPr>
        <p:grpSp>
          <p:nvGrpSpPr>
            <p:cNvPr id="334" name=""/>
            <p:cNvGrpSpPr/>
            <p:nvPr/>
          </p:nvGrpSpPr>
          <p:grpSpPr>
            <a:xfrm>
              <a:off x="6537240" y="2720880"/>
              <a:ext cx="1459080" cy="1136880"/>
              <a:chOff x="6537240" y="2720880"/>
              <a:chExt cx="1459080" cy="1136880"/>
            </a:xfrm>
          </p:grpSpPr>
          <p:sp>
            <p:nvSpPr>
              <p:cNvPr id="335" name=""/>
              <p:cNvSpPr/>
              <p:nvPr/>
            </p:nvSpPr>
            <p:spPr>
              <a:xfrm>
                <a:off x="6537240" y="272088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36" name=""/>
              <p:cNvSpPr/>
              <p:nvPr/>
            </p:nvSpPr>
            <p:spPr>
              <a:xfrm>
                <a:off x="6537240" y="2744640"/>
                <a:ext cx="1459080" cy="24120"/>
              </a:xfrm>
              <a:prstGeom prst="rect">
                <a:avLst/>
              </a:prstGeom>
              <a:solidFill>
                <a:srgbClr val="0033cc"/>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Arial"/>
                </a:endParaRPr>
              </a:p>
            </p:txBody>
          </p:sp>
          <p:sp>
            <p:nvSpPr>
              <p:cNvPr id="337" name=""/>
              <p:cNvSpPr/>
              <p:nvPr/>
            </p:nvSpPr>
            <p:spPr>
              <a:xfrm>
                <a:off x="6537240" y="276876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38" name=""/>
              <p:cNvSpPr/>
              <p:nvPr/>
            </p:nvSpPr>
            <p:spPr>
              <a:xfrm>
                <a:off x="6537240" y="279252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39" name=""/>
              <p:cNvSpPr/>
              <p:nvPr/>
            </p:nvSpPr>
            <p:spPr>
              <a:xfrm>
                <a:off x="6537240" y="281628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40" name=""/>
              <p:cNvSpPr/>
              <p:nvPr/>
            </p:nvSpPr>
            <p:spPr>
              <a:xfrm>
                <a:off x="6537240" y="284004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41" name=""/>
              <p:cNvSpPr/>
              <p:nvPr/>
            </p:nvSpPr>
            <p:spPr>
              <a:xfrm>
                <a:off x="6537240" y="286380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42" name=""/>
              <p:cNvSpPr/>
              <p:nvPr/>
            </p:nvSpPr>
            <p:spPr>
              <a:xfrm>
                <a:off x="6537240" y="288756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43" name=""/>
              <p:cNvSpPr/>
              <p:nvPr/>
            </p:nvSpPr>
            <p:spPr>
              <a:xfrm>
                <a:off x="6537240" y="2911320"/>
                <a:ext cx="1459080" cy="24120"/>
              </a:xfrm>
              <a:prstGeom prst="rect">
                <a:avLst/>
              </a:prstGeom>
              <a:solidFill>
                <a:srgbClr val="0033cc"/>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Arial"/>
                </a:endParaRPr>
              </a:p>
            </p:txBody>
          </p:sp>
          <p:sp>
            <p:nvSpPr>
              <p:cNvPr id="344" name=""/>
              <p:cNvSpPr/>
              <p:nvPr/>
            </p:nvSpPr>
            <p:spPr>
              <a:xfrm>
                <a:off x="6537240" y="2935440"/>
                <a:ext cx="1459080" cy="21960"/>
              </a:xfrm>
              <a:prstGeom prst="rect">
                <a:avLst/>
              </a:prstGeom>
              <a:solidFill>
                <a:srgbClr val="0033cc"/>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Arial"/>
                </a:endParaRPr>
              </a:p>
            </p:txBody>
          </p:sp>
          <p:sp>
            <p:nvSpPr>
              <p:cNvPr id="345" name=""/>
              <p:cNvSpPr/>
              <p:nvPr/>
            </p:nvSpPr>
            <p:spPr>
              <a:xfrm>
                <a:off x="6537240" y="295740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46" name=""/>
              <p:cNvSpPr/>
              <p:nvPr/>
            </p:nvSpPr>
            <p:spPr>
              <a:xfrm>
                <a:off x="6537240" y="2981160"/>
                <a:ext cx="1459080" cy="24120"/>
              </a:xfrm>
              <a:prstGeom prst="rect">
                <a:avLst/>
              </a:prstGeom>
              <a:solidFill>
                <a:srgbClr val="0033cc"/>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Arial"/>
                </a:endParaRPr>
              </a:p>
            </p:txBody>
          </p:sp>
          <p:sp>
            <p:nvSpPr>
              <p:cNvPr id="347" name=""/>
              <p:cNvSpPr/>
              <p:nvPr/>
            </p:nvSpPr>
            <p:spPr>
              <a:xfrm>
                <a:off x="6537240" y="300528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48" name=""/>
              <p:cNvSpPr/>
              <p:nvPr/>
            </p:nvSpPr>
            <p:spPr>
              <a:xfrm>
                <a:off x="6537240" y="302904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49" name=""/>
              <p:cNvSpPr/>
              <p:nvPr/>
            </p:nvSpPr>
            <p:spPr>
              <a:xfrm>
                <a:off x="6537240" y="305280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50" name=""/>
              <p:cNvSpPr/>
              <p:nvPr/>
            </p:nvSpPr>
            <p:spPr>
              <a:xfrm>
                <a:off x="6537240" y="307656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51" name=""/>
              <p:cNvSpPr/>
              <p:nvPr/>
            </p:nvSpPr>
            <p:spPr>
              <a:xfrm>
                <a:off x="6537240" y="310032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52" name=""/>
              <p:cNvSpPr/>
              <p:nvPr/>
            </p:nvSpPr>
            <p:spPr>
              <a:xfrm>
                <a:off x="6537240" y="312408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53" name=""/>
              <p:cNvSpPr/>
              <p:nvPr/>
            </p:nvSpPr>
            <p:spPr>
              <a:xfrm>
                <a:off x="6537240" y="3147840"/>
                <a:ext cx="1459080" cy="24120"/>
              </a:xfrm>
              <a:prstGeom prst="rect">
                <a:avLst/>
              </a:prstGeom>
              <a:solidFill>
                <a:srgbClr val="0033cc"/>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Arial"/>
                </a:endParaRPr>
              </a:p>
            </p:txBody>
          </p:sp>
          <p:sp>
            <p:nvSpPr>
              <p:cNvPr id="354" name=""/>
              <p:cNvSpPr/>
              <p:nvPr/>
            </p:nvSpPr>
            <p:spPr>
              <a:xfrm>
                <a:off x="6537240" y="317196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55" name=""/>
              <p:cNvSpPr/>
              <p:nvPr/>
            </p:nvSpPr>
            <p:spPr>
              <a:xfrm>
                <a:off x="6537240" y="319572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56" name=""/>
              <p:cNvSpPr/>
              <p:nvPr/>
            </p:nvSpPr>
            <p:spPr>
              <a:xfrm>
                <a:off x="6537240" y="3219480"/>
                <a:ext cx="1459080" cy="22320"/>
              </a:xfrm>
              <a:prstGeom prst="rect">
                <a:avLst/>
              </a:prstGeom>
              <a:solidFill>
                <a:srgbClr val="0033cc"/>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Arial"/>
                </a:endParaRPr>
              </a:p>
            </p:txBody>
          </p:sp>
          <p:sp>
            <p:nvSpPr>
              <p:cNvPr id="357" name=""/>
              <p:cNvSpPr/>
              <p:nvPr/>
            </p:nvSpPr>
            <p:spPr>
              <a:xfrm>
                <a:off x="6537240" y="324180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58" name=""/>
              <p:cNvSpPr/>
              <p:nvPr/>
            </p:nvSpPr>
            <p:spPr>
              <a:xfrm>
                <a:off x="6537240" y="326556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59" name=""/>
              <p:cNvSpPr/>
              <p:nvPr/>
            </p:nvSpPr>
            <p:spPr>
              <a:xfrm>
                <a:off x="6537240" y="328932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60" name=""/>
              <p:cNvSpPr/>
              <p:nvPr/>
            </p:nvSpPr>
            <p:spPr>
              <a:xfrm>
                <a:off x="6537240" y="331308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61" name=""/>
              <p:cNvSpPr/>
              <p:nvPr/>
            </p:nvSpPr>
            <p:spPr>
              <a:xfrm>
                <a:off x="6537240" y="333684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62" name=""/>
              <p:cNvSpPr/>
              <p:nvPr/>
            </p:nvSpPr>
            <p:spPr>
              <a:xfrm>
                <a:off x="6537240" y="3360600"/>
                <a:ext cx="1459080" cy="24120"/>
              </a:xfrm>
              <a:prstGeom prst="rect">
                <a:avLst/>
              </a:prstGeom>
              <a:solidFill>
                <a:srgbClr val="0033cc"/>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Arial"/>
                </a:endParaRPr>
              </a:p>
            </p:txBody>
          </p:sp>
          <p:sp>
            <p:nvSpPr>
              <p:cNvPr id="363" name=""/>
              <p:cNvSpPr/>
              <p:nvPr/>
            </p:nvSpPr>
            <p:spPr>
              <a:xfrm>
                <a:off x="6537240" y="338472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64" name=""/>
              <p:cNvSpPr/>
              <p:nvPr/>
            </p:nvSpPr>
            <p:spPr>
              <a:xfrm>
                <a:off x="6537240" y="340848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65" name=""/>
              <p:cNvSpPr/>
              <p:nvPr/>
            </p:nvSpPr>
            <p:spPr>
              <a:xfrm>
                <a:off x="6537240" y="343224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66" name=""/>
              <p:cNvSpPr/>
              <p:nvPr/>
            </p:nvSpPr>
            <p:spPr>
              <a:xfrm>
                <a:off x="6537240" y="345600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67" name=""/>
              <p:cNvSpPr/>
              <p:nvPr/>
            </p:nvSpPr>
            <p:spPr>
              <a:xfrm>
                <a:off x="6537240" y="347976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68" name=""/>
              <p:cNvSpPr/>
              <p:nvPr/>
            </p:nvSpPr>
            <p:spPr>
              <a:xfrm>
                <a:off x="6537240" y="350352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69" name=""/>
              <p:cNvSpPr/>
              <p:nvPr/>
            </p:nvSpPr>
            <p:spPr>
              <a:xfrm>
                <a:off x="6537240" y="3527280"/>
                <a:ext cx="1459080" cy="22320"/>
              </a:xfrm>
              <a:prstGeom prst="rect">
                <a:avLst/>
              </a:prstGeom>
              <a:solidFill>
                <a:srgbClr val="0033cc"/>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Arial"/>
                </a:endParaRPr>
              </a:p>
            </p:txBody>
          </p:sp>
          <p:sp>
            <p:nvSpPr>
              <p:cNvPr id="370" name=""/>
              <p:cNvSpPr/>
              <p:nvPr/>
            </p:nvSpPr>
            <p:spPr>
              <a:xfrm>
                <a:off x="6537240" y="354960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71" name=""/>
              <p:cNvSpPr/>
              <p:nvPr/>
            </p:nvSpPr>
            <p:spPr>
              <a:xfrm>
                <a:off x="6537240" y="357336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72" name=""/>
              <p:cNvSpPr/>
              <p:nvPr/>
            </p:nvSpPr>
            <p:spPr>
              <a:xfrm>
                <a:off x="6537240" y="3597120"/>
                <a:ext cx="1459080" cy="24120"/>
              </a:xfrm>
              <a:prstGeom prst="rect">
                <a:avLst/>
              </a:prstGeom>
              <a:solidFill>
                <a:srgbClr val="0033cc"/>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Arial"/>
                </a:endParaRPr>
              </a:p>
            </p:txBody>
          </p:sp>
          <p:sp>
            <p:nvSpPr>
              <p:cNvPr id="373" name=""/>
              <p:cNvSpPr/>
              <p:nvPr/>
            </p:nvSpPr>
            <p:spPr>
              <a:xfrm>
                <a:off x="6537240" y="362124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74" name=""/>
              <p:cNvSpPr/>
              <p:nvPr/>
            </p:nvSpPr>
            <p:spPr>
              <a:xfrm>
                <a:off x="6537240" y="364500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75" name=""/>
              <p:cNvSpPr/>
              <p:nvPr/>
            </p:nvSpPr>
            <p:spPr>
              <a:xfrm>
                <a:off x="6537240" y="366876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76" name=""/>
              <p:cNvSpPr/>
              <p:nvPr/>
            </p:nvSpPr>
            <p:spPr>
              <a:xfrm>
                <a:off x="6537240" y="369252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77" name=""/>
              <p:cNvSpPr/>
              <p:nvPr/>
            </p:nvSpPr>
            <p:spPr>
              <a:xfrm>
                <a:off x="6537240" y="371628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78" name=""/>
              <p:cNvSpPr/>
              <p:nvPr/>
            </p:nvSpPr>
            <p:spPr>
              <a:xfrm>
                <a:off x="6537240" y="374004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79" name=""/>
              <p:cNvSpPr/>
              <p:nvPr/>
            </p:nvSpPr>
            <p:spPr>
              <a:xfrm>
                <a:off x="6537240" y="3763800"/>
                <a:ext cx="1459080" cy="24120"/>
              </a:xfrm>
              <a:prstGeom prst="rect">
                <a:avLst/>
              </a:prstGeom>
              <a:solidFill>
                <a:srgbClr val="0033cc"/>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Arial"/>
                </a:endParaRPr>
              </a:p>
            </p:txBody>
          </p:sp>
          <p:sp>
            <p:nvSpPr>
              <p:cNvPr id="380" name=""/>
              <p:cNvSpPr/>
              <p:nvPr/>
            </p:nvSpPr>
            <p:spPr>
              <a:xfrm>
                <a:off x="6537240" y="3787920"/>
                <a:ext cx="1459080" cy="23760"/>
              </a:xfrm>
              <a:prstGeom prst="rect">
                <a:avLst/>
              </a:prstGeom>
              <a:solidFill>
                <a:srgbClr val="0033c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81" name=""/>
              <p:cNvSpPr/>
              <p:nvPr/>
            </p:nvSpPr>
            <p:spPr>
              <a:xfrm>
                <a:off x="6537240" y="3811680"/>
                <a:ext cx="1459080" cy="21960"/>
              </a:xfrm>
              <a:prstGeom prst="rect">
                <a:avLst/>
              </a:prstGeom>
              <a:solidFill>
                <a:srgbClr val="0033cc"/>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Arial"/>
                </a:endParaRPr>
              </a:p>
            </p:txBody>
          </p:sp>
          <p:sp>
            <p:nvSpPr>
              <p:cNvPr id="382" name=""/>
              <p:cNvSpPr/>
              <p:nvPr/>
            </p:nvSpPr>
            <p:spPr>
              <a:xfrm>
                <a:off x="6537240" y="3833640"/>
                <a:ext cx="1459080" cy="24120"/>
              </a:xfrm>
              <a:prstGeom prst="rect">
                <a:avLst/>
              </a:prstGeom>
              <a:solidFill>
                <a:srgbClr val="0033cc"/>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Arial"/>
                </a:endParaRPr>
              </a:p>
            </p:txBody>
          </p:sp>
        </p:grpSp>
        <p:sp>
          <p:nvSpPr>
            <p:cNvPr id="383" name=""/>
            <p:cNvSpPr/>
            <p:nvPr/>
          </p:nvSpPr>
          <p:spPr>
            <a:xfrm>
              <a:off x="6537240" y="2720880"/>
              <a:ext cx="1460520" cy="1138320"/>
            </a:xfrm>
            <a:prstGeom prst="rect">
              <a:avLst/>
            </a:prstGeom>
            <a:solidFill>
              <a:srgbClr val="0033cc"/>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384" name=""/>
          <p:cNvSpPr/>
          <p:nvPr/>
        </p:nvSpPr>
        <p:spPr>
          <a:xfrm>
            <a:off x="6821640" y="3147840"/>
            <a:ext cx="1004760" cy="3052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Citibank</a:t>
            </a:r>
            <a:endParaRPr b="0" lang="en-US" sz="2000" strike="noStrike" u="none">
              <a:solidFill>
                <a:srgbClr val="000000"/>
              </a:solidFill>
              <a:effectLst/>
              <a:uFillTx/>
              <a:latin typeface="Arial"/>
            </a:endParaRPr>
          </a:p>
        </p:txBody>
      </p:sp>
      <p:sp>
        <p:nvSpPr>
          <p:cNvPr id="385" name=""/>
          <p:cNvSpPr/>
          <p:nvPr/>
        </p:nvSpPr>
        <p:spPr>
          <a:xfrm>
            <a:off x="3263760" y="3857760"/>
            <a:ext cx="1800" cy="75852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86" name=""/>
          <p:cNvSpPr/>
          <p:nvPr/>
        </p:nvSpPr>
        <p:spPr>
          <a:xfrm>
            <a:off x="2254320" y="1963800"/>
            <a:ext cx="447480" cy="75708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87" name=""/>
          <p:cNvSpPr/>
          <p:nvPr/>
        </p:nvSpPr>
        <p:spPr>
          <a:xfrm flipH="1">
            <a:off x="3768840" y="1963800"/>
            <a:ext cx="504720" cy="75708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388" name=""/>
          <p:cNvGrpSpPr/>
          <p:nvPr/>
        </p:nvGrpSpPr>
        <p:grpSpPr>
          <a:xfrm>
            <a:off x="4106880" y="2803680"/>
            <a:ext cx="2457000" cy="115200"/>
            <a:chOff x="4106880" y="2803680"/>
            <a:chExt cx="2457000" cy="115200"/>
          </a:xfrm>
        </p:grpSpPr>
        <p:sp>
          <p:nvSpPr>
            <p:cNvPr id="389" name=""/>
            <p:cNvSpPr/>
            <p:nvPr/>
          </p:nvSpPr>
          <p:spPr>
            <a:xfrm flipH="1">
              <a:off x="4199400" y="2862000"/>
              <a:ext cx="2364480" cy="1800"/>
            </a:xfrm>
            <a:prstGeom prst="line">
              <a:avLst/>
            </a:prstGeom>
            <a:ln w="111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90" name=""/>
            <p:cNvSpPr/>
            <p:nvPr/>
          </p:nvSpPr>
          <p:spPr>
            <a:xfrm>
              <a:off x="4106880" y="2803680"/>
              <a:ext cx="94320" cy="115200"/>
            </a:xfrm>
            <a:custGeom>
              <a:avLst/>
              <a:gdLst/>
              <a:ahLst/>
              <a:rect l="l" t="t" r="r" b="b"/>
              <a:pathLst>
                <a:path w="111" h="111">
                  <a:moveTo>
                    <a:pt x="111" y="0"/>
                  </a:moveTo>
                  <a:lnTo>
                    <a:pt x="0" y="57"/>
                  </a:lnTo>
                  <a:lnTo>
                    <a:pt x="111" y="111"/>
                  </a:lnTo>
                  <a:lnTo>
                    <a:pt x="111"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391" name=""/>
          <p:cNvGrpSpPr/>
          <p:nvPr/>
        </p:nvGrpSpPr>
        <p:grpSpPr>
          <a:xfrm>
            <a:off x="4175280" y="3633840"/>
            <a:ext cx="2361600" cy="88920"/>
            <a:chOff x="4175280" y="3633840"/>
            <a:chExt cx="2361600" cy="88920"/>
          </a:xfrm>
        </p:grpSpPr>
        <p:sp>
          <p:nvSpPr>
            <p:cNvPr id="392" name=""/>
            <p:cNvSpPr/>
            <p:nvPr/>
          </p:nvSpPr>
          <p:spPr>
            <a:xfrm>
              <a:off x="4175280" y="3678120"/>
              <a:ext cx="2272680" cy="1800"/>
            </a:xfrm>
            <a:prstGeom prst="line">
              <a:avLst/>
            </a:prstGeom>
            <a:ln w="111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93" name=""/>
            <p:cNvSpPr/>
            <p:nvPr/>
          </p:nvSpPr>
          <p:spPr>
            <a:xfrm>
              <a:off x="6446160" y="3633840"/>
              <a:ext cx="90720" cy="88920"/>
            </a:xfrm>
            <a:custGeom>
              <a:avLst/>
              <a:gdLst/>
              <a:ahLst/>
              <a:rect l="l" t="t" r="r" b="b"/>
              <a:pathLst>
                <a:path w="112" h="111">
                  <a:moveTo>
                    <a:pt x="0" y="111"/>
                  </a:moveTo>
                  <a:lnTo>
                    <a:pt x="112" y="55"/>
                  </a:lnTo>
                  <a:lnTo>
                    <a:pt x="0" y="0"/>
                  </a:lnTo>
                  <a:lnTo>
                    <a:pt x="0" y="111"/>
                  </a:lnTo>
                  <a:close/>
                </a:path>
              </a:pathLst>
            </a:cu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a:endParaRPr>
            </a:p>
          </p:txBody>
        </p:sp>
      </p:grpSp>
      <p:grpSp>
        <p:nvGrpSpPr>
          <p:cNvPr id="394" name=""/>
          <p:cNvGrpSpPr/>
          <p:nvPr/>
        </p:nvGrpSpPr>
        <p:grpSpPr>
          <a:xfrm>
            <a:off x="4091040" y="3301920"/>
            <a:ext cx="2471400" cy="101520"/>
            <a:chOff x="4091040" y="3301920"/>
            <a:chExt cx="2471400" cy="101520"/>
          </a:xfrm>
        </p:grpSpPr>
        <p:sp>
          <p:nvSpPr>
            <p:cNvPr id="395" name=""/>
            <p:cNvSpPr/>
            <p:nvPr/>
          </p:nvSpPr>
          <p:spPr>
            <a:xfrm>
              <a:off x="4197960" y="3344760"/>
              <a:ext cx="6876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396" name=""/>
            <p:cNvSpPr/>
            <p:nvPr/>
          </p:nvSpPr>
          <p:spPr>
            <a:xfrm>
              <a:off x="4318560" y="3344760"/>
              <a:ext cx="673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397" name=""/>
            <p:cNvSpPr/>
            <p:nvPr/>
          </p:nvSpPr>
          <p:spPr>
            <a:xfrm>
              <a:off x="4438080" y="3344760"/>
              <a:ext cx="6876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398" name=""/>
            <p:cNvSpPr/>
            <p:nvPr/>
          </p:nvSpPr>
          <p:spPr>
            <a:xfrm>
              <a:off x="4558680" y="3344760"/>
              <a:ext cx="691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399" name=""/>
            <p:cNvSpPr/>
            <p:nvPr/>
          </p:nvSpPr>
          <p:spPr>
            <a:xfrm>
              <a:off x="4677840" y="3344760"/>
              <a:ext cx="6876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00" name=""/>
            <p:cNvSpPr/>
            <p:nvPr/>
          </p:nvSpPr>
          <p:spPr>
            <a:xfrm>
              <a:off x="4798440" y="3344760"/>
              <a:ext cx="691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01" name=""/>
            <p:cNvSpPr/>
            <p:nvPr/>
          </p:nvSpPr>
          <p:spPr>
            <a:xfrm>
              <a:off x="4919400" y="3344760"/>
              <a:ext cx="6876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02" name=""/>
            <p:cNvSpPr/>
            <p:nvPr/>
          </p:nvSpPr>
          <p:spPr>
            <a:xfrm>
              <a:off x="5038560" y="3344760"/>
              <a:ext cx="691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03" name=""/>
            <p:cNvSpPr/>
            <p:nvPr/>
          </p:nvSpPr>
          <p:spPr>
            <a:xfrm>
              <a:off x="5159520" y="3344760"/>
              <a:ext cx="6876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04" name=""/>
            <p:cNvSpPr/>
            <p:nvPr/>
          </p:nvSpPr>
          <p:spPr>
            <a:xfrm>
              <a:off x="5280480" y="3344760"/>
              <a:ext cx="673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05" name=""/>
            <p:cNvSpPr/>
            <p:nvPr/>
          </p:nvSpPr>
          <p:spPr>
            <a:xfrm>
              <a:off x="5399280" y="3344760"/>
              <a:ext cx="6876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06" name=""/>
            <p:cNvSpPr/>
            <p:nvPr/>
          </p:nvSpPr>
          <p:spPr>
            <a:xfrm>
              <a:off x="5520240" y="3344760"/>
              <a:ext cx="6876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07" name=""/>
            <p:cNvSpPr/>
            <p:nvPr/>
          </p:nvSpPr>
          <p:spPr>
            <a:xfrm>
              <a:off x="5640840" y="3344760"/>
              <a:ext cx="673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08" name=""/>
            <p:cNvSpPr/>
            <p:nvPr/>
          </p:nvSpPr>
          <p:spPr>
            <a:xfrm>
              <a:off x="5759640" y="3344760"/>
              <a:ext cx="691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09" name=""/>
            <p:cNvSpPr/>
            <p:nvPr/>
          </p:nvSpPr>
          <p:spPr>
            <a:xfrm>
              <a:off x="5880600" y="3344760"/>
              <a:ext cx="691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10" name=""/>
            <p:cNvSpPr/>
            <p:nvPr/>
          </p:nvSpPr>
          <p:spPr>
            <a:xfrm>
              <a:off x="5999760" y="3344760"/>
              <a:ext cx="691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11" name=""/>
            <p:cNvSpPr/>
            <p:nvPr/>
          </p:nvSpPr>
          <p:spPr>
            <a:xfrm>
              <a:off x="6120720" y="3344760"/>
              <a:ext cx="691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12" name=""/>
            <p:cNvSpPr/>
            <p:nvPr/>
          </p:nvSpPr>
          <p:spPr>
            <a:xfrm>
              <a:off x="6241680" y="3344760"/>
              <a:ext cx="6876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13" name=""/>
            <p:cNvSpPr/>
            <p:nvPr/>
          </p:nvSpPr>
          <p:spPr>
            <a:xfrm>
              <a:off x="6360480" y="3344760"/>
              <a:ext cx="6876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414" name=""/>
            <p:cNvSpPr/>
            <p:nvPr/>
          </p:nvSpPr>
          <p:spPr>
            <a:xfrm>
              <a:off x="4091040" y="3301920"/>
              <a:ext cx="110520" cy="101520"/>
            </a:xfrm>
            <a:custGeom>
              <a:avLst/>
              <a:gdLst/>
              <a:ahLst/>
              <a:rect l="l" t="t" r="r" b="b"/>
              <a:pathLst>
                <a:path w="127" h="127">
                  <a:moveTo>
                    <a:pt x="127" y="0"/>
                  </a:moveTo>
                  <a:lnTo>
                    <a:pt x="0" y="64"/>
                  </a:lnTo>
                  <a:lnTo>
                    <a:pt x="127" y="127"/>
                  </a:lnTo>
                  <a:lnTo>
                    <a:pt x="127"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5" name=""/>
            <p:cNvSpPr/>
            <p:nvPr/>
          </p:nvSpPr>
          <p:spPr>
            <a:xfrm>
              <a:off x="6452280" y="3303720"/>
              <a:ext cx="110160" cy="99720"/>
            </a:xfrm>
            <a:custGeom>
              <a:avLst/>
              <a:gdLst/>
              <a:ahLst/>
              <a:rect l="l" t="t" r="r" b="b"/>
              <a:pathLst>
                <a:path w="128" h="128">
                  <a:moveTo>
                    <a:pt x="0" y="128"/>
                  </a:moveTo>
                  <a:lnTo>
                    <a:pt x="128" y="63"/>
                  </a:lnTo>
                  <a:lnTo>
                    <a:pt x="0" y="0"/>
                  </a:lnTo>
                  <a:lnTo>
                    <a:pt x="0" y="128"/>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416" name=""/>
          <p:cNvSpPr/>
          <p:nvPr/>
        </p:nvSpPr>
        <p:spPr>
          <a:xfrm>
            <a:off x="4578480" y="3100320"/>
            <a:ext cx="1001520" cy="281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7" name=""/>
          <p:cNvSpPr/>
          <p:nvPr/>
        </p:nvSpPr>
        <p:spPr>
          <a:xfrm>
            <a:off x="4152960" y="3124080"/>
            <a:ext cx="2319120" cy="19872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Credit Swap</a:t>
            </a:r>
            <a:endParaRPr b="0" lang="en-US" sz="1300" strike="noStrike" u="none">
              <a:solidFill>
                <a:srgbClr val="000000"/>
              </a:solidFill>
              <a:effectLst/>
              <a:uFillTx/>
              <a:latin typeface="Arial"/>
            </a:endParaRPr>
          </a:p>
        </p:txBody>
      </p:sp>
      <p:sp>
        <p:nvSpPr>
          <p:cNvPr id="418" name=""/>
          <p:cNvSpPr/>
          <p:nvPr/>
        </p:nvSpPr>
        <p:spPr>
          <a:xfrm>
            <a:off x="4140360" y="3732120"/>
            <a:ext cx="1827000" cy="254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9" name=""/>
          <p:cNvSpPr/>
          <p:nvPr/>
        </p:nvSpPr>
        <p:spPr>
          <a:xfrm>
            <a:off x="4206960" y="3780000"/>
            <a:ext cx="224640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Interest on Trust Investments</a:t>
            </a:r>
            <a:endParaRPr b="0" lang="en-US" sz="1200" strike="noStrike" u="none">
              <a:solidFill>
                <a:srgbClr val="000000"/>
              </a:solidFill>
              <a:effectLst/>
              <a:uFillTx/>
              <a:latin typeface="Arial"/>
            </a:endParaRPr>
          </a:p>
        </p:txBody>
      </p:sp>
      <p:sp>
        <p:nvSpPr>
          <p:cNvPr id="420" name=""/>
          <p:cNvSpPr/>
          <p:nvPr/>
        </p:nvSpPr>
        <p:spPr>
          <a:xfrm>
            <a:off x="4118040" y="2595600"/>
            <a:ext cx="1958760" cy="253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1" name=""/>
          <p:cNvSpPr/>
          <p:nvPr/>
        </p:nvSpPr>
        <p:spPr>
          <a:xfrm>
            <a:off x="4168800" y="2587680"/>
            <a:ext cx="24098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Note Interest &amp; Certificate Yield</a:t>
            </a:r>
            <a:endParaRPr b="0" lang="en-US" sz="1200" strike="noStrike" u="none">
              <a:solidFill>
                <a:srgbClr val="000000"/>
              </a:solidFill>
              <a:effectLst/>
              <a:uFillTx/>
              <a:latin typeface="Arial"/>
            </a:endParaRPr>
          </a:p>
        </p:txBody>
      </p:sp>
      <p:sp>
        <p:nvSpPr>
          <p:cNvPr id="422" name=""/>
          <p:cNvSpPr/>
          <p:nvPr/>
        </p:nvSpPr>
        <p:spPr>
          <a:xfrm>
            <a:off x="1557360" y="1284120"/>
            <a:ext cx="1349280" cy="679680"/>
          </a:xfrm>
          <a:prstGeom prst="rect">
            <a:avLst/>
          </a:prstGeom>
          <a:solidFill>
            <a:srgbClr val="0033cc"/>
          </a:solidFill>
          <a:ln w="7920">
            <a:solidFill>
              <a:srgbClr val="000000"/>
            </a:solidFill>
            <a:miter/>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23" name=""/>
          <p:cNvSpPr/>
          <p:nvPr/>
        </p:nvSpPr>
        <p:spPr>
          <a:xfrm>
            <a:off x="2360520" y="4616280"/>
            <a:ext cx="1825560" cy="1013040"/>
          </a:xfrm>
          <a:prstGeom prst="rect">
            <a:avLst/>
          </a:prstGeom>
          <a:solidFill>
            <a:srgbClr val="0033cc"/>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424" name=""/>
          <p:cNvSpPr/>
          <p:nvPr/>
        </p:nvSpPr>
        <p:spPr>
          <a:xfrm>
            <a:off x="1828800" y="1447920"/>
            <a:ext cx="777960" cy="30528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Notes</a:t>
            </a:r>
            <a:endParaRPr b="0" lang="en-US" sz="2000" strike="noStrike" u="none">
              <a:solidFill>
                <a:srgbClr val="000000"/>
              </a:solidFill>
              <a:effectLst/>
              <a:uFillTx/>
              <a:latin typeface="Arial"/>
            </a:endParaRPr>
          </a:p>
        </p:txBody>
      </p:sp>
      <p:sp>
        <p:nvSpPr>
          <p:cNvPr id="425" name=""/>
          <p:cNvSpPr/>
          <p:nvPr/>
        </p:nvSpPr>
        <p:spPr>
          <a:xfrm>
            <a:off x="2354400" y="4819680"/>
            <a:ext cx="1778040" cy="61020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Trust Investments</a:t>
            </a:r>
            <a:endParaRPr b="0" lang="en-US" sz="2000" strike="noStrike" u="none">
              <a:solidFill>
                <a:srgbClr val="000000"/>
              </a:solidFill>
              <a:effectLst/>
              <a:uFillTx/>
              <a:latin typeface="Arial"/>
            </a:endParaRPr>
          </a:p>
        </p:txBody>
      </p:sp>
      <p:sp>
        <p:nvSpPr>
          <p:cNvPr id="426" name=""/>
          <p:cNvSpPr/>
          <p:nvPr/>
        </p:nvSpPr>
        <p:spPr>
          <a:xfrm>
            <a:off x="2851200" y="3075120"/>
            <a:ext cx="777960" cy="36612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Trust</a:t>
            </a:r>
            <a:endParaRPr b="0" lang="en-US" sz="24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48A39EE7-C346-48F8-9A64-14A3C2E971EF}"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7"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The Trust Investments</a:t>
            </a:r>
            <a:endParaRPr b="1" lang="en-US" sz="3000" strike="noStrike" u="none">
              <a:solidFill>
                <a:srgbClr val="000000"/>
              </a:solidFill>
              <a:effectLst/>
              <a:uFillTx/>
              <a:latin typeface="Arial"/>
            </a:endParaRPr>
          </a:p>
        </p:txBody>
      </p:sp>
      <p:sp>
        <p:nvSpPr>
          <p:cNvPr id="428" name=""/>
          <p:cNvSpPr/>
          <p:nvPr/>
        </p:nvSpPr>
        <p:spPr>
          <a:xfrm>
            <a:off x="212760" y="517680"/>
            <a:ext cx="8690040" cy="5027400"/>
          </a:xfrm>
          <a:prstGeom prst="rect">
            <a:avLst/>
          </a:prstGeom>
          <a:noFill/>
          <a:ln w="0">
            <a:noFill/>
          </a:ln>
        </p:spPr>
        <p:style>
          <a:lnRef idx="0"/>
          <a:fillRef idx="0"/>
          <a:effectRef idx="0"/>
          <a:fontRef idx="minor"/>
        </p:style>
        <p:txBody>
          <a:bodyPr lIns="0" rIns="0" tIns="0" bIns="0" anchor="t">
            <a:normAutofit fontScale="92500" lnSpcReduction="9999"/>
          </a:bodyPr>
          <a:p>
            <a:pPr lvl="1" marL="743040" indent="-285840">
              <a:lnSpc>
                <a:spcPct val="115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115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Trust Investments:</a:t>
            </a:r>
            <a:endParaRPr b="0" lang="en-US" sz="2400" strike="noStrike" u="none">
              <a:solidFill>
                <a:srgbClr val="000000"/>
              </a:solidFill>
              <a:effectLst/>
              <a:uFillTx/>
              <a:latin typeface="Arial"/>
            </a:endParaRPr>
          </a:p>
          <a:p>
            <a:pPr lvl="1" marL="743040" indent="-285840">
              <a:lnSpc>
                <a:spcPct val="115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Yosemite Structures:</a:t>
            </a:r>
            <a:endParaRPr b="0" lang="en-US" sz="1400" strike="noStrike" u="none">
              <a:solidFill>
                <a:srgbClr val="000000"/>
              </a:solidFill>
              <a:effectLst/>
              <a:uFillTx/>
              <a:latin typeface="Arial"/>
            </a:endParaRPr>
          </a:p>
          <a:p>
            <a:pPr lvl="2" marL="1428840" indent="-228600">
              <a:lnSpc>
                <a:spcPct val="115000"/>
              </a:lnSpc>
              <a:spcBef>
                <a:spcPts val="349"/>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Investments: Payment obligations supported, in whole or in part, directly or indirectly, by Enron</a:t>
            </a:r>
            <a:endParaRPr b="0" lang="en-US" sz="1400" strike="noStrike" u="none">
              <a:solidFill>
                <a:srgbClr val="000000"/>
              </a:solidFill>
              <a:effectLst/>
              <a:uFillTx/>
              <a:latin typeface="Arial"/>
            </a:endParaRPr>
          </a:p>
          <a:p>
            <a:pPr lvl="2" marL="1428840" indent="-228600">
              <a:lnSpc>
                <a:spcPct val="115000"/>
              </a:lnSpc>
              <a:spcBef>
                <a:spcPts val="349"/>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Highly Rated Investments:</a:t>
            </a:r>
            <a:endParaRPr b="0" lang="en-US" sz="1400" strike="noStrike" u="none">
              <a:solidFill>
                <a:srgbClr val="000000"/>
              </a:solidFill>
              <a:effectLst/>
              <a:uFillTx/>
              <a:latin typeface="Arial"/>
            </a:endParaRPr>
          </a:p>
          <a:p>
            <a:pPr lvl="3" marL="1890720" indent="-285840">
              <a:lnSpc>
                <a:spcPct val="115000"/>
              </a:lnSpc>
              <a:spcBef>
                <a:spcPts val="176"/>
              </a:spcBef>
              <a:spcAft>
                <a:spcPts val="176"/>
              </a:spcAft>
              <a:buClr>
                <a:srgbClr val="009900"/>
              </a:buClr>
              <a:buSzPct val="60000"/>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Governments (including the United Kingdom for Yosemite 2)</a:t>
            </a:r>
            <a:endParaRPr b="0" lang="en-US" sz="1400" strike="noStrike" u="none">
              <a:solidFill>
                <a:srgbClr val="000000"/>
              </a:solidFill>
              <a:effectLst/>
              <a:uFillTx/>
              <a:latin typeface="Arial"/>
            </a:endParaRPr>
          </a:p>
          <a:p>
            <a:pPr lvl="3" marL="1890720" indent="-285840">
              <a:lnSpc>
                <a:spcPct val="115000"/>
              </a:lnSpc>
              <a:spcBef>
                <a:spcPts val="176"/>
              </a:spcBef>
              <a:spcAft>
                <a:spcPts val="176"/>
              </a:spcAft>
              <a:buClr>
                <a:srgbClr val="009900"/>
              </a:buClr>
              <a:buSzPct val="60000"/>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AAA Insurance Companies</a:t>
            </a:r>
            <a:endParaRPr b="0" lang="en-US" sz="1400" strike="noStrike" u="none">
              <a:solidFill>
                <a:srgbClr val="000000"/>
              </a:solidFill>
              <a:effectLst/>
              <a:uFillTx/>
              <a:latin typeface="Arial"/>
            </a:endParaRPr>
          </a:p>
          <a:p>
            <a:pPr lvl="3" marL="1890720" indent="-285840">
              <a:lnSpc>
                <a:spcPct val="115000"/>
              </a:lnSpc>
              <a:spcBef>
                <a:spcPts val="176"/>
              </a:spcBef>
              <a:spcAft>
                <a:spcPts val="176"/>
              </a:spcAft>
              <a:buClr>
                <a:srgbClr val="009900"/>
              </a:buClr>
              <a:buSzPct val="60000"/>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Securities of Issuers with short term ratings of A1+/P1 and long term ratings of Aa3/AA-</a:t>
            </a:r>
            <a:endParaRPr b="0" lang="en-US" sz="1400" strike="noStrike" u="none">
              <a:solidFill>
                <a:srgbClr val="000000"/>
              </a:solidFill>
              <a:effectLst/>
              <a:uFillTx/>
              <a:latin typeface="Arial"/>
            </a:endParaRPr>
          </a:p>
          <a:p>
            <a:pPr lvl="3" marL="1890720" indent="-285840">
              <a:lnSpc>
                <a:spcPct val="115000"/>
              </a:lnSpc>
              <a:spcBef>
                <a:spcPts val="176"/>
              </a:spcBef>
              <a:spcAft>
                <a:spcPts val="176"/>
              </a:spcAft>
              <a:buClr>
                <a:srgbClr val="009900"/>
              </a:buClr>
              <a:buSzPct val="60000"/>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Securities of Issuers with long term debt ratings of Aaa/AAA</a:t>
            </a:r>
            <a:endParaRPr b="0" lang="en-US" sz="1400" strike="noStrike" u="none">
              <a:solidFill>
                <a:srgbClr val="000000"/>
              </a:solidFill>
              <a:effectLst/>
              <a:uFillTx/>
              <a:latin typeface="Arial"/>
            </a:endParaRPr>
          </a:p>
          <a:p>
            <a:pPr lvl="1" marL="743040" indent="-285840">
              <a:lnSpc>
                <a:spcPct val="115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CLN Structures:     </a:t>
            </a:r>
            <a:r>
              <a:rPr b="1"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a:p>
            <a:pPr lvl="2" marL="1428840" indent="-228600">
              <a:lnSpc>
                <a:spcPct val="115000"/>
              </a:lnSpc>
              <a:spcBef>
                <a:spcPts val="349"/>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Highly Rated Investments</a:t>
            </a:r>
            <a:endParaRPr b="0" lang="en-US" sz="1400" strike="noStrike" u="none">
              <a:solidFill>
                <a:srgbClr val="000000"/>
              </a:solidFill>
              <a:effectLst/>
              <a:uFillTx/>
              <a:latin typeface="Arial"/>
            </a:endParaRPr>
          </a:p>
          <a:p>
            <a:pPr lvl="3" marL="1890720" indent="-285840">
              <a:lnSpc>
                <a:spcPct val="115000"/>
              </a:lnSpc>
              <a:spcBef>
                <a:spcPts val="349"/>
              </a:spcBef>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Governments</a:t>
            </a:r>
            <a:endParaRPr b="0" lang="en-US" sz="1400" strike="noStrike" u="none">
              <a:solidFill>
                <a:srgbClr val="000000"/>
              </a:solidFill>
              <a:effectLst/>
              <a:uFillTx/>
              <a:latin typeface="Arial"/>
            </a:endParaRPr>
          </a:p>
          <a:p>
            <a:pPr lvl="3" marL="1890720" indent="-285840">
              <a:lnSpc>
                <a:spcPct val="115000"/>
              </a:lnSpc>
              <a:spcBef>
                <a:spcPts val="349"/>
              </a:spcBef>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AAA Insurance Companies</a:t>
            </a:r>
            <a:endParaRPr b="0" lang="en-US" sz="1400" strike="noStrike" u="none">
              <a:solidFill>
                <a:srgbClr val="000000"/>
              </a:solidFill>
              <a:effectLst/>
              <a:uFillTx/>
              <a:latin typeface="Arial"/>
            </a:endParaRPr>
          </a:p>
          <a:p>
            <a:pPr lvl="3" marL="1890720" indent="-285840">
              <a:lnSpc>
                <a:spcPct val="115000"/>
              </a:lnSpc>
              <a:spcBef>
                <a:spcPts val="349"/>
              </a:spcBef>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AA-/Aa3 long term and A-1/P-1 short term rated Money Center Banks</a:t>
            </a:r>
            <a:endParaRPr b="0" lang="en-US" sz="1400" strike="noStrike" u="none">
              <a:solidFill>
                <a:srgbClr val="000000"/>
              </a:solidFill>
              <a:effectLst/>
              <a:uFillTx/>
              <a:latin typeface="Arial"/>
            </a:endParaRPr>
          </a:p>
          <a:p>
            <a:pPr lvl="3" marL="1890720" indent="-285840">
              <a:lnSpc>
                <a:spcPct val="115000"/>
              </a:lnSpc>
              <a:spcBef>
                <a:spcPts val="349"/>
              </a:spcBef>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A+/A1, A-1/P-1 Euro Commercial Banks</a:t>
            </a:r>
            <a:endParaRPr b="0" lang="en-US" sz="1400" strike="noStrike" u="none">
              <a:solidFill>
                <a:srgbClr val="000000"/>
              </a:solidFill>
              <a:effectLst/>
              <a:uFillTx/>
              <a:latin typeface="Arial"/>
            </a:endParaRPr>
          </a:p>
          <a:p>
            <a:pPr lvl="2" marL="1428840" indent="-228600">
              <a:lnSpc>
                <a:spcPct val="115000"/>
              </a:lnSpc>
              <a:spcBef>
                <a:spcPts val="176"/>
              </a:spcBef>
              <a:spcAft>
                <a:spcPts val="176"/>
              </a:spcAft>
              <a:buClr>
                <a:srgbClr val="009900"/>
              </a:buClr>
              <a:buSzPct val="6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lnSpc>
                <a:spcPct val="115000"/>
              </a:lnSpc>
              <a:spcBef>
                <a:spcPts val="224"/>
              </a:spcBef>
              <a:spcAft>
                <a:spcPts val="2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Trust Investments may be substituted at Citibank’s direction</a:t>
            </a:r>
            <a:endParaRPr b="0" lang="en-US" sz="18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0D365809-BA01-4DDB-9784-08E524752ABB}" type="slidenum">
              <a:t>23</a:t>
            </a:fld>
          </a:p>
        </p:txBody>
      </p:sp>
    </p:spTree>
  </p:cSld>
  <p:transition>
    <p:strips dir="rd"/>
  </p:transition>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9"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The Citibank Swap</a:t>
            </a:r>
            <a:endParaRPr b="1" lang="en-US" sz="3000" strike="noStrike" u="none">
              <a:solidFill>
                <a:srgbClr val="000000"/>
              </a:solidFill>
              <a:effectLst/>
              <a:uFillTx/>
              <a:latin typeface="Arial"/>
            </a:endParaRPr>
          </a:p>
        </p:txBody>
      </p:sp>
      <p:sp>
        <p:nvSpPr>
          <p:cNvPr id="430" name=""/>
          <p:cNvSpPr/>
          <p:nvPr/>
        </p:nvSpPr>
        <p:spPr>
          <a:xfrm>
            <a:off x="227160" y="1265400"/>
            <a:ext cx="8689680" cy="5027400"/>
          </a:xfrm>
          <a:prstGeom prst="rect">
            <a:avLst/>
          </a:prstGeom>
          <a:noFill/>
          <a:ln w="0">
            <a:noFill/>
          </a:ln>
        </p:spPr>
        <p:style>
          <a:lnRef idx="0"/>
          <a:fillRef idx="0"/>
          <a:effectRef idx="0"/>
          <a:fontRef idx="minor"/>
        </p:style>
        <p:txBody>
          <a:bodyPr lIns="0" rIns="0" tIns="0" bIns="0" anchor="t">
            <a:normAutofit/>
          </a:bodyPr>
          <a:p>
            <a:pPr lvl="2" marL="1143000" indent="-228600">
              <a:lnSpc>
                <a:spcPct val="115000"/>
              </a:lnSpc>
              <a:spcBef>
                <a:spcPts val="499"/>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 the absence of a Credit Event:</a:t>
            </a:r>
            <a:endParaRPr b="0" lang="en-US" sz="2000" strike="noStrike" u="none">
              <a:solidFill>
                <a:srgbClr val="000000"/>
              </a:solidFill>
              <a:effectLst/>
              <a:uFillTx/>
              <a:latin typeface="Arial"/>
            </a:endParaRPr>
          </a:p>
          <a:p>
            <a:pPr lvl="3" marL="1600200" indent="-228600">
              <a:lnSpc>
                <a:spcPct val="115000"/>
              </a:lnSpc>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3" marL="1600200" indent="-228600">
              <a:lnSpc>
                <a:spcPct val="115000"/>
              </a:lnSpc>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Citibank will receive periodic distributions on Trust Investments</a:t>
            </a:r>
            <a:endParaRPr b="0" lang="en-US" sz="2000" strike="noStrike" u="none">
              <a:solidFill>
                <a:srgbClr val="000000"/>
              </a:solidFill>
              <a:effectLst/>
              <a:uFillTx/>
              <a:latin typeface="Arial"/>
            </a:endParaRPr>
          </a:p>
          <a:p>
            <a:pPr lvl="3" marL="1600200" indent="-228600">
              <a:lnSpc>
                <a:spcPct val="115000"/>
              </a:lnSpc>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3" marL="1600200" indent="-228600">
              <a:lnSpc>
                <a:spcPct val="115000"/>
              </a:lnSpc>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Citibank will make interest payments and yield payments</a:t>
            </a:r>
            <a:endParaRPr b="0" lang="en-US" sz="2000" strike="noStrike" u="none">
              <a:solidFill>
                <a:srgbClr val="000000"/>
              </a:solidFill>
              <a:effectLst/>
              <a:uFillTx/>
              <a:latin typeface="Arial"/>
            </a:endParaRPr>
          </a:p>
          <a:p>
            <a:pPr lvl="3" marL="1600200" indent="-228600">
              <a:lnSpc>
                <a:spcPct val="115000"/>
              </a:lnSpc>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3" marL="1600200" indent="-228600">
              <a:lnSpc>
                <a:spcPct val="115000"/>
              </a:lnSpc>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Principal payments on Trust Investments or Deliverable Obligations under the Citibank Swap are the investors’ expected source of principal repayment</a:t>
            </a:r>
            <a:endParaRPr b="0" lang="en-US" sz="2000" strike="noStrike" u="none">
              <a:solidFill>
                <a:srgbClr val="000000"/>
              </a:solidFill>
              <a:effectLst/>
              <a:uFillTx/>
              <a:latin typeface="Arial"/>
            </a:endParaRPr>
          </a:p>
          <a:p>
            <a:pPr lvl="2" marL="1143000" indent="-228600">
              <a:lnSpc>
                <a:spcPct val="115000"/>
              </a:lnSpc>
              <a:spcBef>
                <a:spcPts val="499"/>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2" marL="1143000" indent="-228600">
              <a:spcBef>
                <a:spcPts val="601"/>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28584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C65B61B0-E017-47C6-9D51-65976656DC52}" type="slidenum">
              <a:t>24</a:t>
            </a:fld>
          </a:p>
        </p:txBody>
      </p:sp>
    </p:spTree>
  </p:cSld>
  <p:transition>
    <p:strips dir="rd"/>
  </p:transition>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1" name="PlaceHolder 1"/>
          <p:cNvSpPr>
            <a:spLocks noGrp="1"/>
          </p:cNvSpPr>
          <p:nvPr>
            <p:ph type="title"/>
          </p:nvPr>
        </p:nvSpPr>
        <p:spPr>
          <a:xfrm>
            <a:off x="642960" y="-63720"/>
            <a:ext cx="77896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Enron Bankruptcy</a:t>
            </a:r>
            <a:endParaRPr b="1" lang="en-US" sz="3000" strike="noStrike" u="none">
              <a:solidFill>
                <a:srgbClr val="000000"/>
              </a:solidFill>
              <a:effectLst/>
              <a:uFillTx/>
              <a:latin typeface="Arial"/>
            </a:endParaRPr>
          </a:p>
        </p:txBody>
      </p:sp>
      <p:sp>
        <p:nvSpPr>
          <p:cNvPr id="432" name=""/>
          <p:cNvSpPr/>
          <p:nvPr/>
        </p:nvSpPr>
        <p:spPr>
          <a:xfrm>
            <a:off x="1012680" y="1066680"/>
            <a:ext cx="7551720" cy="5029200"/>
          </a:xfrm>
          <a:prstGeom prst="rect">
            <a:avLst/>
          </a:prstGeom>
          <a:noFill/>
          <a:ln w="0">
            <a:noFill/>
          </a:ln>
        </p:spPr>
        <p:style>
          <a:lnRef idx="0"/>
          <a:fillRef idx="0"/>
          <a:effectRef idx="0"/>
          <a:fontRef idx="minor"/>
        </p:style>
        <p:txBody>
          <a:bodyPr lIns="0" rIns="0" tIns="0" bIns="0" anchor="t">
            <a:noAutofit/>
          </a:bodyPr>
          <a:p>
            <a:pPr lvl="1" marL="569880" indent="-285840">
              <a:lnSpc>
                <a:spcPct val="115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 the event of an Enron Bankruptcy</a:t>
            </a:r>
            <a:endParaRPr b="0" lang="en-US" sz="2000" strike="noStrike" u="none">
              <a:solidFill>
                <a:srgbClr val="000000"/>
              </a:solidFill>
              <a:effectLst/>
              <a:uFillTx/>
              <a:latin typeface="Arial"/>
            </a:endParaRPr>
          </a:p>
          <a:p>
            <a:pPr lvl="1" marL="569880" indent="-285840">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2" marL="912960" indent="-228600">
              <a:lnSpc>
                <a:spcPct val="115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Yosemite: </a:t>
            </a:r>
            <a:r>
              <a:rPr b="1" lang="en-US" sz="1800" strike="noStrike" u="none">
                <a:solidFill>
                  <a:srgbClr val="000000"/>
                </a:solidFill>
                <a:effectLst/>
                <a:uFillTx/>
                <a:latin typeface="Arial"/>
              </a:rPr>
              <a:t>At the completion of the bankruptcy proceedings Citbank is required to make up the differential between the Enron Investments and recovery on Enron bonds.</a:t>
            </a:r>
            <a:endParaRPr b="0" lang="en-US" sz="1800" strike="noStrike" u="none">
              <a:solidFill>
                <a:srgbClr val="000000"/>
              </a:solidFill>
              <a:effectLst/>
              <a:uFillTx/>
              <a:latin typeface="Arial"/>
            </a:endParaRPr>
          </a:p>
          <a:p>
            <a:pPr lvl="2" marL="912960" indent="-228600">
              <a:lnSpc>
                <a:spcPct val="115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2" marL="912960" indent="-228600">
              <a:lnSpc>
                <a:spcPct val="115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CLN: </a:t>
            </a:r>
            <a:r>
              <a:rPr b="1" lang="en-US" sz="1800" strike="noStrike" u="none">
                <a:solidFill>
                  <a:srgbClr val="000000"/>
                </a:solidFill>
                <a:effectLst/>
                <a:uFillTx/>
                <a:latin typeface="Arial"/>
              </a:rPr>
              <a:t>Citibank is required to settle the Swap with Enron Deliverable Obligations (senior, unsecured obligation) within 60 days following an Enron Credit Event.</a:t>
            </a:r>
            <a:endParaRPr b="0" lang="en-US" sz="1800" strike="noStrike" u="none">
              <a:solidFill>
                <a:srgbClr val="000000"/>
              </a:solidFill>
              <a:effectLst/>
              <a:uFillTx/>
              <a:latin typeface="Arial"/>
            </a:endParaRPr>
          </a:p>
          <a:p>
            <a:pPr lvl="1" marL="569880" indent="-285840">
              <a:lnSpc>
                <a:spcPct val="115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569880" indent="-285840">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569880" indent="-285840">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04C58512-3CF3-4C37-9148-DDF3BE59F6A1}"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3" name="PlaceHolder 1"/>
          <p:cNvSpPr>
            <a:spLocks noGrp="1"/>
          </p:cNvSpPr>
          <p:nvPr>
            <p:ph type="title"/>
          </p:nvPr>
        </p:nvSpPr>
        <p:spPr>
          <a:xfrm>
            <a:off x="597960" y="-360"/>
            <a:ext cx="7790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Investment Highlights</a:t>
            </a:r>
            <a:endParaRPr b="1" lang="en-US" sz="3000" strike="noStrike" u="none">
              <a:solidFill>
                <a:srgbClr val="000000"/>
              </a:solidFill>
              <a:effectLst/>
              <a:uFillTx/>
              <a:latin typeface="Arial"/>
            </a:endParaRPr>
          </a:p>
        </p:txBody>
      </p:sp>
      <p:sp>
        <p:nvSpPr>
          <p:cNvPr id="434" name=""/>
          <p:cNvSpPr/>
          <p:nvPr/>
        </p:nvSpPr>
        <p:spPr>
          <a:xfrm>
            <a:off x="1012680" y="1066680"/>
            <a:ext cx="7551720" cy="5029200"/>
          </a:xfrm>
          <a:prstGeom prst="rect">
            <a:avLst/>
          </a:prstGeom>
          <a:noFill/>
          <a:ln w="0">
            <a:noFill/>
          </a:ln>
        </p:spPr>
        <p:style>
          <a:lnRef idx="0"/>
          <a:fillRef idx="0"/>
          <a:effectRef idx="0"/>
          <a:fontRef idx="minor"/>
        </p:style>
        <p:txBody>
          <a:bodyPr lIns="0" rIns="0" tIns="0" bIns="0" anchor="t">
            <a:noAutofit/>
          </a:bodyPr>
          <a:p>
            <a:pPr lvl="1" marL="569880" indent="-285840">
              <a:lnSpc>
                <a:spcPct val="115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a:t>
            </a:r>
            <a:endParaRPr b="0" lang="en-US" sz="2000" strike="noStrike" u="none">
              <a:solidFill>
                <a:srgbClr val="000000"/>
              </a:solidFill>
              <a:effectLst/>
              <a:uFillTx/>
              <a:latin typeface="Arial"/>
            </a:endParaRPr>
          </a:p>
          <a:p>
            <a:pPr lvl="2" marL="912960" indent="-228600">
              <a:lnSpc>
                <a:spcPct val="115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Senior unsecured rating BBB+/Baa1</a:t>
            </a:r>
            <a:endParaRPr b="0" lang="en-US" sz="2000" strike="noStrike" u="none">
              <a:solidFill>
                <a:srgbClr val="000000"/>
              </a:solidFill>
              <a:effectLst/>
              <a:uFillTx/>
              <a:latin typeface="Arial"/>
            </a:endParaRPr>
          </a:p>
          <a:p>
            <a:pPr lvl="2" marL="912960" indent="-228600">
              <a:lnSpc>
                <a:spcPct val="115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569880" indent="-285840">
              <a:lnSpc>
                <a:spcPct val="115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Citibank</a:t>
            </a:r>
            <a:endParaRPr b="0" lang="en-US" sz="2000" strike="noStrike" u="none">
              <a:solidFill>
                <a:srgbClr val="000000"/>
              </a:solidFill>
              <a:effectLst/>
              <a:uFillTx/>
              <a:latin typeface="Arial"/>
            </a:endParaRPr>
          </a:p>
          <a:p>
            <a:pPr lvl="2" marL="912960" indent="-228600">
              <a:lnSpc>
                <a:spcPct val="115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Senior unsecured rating AA-/Aa2</a:t>
            </a:r>
            <a:endParaRPr b="0" lang="en-US" sz="2000" strike="noStrike" u="none">
              <a:solidFill>
                <a:srgbClr val="000000"/>
              </a:solidFill>
              <a:effectLst/>
              <a:uFillTx/>
              <a:latin typeface="Arial"/>
            </a:endParaRPr>
          </a:p>
          <a:p>
            <a:pPr lvl="2" marL="912960" indent="-228600">
              <a:lnSpc>
                <a:spcPct val="115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569880" indent="-285840">
              <a:lnSpc>
                <a:spcPct val="115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Investors are fundamentally in the same position as a holder of Enron senior, unsecured obligations</a:t>
            </a:r>
            <a:endParaRPr b="0" lang="en-US" sz="20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2C8338CA-693A-46E6-8306-0FF54D71C283}" type="slidenum">
              <a:t>26</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Opening Comment</a:t>
            </a:r>
            <a:endParaRPr b="1" lang="en-US" sz="3000" strike="noStrike" u="none">
              <a:solidFill>
                <a:srgbClr val="000000"/>
              </a:solidFill>
              <a:effectLst/>
              <a:uFillTx/>
              <a:latin typeface="Arial"/>
            </a:endParaRPr>
          </a:p>
        </p:txBody>
      </p:sp>
      <p:sp>
        <p:nvSpPr>
          <p:cNvPr id="42"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46512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465120" indent="-465120">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Recent press reports have suggested that Enron would be required to issue equity in order to fulfill certain obligations of Marlin and Osprey.  </a:t>
            </a:r>
            <a:endParaRPr b="1" lang="en-US" sz="1600" strike="noStrike" u="none">
              <a:solidFill>
                <a:srgbClr val="000000"/>
              </a:solidFill>
              <a:effectLst/>
              <a:uFillTx/>
              <a:latin typeface="Arial"/>
            </a:endParaRPr>
          </a:p>
          <a:p>
            <a:pPr marL="46512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465120" indent="-465120">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Prior to the occurance of a Note Trigger Event, outlined later in this presentation,  the obligations of Marlin and Osprey are expected to be repaid through proceeds from the sale of assets from the Trusts.  It is expected that proceeds from such sales will be sufficient to retire in full, the obligations of Marlin and Osprey upon their respective maturities.  To the extent that these proceeds are insufficient, Enron may supplement these proceeds with cash available from its asset sales.</a:t>
            </a:r>
            <a:endParaRPr b="1" lang="en-US" sz="1600" strike="noStrike" u="none">
              <a:solidFill>
                <a:srgbClr val="000000"/>
              </a:solidFill>
              <a:effectLst/>
              <a:uFillTx/>
              <a:latin typeface="Arial"/>
            </a:endParaRPr>
          </a:p>
          <a:p>
            <a:pPr marL="46512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465120" indent="-465120">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Following a Note Trigger Event, the investors have the ability to pursue the sale of both equity and assets.</a:t>
            </a:r>
            <a:endParaRPr b="1" lang="en-US" sz="1600" strike="noStrike" u="none">
              <a:solidFill>
                <a:srgbClr val="000000"/>
              </a:solidFill>
              <a:effectLst/>
              <a:uFillTx/>
              <a:latin typeface="Arial"/>
            </a:endParaRPr>
          </a:p>
          <a:p>
            <a:pPr marL="46512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46512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46512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FD377BD-08D0-4E10-B9D6-61CDD9040162}" type="slidenum">
              <a:t>3</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pic>
        <p:nvPicPr>
          <p:cNvPr id="43" name="ENRON2" descr=""/>
          <p:cNvPicPr/>
          <p:nvPr/>
        </p:nvPicPr>
        <p:blipFill>
          <a:blip r:embed="rId1"/>
          <a:stretch/>
        </p:blipFill>
        <p:spPr>
          <a:xfrm>
            <a:off x="2830680" y="417600"/>
            <a:ext cx="3493800" cy="3494160"/>
          </a:xfrm>
          <a:prstGeom prst="rect">
            <a:avLst/>
          </a:prstGeom>
          <a:noFill/>
          <a:ln w="0">
            <a:noFill/>
          </a:ln>
        </p:spPr>
      </p:pic>
      <p:sp>
        <p:nvSpPr>
          <p:cNvPr id="44" name="PlaceHolder 1"/>
          <p:cNvSpPr>
            <a:spLocks noGrp="1"/>
          </p:cNvSpPr>
          <p:nvPr>
            <p:ph type="subTitle"/>
          </p:nvPr>
        </p:nvSpPr>
        <p:spPr>
          <a:xfrm>
            <a:off x="213840" y="3886200"/>
            <a:ext cx="8744040" cy="1752480"/>
          </a:xfrm>
          <a:prstGeom prst="rect">
            <a:avLst/>
          </a:prstGeom>
          <a:noFill/>
          <a:ln w="0">
            <a:noFill/>
          </a:ln>
        </p:spPr>
        <p:txBody>
          <a:bodyPr lIns="90000" rIns="90000" tIns="46800" bIns="46800" anchor="t">
            <a:noAutofit/>
          </a:bodyPr>
          <a:p>
            <a:pPr algn="ctr">
              <a:spcBef>
                <a:spcPts val="9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800"/>
            </a:br>
            <a:r>
              <a:rPr b="1" lang="en-US" sz="3800" strike="noStrike" u="none">
                <a:solidFill>
                  <a:srgbClr val="000000"/>
                </a:solidFill>
                <a:effectLst/>
                <a:uFillTx/>
                <a:latin typeface="Arial"/>
              </a:rPr>
              <a:t>Marlin Water Trust</a:t>
            </a:r>
            <a:endParaRPr b="1" lang="en-US" sz="3800" strike="noStrike" u="none">
              <a:solidFill>
                <a:srgbClr val="000000"/>
              </a:solidFill>
              <a:effectLst/>
              <a:uFillTx/>
              <a:latin typeface="Arial"/>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6208560" y="1176480"/>
            <a:ext cx="366840" cy="630000"/>
          </a:xfrm>
          <a:custGeom>
            <a:avLst/>
            <a:gdLst>
              <a:gd name="textAreaLeft" fmla="*/ 0 w 366840"/>
              <a:gd name="textAreaRight" fmla="*/ 132480 w 366840"/>
              <a:gd name="textAreaTop" fmla="*/ 29880 h 630000"/>
              <a:gd name="textAreaBottom" fmla="*/ 600120 h 63000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1638"/>
                  <a:pt x="10800" y="3276"/>
                </a:cubicBezTo>
                <a:lnTo>
                  <a:pt x="10800" y="7985"/>
                </a:lnTo>
                <a:cubicBezTo>
                  <a:pt x="10800" y="9623"/>
                  <a:pt x="16200" y="11261"/>
                  <a:pt x="21600" y="11261"/>
                </a:cubicBezTo>
                <a:cubicBezTo>
                  <a:pt x="16200" y="11261"/>
                  <a:pt x="10800" y="12899"/>
                  <a:pt x="10800" y="14537"/>
                </a:cubicBezTo>
                <a:lnTo>
                  <a:pt x="10800" y="18324"/>
                </a:lnTo>
                <a:cubicBezTo>
                  <a:pt x="10800" y="19962"/>
                  <a:pt x="5400" y="21600"/>
                  <a:pt x="0" y="21600"/>
                </a:cubicBezTo>
              </a:path>
            </a:pathLst>
          </a:custGeom>
          <a:noFill/>
          <a:ln w="28440">
            <a:solidFill>
              <a:srgbClr val="000000"/>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6"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Terms</a:t>
            </a:r>
            <a:endParaRPr b="1" lang="en-US" sz="3000" strike="noStrike" u="none">
              <a:solidFill>
                <a:srgbClr val="000000"/>
              </a:solidFill>
              <a:effectLst/>
              <a:uFillTx/>
              <a:latin typeface="Arial"/>
            </a:endParaRPr>
          </a:p>
        </p:txBody>
      </p:sp>
      <p:sp>
        <p:nvSpPr>
          <p:cNvPr id="47" name=""/>
          <p:cNvSpPr/>
          <p:nvPr/>
        </p:nvSpPr>
        <p:spPr>
          <a:xfrm>
            <a:off x="269640" y="1157400"/>
            <a:ext cx="75024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Issuer:</a:t>
            </a:r>
            <a:endParaRPr b="0" lang="en-US" sz="1800" strike="noStrike" u="none">
              <a:solidFill>
                <a:srgbClr val="000000"/>
              </a:solidFill>
              <a:effectLst/>
              <a:uFillTx/>
              <a:latin typeface="Arial"/>
            </a:endParaRPr>
          </a:p>
        </p:txBody>
      </p:sp>
      <p:sp>
        <p:nvSpPr>
          <p:cNvPr id="48" name=""/>
          <p:cNvSpPr/>
          <p:nvPr/>
        </p:nvSpPr>
        <p:spPr>
          <a:xfrm>
            <a:off x="3146040" y="1157400"/>
            <a:ext cx="207108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Marlin Water Trust </a:t>
            </a:r>
            <a:endParaRPr b="0" lang="en-US" sz="1800" strike="noStrike" u="none">
              <a:solidFill>
                <a:srgbClr val="000000"/>
              </a:solidFill>
              <a:effectLst/>
              <a:uFillTx/>
              <a:latin typeface="Arial"/>
            </a:endParaRPr>
          </a:p>
        </p:txBody>
      </p:sp>
      <p:sp>
        <p:nvSpPr>
          <p:cNvPr id="49" name=""/>
          <p:cNvSpPr/>
          <p:nvPr/>
        </p:nvSpPr>
        <p:spPr>
          <a:xfrm>
            <a:off x="269640" y="1547640"/>
            <a:ext cx="113112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Co-Issuer:</a:t>
            </a:r>
            <a:endParaRPr b="0" lang="en-US" sz="1800" strike="noStrike" u="none">
              <a:solidFill>
                <a:srgbClr val="000000"/>
              </a:solidFill>
              <a:effectLst/>
              <a:uFillTx/>
              <a:latin typeface="Arial"/>
            </a:endParaRPr>
          </a:p>
        </p:txBody>
      </p:sp>
      <p:sp>
        <p:nvSpPr>
          <p:cNvPr id="50" name=""/>
          <p:cNvSpPr/>
          <p:nvPr/>
        </p:nvSpPr>
        <p:spPr>
          <a:xfrm>
            <a:off x="3146040" y="1547640"/>
            <a:ext cx="292212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Marlin Water Capital Corp. </a:t>
            </a:r>
            <a:endParaRPr b="0" lang="en-US" sz="1800" strike="noStrike" u="none">
              <a:solidFill>
                <a:srgbClr val="000000"/>
              </a:solidFill>
              <a:effectLst/>
              <a:uFillTx/>
              <a:latin typeface="Arial"/>
            </a:endParaRPr>
          </a:p>
        </p:txBody>
      </p:sp>
      <p:sp>
        <p:nvSpPr>
          <p:cNvPr id="51" name=""/>
          <p:cNvSpPr/>
          <p:nvPr/>
        </p:nvSpPr>
        <p:spPr>
          <a:xfrm>
            <a:off x="269280" y="1935000"/>
            <a:ext cx="116964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Securities:</a:t>
            </a:r>
            <a:endParaRPr b="0" lang="en-US" sz="1800" strike="noStrike" u="none">
              <a:solidFill>
                <a:srgbClr val="000000"/>
              </a:solidFill>
              <a:effectLst/>
              <a:uFillTx/>
              <a:latin typeface="Arial"/>
            </a:endParaRPr>
          </a:p>
        </p:txBody>
      </p:sp>
      <p:sp>
        <p:nvSpPr>
          <p:cNvPr id="52" name=""/>
          <p:cNvSpPr/>
          <p:nvPr/>
        </p:nvSpPr>
        <p:spPr>
          <a:xfrm>
            <a:off x="3121920" y="1920960"/>
            <a:ext cx="127800" cy="2746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ahoma"/>
              </a:rPr>
              <a:t>€</a:t>
            </a:r>
            <a:endParaRPr b="0" lang="en-US" sz="1800" strike="noStrike" u="none">
              <a:solidFill>
                <a:srgbClr val="000000"/>
              </a:solidFill>
              <a:effectLst/>
              <a:uFillTx/>
              <a:latin typeface="Arial"/>
            </a:endParaRPr>
          </a:p>
        </p:txBody>
      </p:sp>
      <p:sp>
        <p:nvSpPr>
          <p:cNvPr id="53" name=""/>
          <p:cNvSpPr/>
          <p:nvPr/>
        </p:nvSpPr>
        <p:spPr>
          <a:xfrm>
            <a:off x="3240000" y="1922400"/>
            <a:ext cx="2301840" cy="27468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515 million</a:t>
            </a:r>
            <a:endParaRPr b="0" lang="en-US" sz="1800" strike="noStrike" u="none">
              <a:solidFill>
                <a:srgbClr val="000000"/>
              </a:solidFill>
              <a:effectLst/>
              <a:uFillTx/>
              <a:latin typeface="Arial"/>
            </a:endParaRPr>
          </a:p>
        </p:txBody>
      </p:sp>
      <p:sp>
        <p:nvSpPr>
          <p:cNvPr id="54" name=""/>
          <p:cNvSpPr/>
          <p:nvPr/>
        </p:nvSpPr>
        <p:spPr>
          <a:xfrm>
            <a:off x="3085560" y="2184480"/>
            <a:ext cx="162684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US$475 million</a:t>
            </a:r>
            <a:endParaRPr b="0" lang="en-US" sz="1800" strike="noStrike" u="none">
              <a:solidFill>
                <a:srgbClr val="000000"/>
              </a:solidFill>
              <a:effectLst/>
              <a:uFillTx/>
              <a:latin typeface="Arial"/>
            </a:endParaRPr>
          </a:p>
        </p:txBody>
      </p:sp>
      <p:sp>
        <p:nvSpPr>
          <p:cNvPr id="55" name=""/>
          <p:cNvSpPr/>
          <p:nvPr/>
        </p:nvSpPr>
        <p:spPr>
          <a:xfrm>
            <a:off x="301680" y="2604960"/>
            <a:ext cx="852480" cy="27468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Term:</a:t>
            </a:r>
            <a:endParaRPr b="0" lang="en-US" sz="1800" strike="noStrike" u="none">
              <a:solidFill>
                <a:srgbClr val="000000"/>
              </a:solidFill>
              <a:effectLst/>
              <a:uFillTx/>
              <a:latin typeface="Arial"/>
            </a:endParaRPr>
          </a:p>
        </p:txBody>
      </p:sp>
      <p:sp>
        <p:nvSpPr>
          <p:cNvPr id="56" name=""/>
          <p:cNvSpPr/>
          <p:nvPr/>
        </p:nvSpPr>
        <p:spPr>
          <a:xfrm>
            <a:off x="2402640" y="2603520"/>
            <a:ext cx="1469880" cy="274680"/>
          </a:xfrm>
          <a:prstGeom prst="rect">
            <a:avLst/>
          </a:prstGeom>
          <a:noFill/>
          <a:ln w="0">
            <a:noFill/>
          </a:ln>
        </p:spPr>
        <p:style>
          <a:lnRef idx="0"/>
          <a:fillRef idx="0"/>
          <a:effectRef idx="0"/>
          <a:fontRef idx="minor"/>
        </p:style>
        <p:txBody>
          <a:bodyPr wrap="none" lIns="0" rIns="0" tIns="0" bIns="0" anchor="t">
            <a:spAutoFit/>
          </a:bodyPr>
          <a:p>
            <a:pPr marL="68112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 years</a:t>
            </a:r>
            <a:endParaRPr b="0" lang="en-US" sz="1800" strike="noStrike" u="none">
              <a:solidFill>
                <a:srgbClr val="000000"/>
              </a:solidFill>
              <a:effectLst/>
              <a:uFillTx/>
              <a:latin typeface="Arial"/>
            </a:endParaRPr>
          </a:p>
        </p:txBody>
      </p:sp>
      <p:sp>
        <p:nvSpPr>
          <p:cNvPr id="57" name=""/>
          <p:cNvSpPr/>
          <p:nvPr/>
        </p:nvSpPr>
        <p:spPr>
          <a:xfrm>
            <a:off x="281880" y="2989440"/>
            <a:ext cx="127800" cy="2746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ahoma"/>
              </a:rPr>
              <a:t>€</a:t>
            </a:r>
            <a:endParaRPr b="0" lang="en-US" sz="1800" strike="noStrike" u="none">
              <a:solidFill>
                <a:srgbClr val="000000"/>
              </a:solidFill>
              <a:effectLst/>
              <a:uFillTx/>
              <a:latin typeface="Arial"/>
            </a:endParaRPr>
          </a:p>
        </p:txBody>
      </p:sp>
      <p:sp>
        <p:nvSpPr>
          <p:cNvPr id="58" name=""/>
          <p:cNvSpPr/>
          <p:nvPr/>
        </p:nvSpPr>
        <p:spPr>
          <a:xfrm>
            <a:off x="417600" y="3006720"/>
            <a:ext cx="100368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Coupon:</a:t>
            </a:r>
            <a:endParaRPr b="0" lang="en-US" sz="1800" strike="noStrike" u="none">
              <a:solidFill>
                <a:srgbClr val="000000"/>
              </a:solidFill>
              <a:effectLst/>
              <a:uFillTx/>
              <a:latin typeface="Arial"/>
            </a:endParaRPr>
          </a:p>
        </p:txBody>
      </p:sp>
      <p:sp>
        <p:nvSpPr>
          <p:cNvPr id="59" name=""/>
          <p:cNvSpPr/>
          <p:nvPr/>
        </p:nvSpPr>
        <p:spPr>
          <a:xfrm>
            <a:off x="3110400" y="2992320"/>
            <a:ext cx="327888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6.19% paid annually in arrears</a:t>
            </a:r>
            <a:endParaRPr b="0" lang="en-US" sz="1800" strike="noStrike" u="none">
              <a:solidFill>
                <a:srgbClr val="000000"/>
              </a:solidFill>
              <a:effectLst/>
              <a:uFillTx/>
              <a:latin typeface="Arial"/>
            </a:endParaRPr>
          </a:p>
        </p:txBody>
      </p:sp>
      <p:sp>
        <p:nvSpPr>
          <p:cNvPr id="60" name=""/>
          <p:cNvSpPr/>
          <p:nvPr/>
        </p:nvSpPr>
        <p:spPr>
          <a:xfrm>
            <a:off x="271440" y="3395520"/>
            <a:ext cx="144828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US$ Coupon:</a:t>
            </a:r>
            <a:endParaRPr b="0" lang="en-US" sz="1800" strike="noStrike" u="none">
              <a:solidFill>
                <a:srgbClr val="000000"/>
              </a:solidFill>
              <a:effectLst/>
              <a:uFillTx/>
              <a:latin typeface="Arial"/>
            </a:endParaRPr>
          </a:p>
        </p:txBody>
      </p:sp>
      <p:sp>
        <p:nvSpPr>
          <p:cNvPr id="61" name=""/>
          <p:cNvSpPr/>
          <p:nvPr/>
        </p:nvSpPr>
        <p:spPr>
          <a:xfrm>
            <a:off x="3108600" y="3395520"/>
            <a:ext cx="387612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6.31% paid semi-annually in arrears</a:t>
            </a:r>
            <a:endParaRPr b="0" lang="en-US" sz="1800" strike="noStrike" u="none">
              <a:solidFill>
                <a:srgbClr val="000000"/>
              </a:solidFill>
              <a:effectLst/>
              <a:uFillTx/>
              <a:latin typeface="Arial"/>
            </a:endParaRPr>
          </a:p>
        </p:txBody>
      </p:sp>
      <p:sp>
        <p:nvSpPr>
          <p:cNvPr id="62" name=""/>
          <p:cNvSpPr/>
          <p:nvPr/>
        </p:nvSpPr>
        <p:spPr>
          <a:xfrm>
            <a:off x="271080" y="3786120"/>
            <a:ext cx="238824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Optional Redemption:</a:t>
            </a:r>
            <a:endParaRPr b="0" lang="en-US" sz="1800" strike="noStrike" u="none">
              <a:solidFill>
                <a:srgbClr val="000000"/>
              </a:solidFill>
              <a:effectLst/>
              <a:uFillTx/>
              <a:latin typeface="Arial"/>
            </a:endParaRPr>
          </a:p>
        </p:txBody>
      </p:sp>
      <p:sp>
        <p:nvSpPr>
          <p:cNvPr id="63" name=""/>
          <p:cNvSpPr/>
          <p:nvPr/>
        </p:nvSpPr>
        <p:spPr>
          <a:xfrm>
            <a:off x="3080160" y="3786120"/>
            <a:ext cx="316404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Callable at Make-Whole Price</a:t>
            </a:r>
            <a:endParaRPr b="0" lang="en-US" sz="1800" strike="noStrike" u="none">
              <a:solidFill>
                <a:srgbClr val="000000"/>
              </a:solidFill>
              <a:effectLst/>
              <a:uFillTx/>
              <a:latin typeface="Arial"/>
            </a:endParaRPr>
          </a:p>
        </p:txBody>
      </p:sp>
      <p:sp>
        <p:nvSpPr>
          <p:cNvPr id="64" name=""/>
          <p:cNvSpPr/>
          <p:nvPr/>
        </p:nvSpPr>
        <p:spPr>
          <a:xfrm>
            <a:off x="271440" y="4175280"/>
            <a:ext cx="135936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Distribution:</a:t>
            </a:r>
            <a:endParaRPr b="0" lang="en-US" sz="1800" strike="noStrike" u="none">
              <a:solidFill>
                <a:srgbClr val="000000"/>
              </a:solidFill>
              <a:effectLst/>
              <a:uFillTx/>
              <a:latin typeface="Arial"/>
            </a:endParaRPr>
          </a:p>
        </p:txBody>
      </p:sp>
      <p:sp>
        <p:nvSpPr>
          <p:cNvPr id="65" name=""/>
          <p:cNvSpPr/>
          <p:nvPr/>
        </p:nvSpPr>
        <p:spPr>
          <a:xfrm>
            <a:off x="3077640" y="4175280"/>
            <a:ext cx="377316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144A/Reg S (no registration rights)</a:t>
            </a:r>
            <a:endParaRPr b="0" lang="en-US" sz="1800" strike="noStrike" u="none">
              <a:solidFill>
                <a:srgbClr val="000000"/>
              </a:solidFill>
              <a:effectLst/>
              <a:uFillTx/>
              <a:latin typeface="Arial"/>
            </a:endParaRPr>
          </a:p>
        </p:txBody>
      </p:sp>
      <p:sp>
        <p:nvSpPr>
          <p:cNvPr id="66" name=""/>
          <p:cNvSpPr/>
          <p:nvPr/>
        </p:nvSpPr>
        <p:spPr>
          <a:xfrm>
            <a:off x="269640" y="4565520"/>
            <a:ext cx="97848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Ranking:</a:t>
            </a:r>
            <a:endParaRPr b="0" lang="en-US" sz="1800" strike="noStrike" u="none">
              <a:solidFill>
                <a:srgbClr val="000000"/>
              </a:solidFill>
              <a:effectLst/>
              <a:uFillTx/>
              <a:latin typeface="Arial"/>
            </a:endParaRPr>
          </a:p>
        </p:txBody>
      </p:sp>
      <p:sp>
        <p:nvSpPr>
          <p:cNvPr id="67" name=""/>
          <p:cNvSpPr/>
          <p:nvPr/>
        </p:nvSpPr>
        <p:spPr>
          <a:xfrm>
            <a:off x="3147480" y="4565520"/>
            <a:ext cx="401436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Senior secured obligations of Marlin </a:t>
            </a:r>
            <a:endParaRPr b="0" lang="en-US" sz="1800" strike="noStrike" u="none">
              <a:solidFill>
                <a:srgbClr val="000000"/>
              </a:solidFill>
              <a:effectLst/>
              <a:uFillTx/>
              <a:latin typeface="Arial"/>
            </a:endParaRPr>
          </a:p>
        </p:txBody>
      </p:sp>
      <p:sp>
        <p:nvSpPr>
          <p:cNvPr id="68" name=""/>
          <p:cNvSpPr/>
          <p:nvPr/>
        </p:nvSpPr>
        <p:spPr>
          <a:xfrm>
            <a:off x="280800" y="4905360"/>
            <a:ext cx="91512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Ratings:</a:t>
            </a:r>
            <a:endParaRPr b="0" lang="en-US" sz="1800" strike="noStrike" u="none">
              <a:solidFill>
                <a:srgbClr val="000000"/>
              </a:solidFill>
              <a:effectLst/>
              <a:uFillTx/>
              <a:latin typeface="Arial"/>
            </a:endParaRPr>
          </a:p>
        </p:txBody>
      </p:sp>
      <p:sp>
        <p:nvSpPr>
          <p:cNvPr id="69" name=""/>
          <p:cNvSpPr/>
          <p:nvPr/>
        </p:nvSpPr>
        <p:spPr>
          <a:xfrm>
            <a:off x="3052440" y="4905360"/>
            <a:ext cx="92772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Moody’s</a:t>
            </a:r>
            <a:endParaRPr b="0" lang="en-US" sz="1800" strike="noStrike" u="none">
              <a:solidFill>
                <a:srgbClr val="000000"/>
              </a:solidFill>
              <a:effectLst/>
              <a:uFillTx/>
              <a:latin typeface="Arial"/>
            </a:endParaRPr>
          </a:p>
        </p:txBody>
      </p:sp>
      <p:sp>
        <p:nvSpPr>
          <p:cNvPr id="70" name=""/>
          <p:cNvSpPr/>
          <p:nvPr/>
        </p:nvSpPr>
        <p:spPr>
          <a:xfrm>
            <a:off x="3027240" y="5141880"/>
            <a:ext cx="92412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71" name=""/>
          <p:cNvSpPr/>
          <p:nvPr/>
        </p:nvSpPr>
        <p:spPr>
          <a:xfrm>
            <a:off x="4363560" y="4881600"/>
            <a:ext cx="470880" cy="27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S&amp;P</a:t>
            </a:r>
            <a:endParaRPr b="0" lang="en-US" sz="1800" strike="noStrike" u="none">
              <a:solidFill>
                <a:srgbClr val="000000"/>
              </a:solidFill>
              <a:effectLst/>
              <a:uFillTx/>
              <a:latin typeface="Arial"/>
            </a:endParaRPr>
          </a:p>
        </p:txBody>
      </p:sp>
      <p:sp>
        <p:nvSpPr>
          <p:cNvPr id="72" name=""/>
          <p:cNvSpPr/>
          <p:nvPr/>
        </p:nvSpPr>
        <p:spPr>
          <a:xfrm>
            <a:off x="5254200" y="4905360"/>
            <a:ext cx="54684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Fitch</a:t>
            </a:r>
            <a:endParaRPr b="0" lang="en-US" sz="1800" strike="noStrike" u="none">
              <a:solidFill>
                <a:srgbClr val="000000"/>
              </a:solidFill>
              <a:effectLst/>
              <a:uFillTx/>
              <a:latin typeface="Arial"/>
            </a:endParaRPr>
          </a:p>
        </p:txBody>
      </p:sp>
      <p:sp>
        <p:nvSpPr>
          <p:cNvPr id="73" name=""/>
          <p:cNvSpPr/>
          <p:nvPr/>
        </p:nvSpPr>
        <p:spPr>
          <a:xfrm>
            <a:off x="5256360" y="5141880"/>
            <a:ext cx="54432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74" name=""/>
          <p:cNvSpPr/>
          <p:nvPr/>
        </p:nvSpPr>
        <p:spPr>
          <a:xfrm>
            <a:off x="3080880" y="5192640"/>
            <a:ext cx="54720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Baa1</a:t>
            </a:r>
            <a:endParaRPr b="0" lang="en-US" sz="1800" strike="noStrike" u="none">
              <a:solidFill>
                <a:srgbClr val="000000"/>
              </a:solidFill>
              <a:effectLst/>
              <a:uFillTx/>
              <a:latin typeface="Arial"/>
            </a:endParaRPr>
          </a:p>
        </p:txBody>
      </p:sp>
      <p:sp>
        <p:nvSpPr>
          <p:cNvPr id="75" name=""/>
          <p:cNvSpPr/>
          <p:nvPr/>
        </p:nvSpPr>
        <p:spPr>
          <a:xfrm>
            <a:off x="4336560" y="5192640"/>
            <a:ext cx="49608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BBB</a:t>
            </a:r>
            <a:endParaRPr b="0" lang="en-US" sz="1800" strike="noStrike" u="none">
              <a:solidFill>
                <a:srgbClr val="000000"/>
              </a:solidFill>
              <a:effectLst/>
              <a:uFillTx/>
              <a:latin typeface="Arial"/>
            </a:endParaRPr>
          </a:p>
        </p:txBody>
      </p:sp>
      <p:sp>
        <p:nvSpPr>
          <p:cNvPr id="76" name=""/>
          <p:cNvSpPr/>
          <p:nvPr/>
        </p:nvSpPr>
        <p:spPr>
          <a:xfrm>
            <a:off x="5281200" y="5192640"/>
            <a:ext cx="49608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BBB</a:t>
            </a:r>
            <a:endParaRPr b="0" lang="en-US" sz="1800" strike="noStrike" u="none">
              <a:solidFill>
                <a:srgbClr val="000000"/>
              </a:solidFill>
              <a:effectLst/>
              <a:uFillTx/>
              <a:latin typeface="Arial"/>
            </a:endParaRPr>
          </a:p>
        </p:txBody>
      </p:sp>
      <p:sp>
        <p:nvSpPr>
          <p:cNvPr id="77" name=""/>
          <p:cNvSpPr/>
          <p:nvPr/>
        </p:nvSpPr>
        <p:spPr>
          <a:xfrm>
            <a:off x="269640" y="5530680"/>
            <a:ext cx="110592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Rationale:</a:t>
            </a:r>
            <a:endParaRPr b="0" lang="en-US" sz="1800" strike="noStrike" u="none">
              <a:solidFill>
                <a:srgbClr val="000000"/>
              </a:solidFill>
              <a:effectLst/>
              <a:uFillTx/>
              <a:latin typeface="Arial"/>
            </a:endParaRPr>
          </a:p>
        </p:txBody>
      </p:sp>
      <p:sp>
        <p:nvSpPr>
          <p:cNvPr id="78" name=""/>
          <p:cNvSpPr/>
          <p:nvPr/>
        </p:nvSpPr>
        <p:spPr>
          <a:xfrm>
            <a:off x="3080160" y="5530680"/>
            <a:ext cx="5348880" cy="2746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Refinance $830mm of existing Marlin Water Trust</a:t>
            </a:r>
            <a:endParaRPr b="0" lang="en-US" sz="1800" strike="noStrike" u="none">
              <a:solidFill>
                <a:srgbClr val="000000"/>
              </a:solidFill>
              <a:effectLst/>
              <a:uFillTx/>
              <a:latin typeface="Arial"/>
            </a:endParaRPr>
          </a:p>
        </p:txBody>
      </p:sp>
      <p:sp>
        <p:nvSpPr>
          <p:cNvPr id="79" name=""/>
          <p:cNvSpPr/>
          <p:nvPr/>
        </p:nvSpPr>
        <p:spPr>
          <a:xfrm>
            <a:off x="3087720" y="5794200"/>
            <a:ext cx="5904000" cy="27468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Notes and pre-fund interest through maturity</a:t>
            </a:r>
            <a:endParaRPr b="0" lang="en-US" sz="1800" strike="noStrike" u="none">
              <a:solidFill>
                <a:srgbClr val="000000"/>
              </a:solidFill>
              <a:effectLst/>
              <a:uFillTx/>
              <a:latin typeface="Arial"/>
            </a:endParaRPr>
          </a:p>
        </p:txBody>
      </p:sp>
      <p:sp>
        <p:nvSpPr>
          <p:cNvPr id="80" name=""/>
          <p:cNvSpPr/>
          <p:nvPr/>
        </p:nvSpPr>
        <p:spPr>
          <a:xfrm>
            <a:off x="6627600" y="1301040"/>
            <a:ext cx="2124000" cy="3682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Together “Marlin”</a:t>
            </a:r>
            <a:endParaRPr b="0" lang="en-US" sz="1800" strike="noStrike" u="none">
              <a:solidFill>
                <a:srgbClr val="000000"/>
              </a:solidFill>
              <a:effectLst/>
              <a:uFillTx/>
              <a:latin typeface="Arial"/>
            </a:endParaRPr>
          </a:p>
        </p:txBody>
      </p:sp>
      <p:sp>
        <p:nvSpPr>
          <p:cNvPr id="81" name=""/>
          <p:cNvSpPr/>
          <p:nvPr/>
        </p:nvSpPr>
        <p:spPr>
          <a:xfrm>
            <a:off x="4308480" y="5151600"/>
            <a:ext cx="54468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DA5F0035-94F5-4349-BBA4-B479D20BB37C}"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Transaction Overview</a:t>
            </a:r>
            <a:endParaRPr b="1" lang="en-US" sz="3000" strike="noStrike" u="none">
              <a:solidFill>
                <a:srgbClr val="000000"/>
              </a:solidFill>
              <a:effectLst/>
              <a:uFillTx/>
              <a:latin typeface="Arial"/>
            </a:endParaRPr>
          </a:p>
        </p:txBody>
      </p:sp>
      <p:sp>
        <p:nvSpPr>
          <p:cNvPr id="83" name="PlaceHolder 2"/>
          <p:cNvSpPr>
            <a:spLocks noGrp="1"/>
          </p:cNvSpPr>
          <p:nvPr>
            <p:ph/>
          </p:nvPr>
        </p:nvSpPr>
        <p:spPr>
          <a:xfrm>
            <a:off x="114480" y="1012680"/>
            <a:ext cx="8929440" cy="5227920"/>
          </a:xfrm>
          <a:prstGeom prst="rect">
            <a:avLst/>
          </a:prstGeom>
          <a:noFill/>
          <a:ln w="0">
            <a:noFill/>
          </a:ln>
        </p:spPr>
        <p:txBody>
          <a:bodyPr lIns="90000" rIns="90000" tIns="46800" bIns="46800" anchor="t">
            <a:normAutofit/>
          </a:bodyPr>
          <a:p>
            <a:pPr marL="343080" indent="-343080">
              <a:lnSpc>
                <a:spcPct val="120000"/>
              </a:lnSpc>
              <a:spcBef>
                <a:spcPts val="49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acquired 100% of Wessex Water Plc (“Wessex”) in October 1998 for $2.4 billion</a:t>
            </a:r>
            <a:endParaRPr b="1" lang="en-US" sz="2000" strike="noStrike" u="none">
              <a:solidFill>
                <a:srgbClr val="000000"/>
              </a:solidFill>
              <a:effectLst/>
              <a:uFillTx/>
              <a:latin typeface="Arial"/>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lnSpc>
                <a:spcPct val="120000"/>
              </a:lnSpc>
              <a:spcBef>
                <a:spcPts val="49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 December 1998, Enron executed the original Marlin transaction to:</a:t>
            </a:r>
            <a:endParaRPr b="1" lang="en-US" sz="2000" strike="noStrike" u="none">
              <a:solidFill>
                <a:srgbClr val="000000"/>
              </a:solidFill>
              <a:effectLst/>
              <a:uFillTx/>
              <a:latin typeface="Arial"/>
            </a:endParaRPr>
          </a:p>
          <a:p>
            <a:pPr lvl="1" marL="457200" indent="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t>
            </a:r>
            <a:r>
              <a:rPr b="1" lang="en-US" sz="1800" strike="noStrike" u="none">
                <a:solidFill>
                  <a:srgbClr val="000000"/>
                </a:solidFill>
                <a:effectLst/>
                <a:uFillTx/>
                <a:latin typeface="Arial"/>
              </a:rPr>
              <a:t>	</a:t>
            </a:r>
            <a:r>
              <a:rPr b="1" lang="en-US" sz="2000" strike="noStrike" u="none">
                <a:solidFill>
                  <a:srgbClr val="000000"/>
                </a:solidFill>
                <a:effectLst/>
                <a:uFillTx/>
                <a:latin typeface="Arial"/>
              </a:rPr>
              <a:t>Fund the Wessex acquisition on a non-dilutive off-credit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basis to Enron</a:t>
            </a:r>
            <a:endParaRPr b="1" lang="en-US" sz="2000" strike="noStrike" u="none">
              <a:solidFill>
                <a:srgbClr val="000000"/>
              </a:solidFill>
              <a:effectLst/>
              <a:uFillTx/>
              <a:latin typeface="Arial"/>
            </a:endParaRPr>
          </a:p>
          <a:p>
            <a:pPr lvl="1" marL="457200" indent="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Deconsolidate a non-core business</a:t>
            </a:r>
            <a:endParaRPr b="1" lang="en-US" sz="2000" strike="noStrike" u="none">
              <a:solidFill>
                <a:srgbClr val="000000"/>
              </a:solidFill>
              <a:effectLst/>
              <a:uFillTx/>
              <a:latin typeface="Arial"/>
            </a:endParaRPr>
          </a:p>
          <a:p>
            <a:pPr lvl="1" marL="457200" indent="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Allow Azurix flexibility to operate and grow its business</a:t>
            </a:r>
            <a:endParaRPr b="1" lang="en-US" sz="2000" strike="noStrike" u="none">
              <a:solidFill>
                <a:srgbClr val="000000"/>
              </a:solidFill>
              <a:effectLst/>
              <a:uFillTx/>
              <a:latin typeface="Arial"/>
            </a:endParaRPr>
          </a:p>
          <a:p>
            <a:pPr marL="343080" indent="-343080">
              <a:lnSpc>
                <a:spcPct val="120000"/>
              </a:lnSpc>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lnSpc>
                <a:spcPct val="120000"/>
              </a:lnSpc>
              <a:spcBef>
                <a:spcPts val="49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Allows Enron  to continue to achieve deconsolidation of Azurix</a:t>
            </a:r>
            <a:endParaRPr b="1"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84D6830-9731-4097-A6B2-C4ADA12AC3E8}" type="slidenum">
              <a:t>6</a:t>
            </a:fld>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Marlin Structure</a:t>
            </a:r>
            <a:endParaRPr b="1" lang="en-US" sz="3000" strike="noStrike" u="none">
              <a:solidFill>
                <a:srgbClr val="000000"/>
              </a:solidFill>
              <a:effectLst/>
              <a:uFillTx/>
              <a:latin typeface="Arial"/>
            </a:endParaRPr>
          </a:p>
        </p:txBody>
      </p:sp>
      <p:sp>
        <p:nvSpPr>
          <p:cNvPr id="85" name=""/>
          <p:cNvSpPr/>
          <p:nvPr/>
        </p:nvSpPr>
        <p:spPr>
          <a:xfrm>
            <a:off x="1738440" y="1943280"/>
            <a:ext cx="9144000" cy="360"/>
          </a:xfrm>
          <a:prstGeom prst="rect">
            <a:avLst/>
          </a:prstGeom>
          <a:noFill/>
          <a:ln w="0">
            <a:noFill/>
          </a:ln>
        </p:spPr>
        <p:style>
          <a:lnRef idx="0"/>
          <a:fillRef idx="0"/>
          <a:effectRef idx="0"/>
          <a:fontRef idx="minor"/>
        </p:style>
        <p:txBody>
          <a:bodyPr lIns="0" rIns="0" tIns="0" bIns="0" anchor="t">
            <a:spAutoFit/>
          </a:bodyPr>
          <a:p>
            <a:endParaRPr b="0" lang="en-US" sz="2400" strike="noStrike" u="none">
              <a:solidFill>
                <a:srgbClr val="000000"/>
              </a:solidFill>
              <a:effectLst/>
              <a:uFillTx/>
              <a:latin typeface="Arial"/>
            </a:endParaRPr>
          </a:p>
        </p:txBody>
      </p:sp>
      <p:sp>
        <p:nvSpPr>
          <p:cNvPr id="86" name=""/>
          <p:cNvSpPr/>
          <p:nvPr/>
        </p:nvSpPr>
        <p:spPr>
          <a:xfrm>
            <a:off x="1693800" y="21240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Arial"/>
            </a:endParaRPr>
          </a:p>
        </p:txBody>
      </p:sp>
      <p:sp>
        <p:nvSpPr>
          <p:cNvPr id="87" name=""/>
          <p:cNvSpPr/>
          <p:nvPr/>
        </p:nvSpPr>
        <p:spPr>
          <a:xfrm>
            <a:off x="3699000" y="1139760"/>
            <a:ext cx="1071360" cy="432000"/>
          </a:xfrm>
          <a:prstGeom prst="rect">
            <a:avLst/>
          </a:prstGeom>
          <a:solidFill>
            <a:srgbClr val="e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8" name=""/>
          <p:cNvSpPr/>
          <p:nvPr/>
        </p:nvSpPr>
        <p:spPr>
          <a:xfrm>
            <a:off x="4002480" y="1195560"/>
            <a:ext cx="3942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Voting</a:t>
            </a:r>
            <a:endParaRPr b="0" lang="en-US" sz="1000" strike="noStrike" u="none">
              <a:solidFill>
                <a:srgbClr val="000000"/>
              </a:solidFill>
              <a:effectLst/>
              <a:uFillTx/>
              <a:latin typeface="Arial"/>
            </a:endParaRPr>
          </a:p>
        </p:txBody>
      </p:sp>
      <p:sp>
        <p:nvSpPr>
          <p:cNvPr id="89" name=""/>
          <p:cNvSpPr/>
          <p:nvPr/>
        </p:nvSpPr>
        <p:spPr>
          <a:xfrm>
            <a:off x="4050000" y="1355760"/>
            <a:ext cx="3168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Trust</a:t>
            </a:r>
            <a:endParaRPr b="0" lang="en-US" sz="1000" strike="noStrike" u="none">
              <a:solidFill>
                <a:srgbClr val="000000"/>
              </a:solidFill>
              <a:effectLst/>
              <a:uFillTx/>
              <a:latin typeface="Arial"/>
            </a:endParaRPr>
          </a:p>
        </p:txBody>
      </p:sp>
      <p:sp>
        <p:nvSpPr>
          <p:cNvPr id="90" name=""/>
          <p:cNvSpPr/>
          <p:nvPr/>
        </p:nvSpPr>
        <p:spPr>
          <a:xfrm>
            <a:off x="3637080" y="2617920"/>
            <a:ext cx="1071360" cy="431640"/>
          </a:xfrm>
          <a:prstGeom prst="rect">
            <a:avLst/>
          </a:pr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 name=""/>
          <p:cNvSpPr/>
          <p:nvPr/>
        </p:nvSpPr>
        <p:spPr>
          <a:xfrm>
            <a:off x="3940560" y="2671920"/>
            <a:ext cx="4644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Atlantic</a:t>
            </a:r>
            <a:endParaRPr b="0" lang="en-US" sz="1000" strike="noStrike" u="none">
              <a:solidFill>
                <a:srgbClr val="000000"/>
              </a:solidFill>
              <a:effectLst/>
              <a:uFillTx/>
              <a:latin typeface="Arial"/>
            </a:endParaRPr>
          </a:p>
        </p:txBody>
      </p:sp>
      <p:sp>
        <p:nvSpPr>
          <p:cNvPr id="92" name=""/>
          <p:cNvSpPr/>
          <p:nvPr/>
        </p:nvSpPr>
        <p:spPr>
          <a:xfrm>
            <a:off x="3820320" y="2833560"/>
            <a:ext cx="703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Water Trust</a:t>
            </a:r>
            <a:endParaRPr b="0" lang="en-US" sz="1000" strike="noStrike" u="none">
              <a:solidFill>
                <a:srgbClr val="000000"/>
              </a:solidFill>
              <a:effectLst/>
              <a:uFillTx/>
              <a:latin typeface="Arial"/>
            </a:endParaRPr>
          </a:p>
        </p:txBody>
      </p:sp>
      <p:sp>
        <p:nvSpPr>
          <p:cNvPr id="93" name=""/>
          <p:cNvSpPr/>
          <p:nvPr/>
        </p:nvSpPr>
        <p:spPr>
          <a:xfrm>
            <a:off x="3637080" y="3389400"/>
            <a:ext cx="1071360" cy="431640"/>
          </a:xfrm>
          <a:prstGeom prst="rect">
            <a:avLst/>
          </a:pr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 name=""/>
          <p:cNvSpPr/>
          <p:nvPr/>
        </p:nvSpPr>
        <p:spPr>
          <a:xfrm>
            <a:off x="3978360" y="3524400"/>
            <a:ext cx="3873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Azurix</a:t>
            </a:r>
            <a:endParaRPr b="0" lang="en-US" sz="1000" strike="noStrike" u="none">
              <a:solidFill>
                <a:srgbClr val="000000"/>
              </a:solidFill>
              <a:effectLst/>
              <a:uFillTx/>
              <a:latin typeface="Arial"/>
            </a:endParaRPr>
          </a:p>
        </p:txBody>
      </p:sp>
      <p:sp>
        <p:nvSpPr>
          <p:cNvPr id="95" name=""/>
          <p:cNvSpPr/>
          <p:nvPr/>
        </p:nvSpPr>
        <p:spPr>
          <a:xfrm>
            <a:off x="3637080" y="4157640"/>
            <a:ext cx="1071360" cy="432000"/>
          </a:xfrm>
          <a:prstGeom prst="rect">
            <a:avLst/>
          </a:pr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 name=""/>
          <p:cNvSpPr/>
          <p:nvPr/>
        </p:nvSpPr>
        <p:spPr>
          <a:xfrm>
            <a:off x="3978360" y="4213080"/>
            <a:ext cx="3873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Azurix</a:t>
            </a:r>
            <a:endParaRPr b="0" lang="en-US" sz="1000" strike="noStrike" u="none">
              <a:solidFill>
                <a:srgbClr val="000000"/>
              </a:solidFill>
              <a:effectLst/>
              <a:uFillTx/>
              <a:latin typeface="Arial"/>
            </a:endParaRPr>
          </a:p>
        </p:txBody>
      </p:sp>
      <p:sp>
        <p:nvSpPr>
          <p:cNvPr id="97" name=""/>
          <p:cNvSpPr/>
          <p:nvPr/>
        </p:nvSpPr>
        <p:spPr>
          <a:xfrm>
            <a:off x="3820320" y="4371840"/>
            <a:ext cx="703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Europe Ltd.</a:t>
            </a:r>
            <a:endParaRPr b="0" lang="en-US" sz="1000" strike="noStrike" u="none">
              <a:solidFill>
                <a:srgbClr val="000000"/>
              </a:solidFill>
              <a:effectLst/>
              <a:uFillTx/>
              <a:latin typeface="Arial"/>
            </a:endParaRPr>
          </a:p>
        </p:txBody>
      </p:sp>
      <p:sp>
        <p:nvSpPr>
          <p:cNvPr id="98" name=""/>
          <p:cNvSpPr/>
          <p:nvPr/>
        </p:nvSpPr>
        <p:spPr>
          <a:xfrm>
            <a:off x="1233360" y="2760840"/>
            <a:ext cx="1062000" cy="428400"/>
          </a:xfrm>
          <a:prstGeom prst="rect">
            <a:avLst/>
          </a:pr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 name=""/>
          <p:cNvSpPr/>
          <p:nvPr/>
        </p:nvSpPr>
        <p:spPr>
          <a:xfrm>
            <a:off x="1563840" y="2816280"/>
            <a:ext cx="4014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Bristol</a:t>
            </a:r>
            <a:endParaRPr b="0" lang="en-US" sz="1000" strike="noStrike" u="none">
              <a:solidFill>
                <a:srgbClr val="000000"/>
              </a:solidFill>
              <a:effectLst/>
              <a:uFillTx/>
              <a:latin typeface="Arial"/>
            </a:endParaRPr>
          </a:p>
        </p:txBody>
      </p:sp>
      <p:sp>
        <p:nvSpPr>
          <p:cNvPr id="100" name=""/>
          <p:cNvSpPr/>
          <p:nvPr/>
        </p:nvSpPr>
        <p:spPr>
          <a:xfrm>
            <a:off x="1411920" y="2975040"/>
            <a:ext cx="703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Water Trust</a:t>
            </a:r>
            <a:endParaRPr b="0" lang="en-US" sz="1000" strike="noStrike" u="none">
              <a:solidFill>
                <a:srgbClr val="000000"/>
              </a:solidFill>
              <a:effectLst/>
              <a:uFillTx/>
              <a:latin typeface="Arial"/>
            </a:endParaRPr>
          </a:p>
        </p:txBody>
      </p:sp>
      <p:sp>
        <p:nvSpPr>
          <p:cNvPr id="101" name=""/>
          <p:cNvSpPr/>
          <p:nvPr/>
        </p:nvSpPr>
        <p:spPr>
          <a:xfrm>
            <a:off x="746280" y="3532320"/>
            <a:ext cx="971280" cy="863640"/>
          </a:xfrm>
          <a:custGeom>
            <a:avLst/>
            <a:gdLst/>
            <a:ahLst/>
            <a:rect l="l" t="t" r="r" b="b"/>
            <a:pathLst>
              <a:path w="511" h="516">
                <a:moveTo>
                  <a:pt x="0" y="258"/>
                </a:moveTo>
                <a:lnTo>
                  <a:pt x="1" y="221"/>
                </a:lnTo>
                <a:lnTo>
                  <a:pt x="10" y="185"/>
                </a:lnTo>
                <a:lnTo>
                  <a:pt x="23" y="151"/>
                </a:lnTo>
                <a:lnTo>
                  <a:pt x="39" y="119"/>
                </a:lnTo>
                <a:lnTo>
                  <a:pt x="62" y="89"/>
                </a:lnTo>
                <a:lnTo>
                  <a:pt x="88" y="63"/>
                </a:lnTo>
                <a:lnTo>
                  <a:pt x="117" y="41"/>
                </a:lnTo>
                <a:lnTo>
                  <a:pt x="149" y="23"/>
                </a:lnTo>
                <a:lnTo>
                  <a:pt x="183" y="11"/>
                </a:lnTo>
                <a:lnTo>
                  <a:pt x="218" y="3"/>
                </a:lnTo>
                <a:lnTo>
                  <a:pt x="255" y="0"/>
                </a:lnTo>
                <a:lnTo>
                  <a:pt x="291" y="3"/>
                </a:lnTo>
                <a:lnTo>
                  <a:pt x="327" y="11"/>
                </a:lnTo>
                <a:lnTo>
                  <a:pt x="362" y="23"/>
                </a:lnTo>
                <a:lnTo>
                  <a:pt x="393" y="41"/>
                </a:lnTo>
                <a:lnTo>
                  <a:pt x="423" y="63"/>
                </a:lnTo>
                <a:lnTo>
                  <a:pt x="448" y="89"/>
                </a:lnTo>
                <a:lnTo>
                  <a:pt x="470" y="119"/>
                </a:lnTo>
                <a:lnTo>
                  <a:pt x="488" y="151"/>
                </a:lnTo>
                <a:lnTo>
                  <a:pt x="500" y="185"/>
                </a:lnTo>
                <a:lnTo>
                  <a:pt x="508" y="221"/>
                </a:lnTo>
                <a:lnTo>
                  <a:pt x="511" y="258"/>
                </a:lnTo>
                <a:lnTo>
                  <a:pt x="508" y="295"/>
                </a:lnTo>
                <a:lnTo>
                  <a:pt x="500" y="330"/>
                </a:lnTo>
                <a:lnTo>
                  <a:pt x="488" y="364"/>
                </a:lnTo>
                <a:lnTo>
                  <a:pt x="470" y="397"/>
                </a:lnTo>
                <a:lnTo>
                  <a:pt x="448" y="426"/>
                </a:lnTo>
                <a:lnTo>
                  <a:pt x="423" y="453"/>
                </a:lnTo>
                <a:lnTo>
                  <a:pt x="393" y="475"/>
                </a:lnTo>
                <a:lnTo>
                  <a:pt x="362" y="493"/>
                </a:lnTo>
                <a:lnTo>
                  <a:pt x="327" y="505"/>
                </a:lnTo>
                <a:lnTo>
                  <a:pt x="291" y="513"/>
                </a:lnTo>
                <a:lnTo>
                  <a:pt x="255" y="516"/>
                </a:lnTo>
                <a:lnTo>
                  <a:pt x="218" y="513"/>
                </a:lnTo>
                <a:lnTo>
                  <a:pt x="183" y="505"/>
                </a:lnTo>
                <a:lnTo>
                  <a:pt x="149" y="493"/>
                </a:lnTo>
                <a:lnTo>
                  <a:pt x="117" y="475"/>
                </a:lnTo>
                <a:lnTo>
                  <a:pt x="88" y="453"/>
                </a:lnTo>
                <a:lnTo>
                  <a:pt x="62" y="426"/>
                </a:lnTo>
                <a:lnTo>
                  <a:pt x="39" y="397"/>
                </a:lnTo>
                <a:lnTo>
                  <a:pt x="23" y="364"/>
                </a:lnTo>
                <a:lnTo>
                  <a:pt x="10" y="330"/>
                </a:lnTo>
                <a:lnTo>
                  <a:pt x="1" y="295"/>
                </a:lnTo>
                <a:lnTo>
                  <a:pt x="0" y="258"/>
                </a:lnTo>
                <a:close/>
              </a:path>
            </a:pathLst>
          </a:cu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 name=""/>
          <p:cNvSpPr/>
          <p:nvPr/>
        </p:nvSpPr>
        <p:spPr>
          <a:xfrm>
            <a:off x="1038240" y="3720960"/>
            <a:ext cx="3873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Azurix</a:t>
            </a:r>
            <a:endParaRPr b="0" lang="en-US" sz="1000" strike="noStrike" u="none">
              <a:solidFill>
                <a:srgbClr val="000000"/>
              </a:solidFill>
              <a:effectLst/>
              <a:uFillTx/>
              <a:latin typeface="Arial"/>
            </a:endParaRPr>
          </a:p>
        </p:txBody>
      </p:sp>
      <p:sp>
        <p:nvSpPr>
          <p:cNvPr id="103" name=""/>
          <p:cNvSpPr/>
          <p:nvPr/>
        </p:nvSpPr>
        <p:spPr>
          <a:xfrm>
            <a:off x="1012680" y="3881520"/>
            <a:ext cx="43632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Europe</a:t>
            </a:r>
            <a:endParaRPr b="0" lang="en-US" sz="1000" strike="noStrike" u="none">
              <a:solidFill>
                <a:srgbClr val="000000"/>
              </a:solidFill>
              <a:effectLst/>
              <a:uFillTx/>
              <a:latin typeface="Arial"/>
            </a:endParaRPr>
          </a:p>
        </p:txBody>
      </p:sp>
      <p:sp>
        <p:nvSpPr>
          <p:cNvPr id="104" name=""/>
          <p:cNvSpPr/>
          <p:nvPr/>
        </p:nvSpPr>
        <p:spPr>
          <a:xfrm>
            <a:off x="1090800" y="4041720"/>
            <a:ext cx="2818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Note</a:t>
            </a:r>
            <a:endParaRPr b="0" lang="en-US" sz="1000" strike="noStrike" u="none">
              <a:solidFill>
                <a:srgbClr val="000000"/>
              </a:solidFill>
              <a:effectLst/>
              <a:uFillTx/>
              <a:latin typeface="Arial"/>
            </a:endParaRPr>
          </a:p>
        </p:txBody>
      </p:sp>
      <p:sp>
        <p:nvSpPr>
          <p:cNvPr id="105" name=""/>
          <p:cNvSpPr/>
          <p:nvPr/>
        </p:nvSpPr>
        <p:spPr>
          <a:xfrm>
            <a:off x="1906560" y="3532320"/>
            <a:ext cx="971640" cy="863640"/>
          </a:xfrm>
          <a:custGeom>
            <a:avLst/>
            <a:gdLst/>
            <a:ahLst/>
            <a:rect l="l" t="t" r="r" b="b"/>
            <a:pathLst>
              <a:path w="510" h="516">
                <a:moveTo>
                  <a:pt x="0" y="258"/>
                </a:moveTo>
                <a:lnTo>
                  <a:pt x="1" y="221"/>
                </a:lnTo>
                <a:lnTo>
                  <a:pt x="9" y="185"/>
                </a:lnTo>
                <a:lnTo>
                  <a:pt x="23" y="151"/>
                </a:lnTo>
                <a:lnTo>
                  <a:pt x="39" y="119"/>
                </a:lnTo>
                <a:lnTo>
                  <a:pt x="62" y="89"/>
                </a:lnTo>
                <a:lnTo>
                  <a:pt x="88" y="63"/>
                </a:lnTo>
                <a:lnTo>
                  <a:pt x="116" y="41"/>
                </a:lnTo>
                <a:lnTo>
                  <a:pt x="149" y="23"/>
                </a:lnTo>
                <a:lnTo>
                  <a:pt x="183" y="11"/>
                </a:lnTo>
                <a:lnTo>
                  <a:pt x="218" y="3"/>
                </a:lnTo>
                <a:lnTo>
                  <a:pt x="254" y="0"/>
                </a:lnTo>
                <a:lnTo>
                  <a:pt x="291" y="3"/>
                </a:lnTo>
                <a:lnTo>
                  <a:pt x="326" y="11"/>
                </a:lnTo>
                <a:lnTo>
                  <a:pt x="361" y="23"/>
                </a:lnTo>
                <a:lnTo>
                  <a:pt x="393" y="41"/>
                </a:lnTo>
                <a:lnTo>
                  <a:pt x="422" y="63"/>
                </a:lnTo>
                <a:lnTo>
                  <a:pt x="448" y="89"/>
                </a:lnTo>
                <a:lnTo>
                  <a:pt x="470" y="119"/>
                </a:lnTo>
                <a:lnTo>
                  <a:pt x="487" y="151"/>
                </a:lnTo>
                <a:lnTo>
                  <a:pt x="500" y="185"/>
                </a:lnTo>
                <a:lnTo>
                  <a:pt x="508" y="221"/>
                </a:lnTo>
                <a:lnTo>
                  <a:pt x="510" y="258"/>
                </a:lnTo>
                <a:lnTo>
                  <a:pt x="508" y="295"/>
                </a:lnTo>
                <a:lnTo>
                  <a:pt x="500" y="330"/>
                </a:lnTo>
                <a:lnTo>
                  <a:pt x="487" y="364"/>
                </a:lnTo>
                <a:lnTo>
                  <a:pt x="470" y="397"/>
                </a:lnTo>
                <a:lnTo>
                  <a:pt x="448" y="426"/>
                </a:lnTo>
                <a:lnTo>
                  <a:pt x="422" y="453"/>
                </a:lnTo>
                <a:lnTo>
                  <a:pt x="393" y="475"/>
                </a:lnTo>
                <a:lnTo>
                  <a:pt x="361" y="493"/>
                </a:lnTo>
                <a:lnTo>
                  <a:pt x="326" y="505"/>
                </a:lnTo>
                <a:lnTo>
                  <a:pt x="291" y="513"/>
                </a:lnTo>
                <a:lnTo>
                  <a:pt x="254" y="516"/>
                </a:lnTo>
                <a:lnTo>
                  <a:pt x="218" y="513"/>
                </a:lnTo>
                <a:lnTo>
                  <a:pt x="183" y="505"/>
                </a:lnTo>
                <a:lnTo>
                  <a:pt x="149" y="493"/>
                </a:lnTo>
                <a:lnTo>
                  <a:pt x="116" y="475"/>
                </a:lnTo>
                <a:lnTo>
                  <a:pt x="88" y="453"/>
                </a:lnTo>
                <a:lnTo>
                  <a:pt x="62" y="426"/>
                </a:lnTo>
                <a:lnTo>
                  <a:pt x="39" y="397"/>
                </a:lnTo>
                <a:lnTo>
                  <a:pt x="23" y="364"/>
                </a:lnTo>
                <a:lnTo>
                  <a:pt x="9" y="330"/>
                </a:lnTo>
                <a:lnTo>
                  <a:pt x="1" y="295"/>
                </a:lnTo>
                <a:lnTo>
                  <a:pt x="0" y="258"/>
                </a:lnTo>
                <a:close/>
              </a:path>
            </a:pathLst>
          </a:custGeom>
          <a:solidFill>
            <a:srgbClr val="e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6" name=""/>
          <p:cNvSpPr/>
          <p:nvPr/>
        </p:nvSpPr>
        <p:spPr>
          <a:xfrm>
            <a:off x="2062080" y="3881520"/>
            <a:ext cx="6858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Overfund</a:t>
            </a:r>
            <a:endParaRPr b="0" lang="en-US" sz="1000" strike="noStrike" u="none">
              <a:solidFill>
                <a:srgbClr val="000000"/>
              </a:solidFill>
              <a:effectLst/>
              <a:uFillTx/>
              <a:latin typeface="Arial"/>
            </a:endParaRPr>
          </a:p>
        </p:txBody>
      </p:sp>
      <p:sp>
        <p:nvSpPr>
          <p:cNvPr id="107" name=""/>
          <p:cNvSpPr/>
          <p:nvPr/>
        </p:nvSpPr>
        <p:spPr>
          <a:xfrm>
            <a:off x="5543640" y="1860480"/>
            <a:ext cx="1160280" cy="430200"/>
          </a:xfrm>
          <a:prstGeom prst="rect">
            <a:avLst/>
          </a:pr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8" name=""/>
          <p:cNvSpPr/>
          <p:nvPr/>
        </p:nvSpPr>
        <p:spPr>
          <a:xfrm>
            <a:off x="5954400" y="1913040"/>
            <a:ext cx="33732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Marlin</a:t>
            </a:r>
            <a:endParaRPr b="0" lang="en-US" sz="900" strike="noStrike" u="none">
              <a:solidFill>
                <a:srgbClr val="000000"/>
              </a:solidFill>
              <a:effectLst/>
              <a:uFillTx/>
              <a:latin typeface="Arial"/>
            </a:endParaRPr>
          </a:p>
        </p:txBody>
      </p:sp>
      <p:sp>
        <p:nvSpPr>
          <p:cNvPr id="109" name=""/>
          <p:cNvSpPr/>
          <p:nvPr/>
        </p:nvSpPr>
        <p:spPr>
          <a:xfrm>
            <a:off x="5805000" y="2073240"/>
            <a:ext cx="6357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Water Trust</a:t>
            </a:r>
            <a:endParaRPr b="0" lang="en-US" sz="900" strike="noStrike" u="none">
              <a:solidFill>
                <a:srgbClr val="000000"/>
              </a:solidFill>
              <a:effectLst/>
              <a:uFillTx/>
              <a:latin typeface="Arial"/>
            </a:endParaRPr>
          </a:p>
        </p:txBody>
      </p:sp>
      <p:sp>
        <p:nvSpPr>
          <p:cNvPr id="110" name=""/>
          <p:cNvSpPr/>
          <p:nvPr/>
        </p:nvSpPr>
        <p:spPr>
          <a:xfrm>
            <a:off x="1927080" y="1860480"/>
            <a:ext cx="1103400" cy="430200"/>
          </a:xfrm>
          <a:prstGeom prst="rect">
            <a:avLst/>
          </a:pr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1" name=""/>
          <p:cNvSpPr/>
          <p:nvPr/>
        </p:nvSpPr>
        <p:spPr>
          <a:xfrm>
            <a:off x="2208600" y="1994040"/>
            <a:ext cx="4575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ENRON</a:t>
            </a:r>
            <a:endParaRPr b="0" lang="en-US" sz="1000" strike="noStrike" u="none">
              <a:solidFill>
                <a:srgbClr val="000000"/>
              </a:solidFill>
              <a:effectLst/>
              <a:uFillTx/>
              <a:latin typeface="Arial"/>
            </a:endParaRPr>
          </a:p>
        </p:txBody>
      </p:sp>
      <p:sp>
        <p:nvSpPr>
          <p:cNvPr id="112" name=""/>
          <p:cNvSpPr/>
          <p:nvPr/>
        </p:nvSpPr>
        <p:spPr>
          <a:xfrm flipV="1">
            <a:off x="4173480" y="3855600"/>
            <a:ext cx="3240" cy="26676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3" name=""/>
          <p:cNvSpPr/>
          <p:nvPr/>
        </p:nvSpPr>
        <p:spPr>
          <a:xfrm flipV="1">
            <a:off x="4173480" y="3083040"/>
            <a:ext cx="3240" cy="27288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4" name=""/>
          <p:cNvSpPr/>
          <p:nvPr/>
        </p:nvSpPr>
        <p:spPr>
          <a:xfrm>
            <a:off x="2335320" y="2975040"/>
            <a:ext cx="1261800" cy="1440"/>
          </a:xfrm>
          <a:prstGeom prst="line">
            <a:avLst/>
          </a:prstGeom>
          <a:ln w="223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15" name=""/>
          <p:cNvSpPr/>
          <p:nvPr/>
        </p:nvSpPr>
        <p:spPr>
          <a:xfrm>
            <a:off x="2662200" y="2324160"/>
            <a:ext cx="934920" cy="51120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 name=""/>
          <p:cNvSpPr/>
          <p:nvPr/>
        </p:nvSpPr>
        <p:spPr>
          <a:xfrm flipH="1">
            <a:off x="4747680" y="2324160"/>
            <a:ext cx="1181160" cy="51120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 name=""/>
          <p:cNvSpPr/>
          <p:nvPr/>
        </p:nvSpPr>
        <p:spPr>
          <a:xfrm flipV="1">
            <a:off x="2478240" y="1407600"/>
            <a:ext cx="1050840" cy="41940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 name=""/>
          <p:cNvSpPr/>
          <p:nvPr/>
        </p:nvSpPr>
        <p:spPr>
          <a:xfrm>
            <a:off x="3479760" y="1347840"/>
            <a:ext cx="179280" cy="129960"/>
          </a:xfrm>
          <a:custGeom>
            <a:avLst/>
            <a:gdLst/>
            <a:ahLst/>
            <a:rect l="l" t="t" r="r" b="b"/>
            <a:pathLst>
              <a:path w="94" h="78">
                <a:moveTo>
                  <a:pt x="0" y="0"/>
                </a:moveTo>
                <a:lnTo>
                  <a:pt x="94" y="4"/>
                </a:lnTo>
                <a:lnTo>
                  <a:pt x="34" y="78"/>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9" name=""/>
          <p:cNvSpPr/>
          <p:nvPr/>
        </p:nvSpPr>
        <p:spPr>
          <a:xfrm>
            <a:off x="4809960" y="1353960"/>
            <a:ext cx="1119240" cy="47340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0" name=""/>
          <p:cNvSpPr/>
          <p:nvPr/>
        </p:nvSpPr>
        <p:spPr>
          <a:xfrm>
            <a:off x="7608960" y="1239840"/>
            <a:ext cx="1162080" cy="433440"/>
          </a:xfrm>
          <a:prstGeom prst="rect">
            <a:avLst/>
          </a:prstGeom>
          <a:solidFill>
            <a:srgbClr val="e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1" name=""/>
          <p:cNvSpPr/>
          <p:nvPr/>
        </p:nvSpPr>
        <p:spPr>
          <a:xfrm>
            <a:off x="7809120" y="1295280"/>
            <a:ext cx="7599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Marlin Notes</a:t>
            </a:r>
            <a:endParaRPr b="0" lang="en-US" sz="1000" strike="noStrike" u="none">
              <a:solidFill>
                <a:srgbClr val="000000"/>
              </a:solidFill>
              <a:effectLst/>
              <a:uFillTx/>
              <a:latin typeface="Arial"/>
            </a:endParaRPr>
          </a:p>
        </p:txBody>
      </p:sp>
      <p:sp>
        <p:nvSpPr>
          <p:cNvPr id="122" name=""/>
          <p:cNvSpPr/>
          <p:nvPr/>
        </p:nvSpPr>
        <p:spPr>
          <a:xfrm>
            <a:off x="8048880" y="1455840"/>
            <a:ext cx="2822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$915</a:t>
            </a:r>
            <a:endParaRPr b="0" lang="en-US" sz="1000" strike="noStrike" u="none">
              <a:solidFill>
                <a:srgbClr val="000000"/>
              </a:solidFill>
              <a:effectLst/>
              <a:uFillTx/>
              <a:latin typeface="Arial"/>
            </a:endParaRPr>
          </a:p>
        </p:txBody>
      </p:sp>
      <p:sp>
        <p:nvSpPr>
          <p:cNvPr id="123" name=""/>
          <p:cNvSpPr/>
          <p:nvPr/>
        </p:nvSpPr>
        <p:spPr>
          <a:xfrm flipV="1">
            <a:off x="6732720" y="1455840"/>
            <a:ext cx="839520" cy="37944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4" name=""/>
          <p:cNvSpPr/>
          <p:nvPr/>
        </p:nvSpPr>
        <p:spPr>
          <a:xfrm>
            <a:off x="2030400" y="3225960"/>
            <a:ext cx="360360" cy="30636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5" name=""/>
          <p:cNvSpPr/>
          <p:nvPr/>
        </p:nvSpPr>
        <p:spPr>
          <a:xfrm flipH="1">
            <a:off x="1231560" y="3225960"/>
            <a:ext cx="268200" cy="27144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6" name=""/>
          <p:cNvSpPr/>
          <p:nvPr/>
        </p:nvSpPr>
        <p:spPr>
          <a:xfrm>
            <a:off x="1922760" y="1344600"/>
            <a:ext cx="12520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Preferred Stock</a:t>
            </a:r>
            <a:endParaRPr b="0" lang="en-US" sz="1000" strike="noStrike" u="none">
              <a:solidFill>
                <a:srgbClr val="000000"/>
              </a:solidFill>
              <a:effectLst/>
              <a:uFillTx/>
              <a:latin typeface="Arial"/>
            </a:endParaRPr>
          </a:p>
        </p:txBody>
      </p:sp>
      <p:sp>
        <p:nvSpPr>
          <p:cNvPr id="127" name=""/>
          <p:cNvSpPr/>
          <p:nvPr/>
        </p:nvSpPr>
        <p:spPr>
          <a:xfrm>
            <a:off x="5310360" y="1217520"/>
            <a:ext cx="7178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Remarketing</a:t>
            </a:r>
            <a:endParaRPr b="0" lang="en-US" sz="1000" strike="noStrike" u="none">
              <a:solidFill>
                <a:srgbClr val="000000"/>
              </a:solidFill>
              <a:effectLst/>
              <a:uFillTx/>
              <a:latin typeface="Arial"/>
            </a:endParaRPr>
          </a:p>
        </p:txBody>
      </p:sp>
      <p:sp>
        <p:nvSpPr>
          <p:cNvPr id="128" name=""/>
          <p:cNvSpPr/>
          <p:nvPr/>
        </p:nvSpPr>
        <p:spPr>
          <a:xfrm>
            <a:off x="5309280" y="1353960"/>
            <a:ext cx="6195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Agreement</a:t>
            </a:r>
            <a:endParaRPr b="0" lang="en-US" sz="1000" strike="noStrike" u="none">
              <a:solidFill>
                <a:srgbClr val="000000"/>
              </a:solidFill>
              <a:effectLst/>
              <a:uFillTx/>
              <a:latin typeface="Arial"/>
            </a:endParaRPr>
          </a:p>
        </p:txBody>
      </p:sp>
      <p:sp>
        <p:nvSpPr>
          <p:cNvPr id="129" name=""/>
          <p:cNvSpPr/>
          <p:nvPr/>
        </p:nvSpPr>
        <p:spPr>
          <a:xfrm>
            <a:off x="4599720" y="2197080"/>
            <a:ext cx="942840" cy="3056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 Vote</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Preferred Return</a:t>
            </a:r>
            <a:endParaRPr b="0" lang="en-US" sz="1000" strike="noStrike" u="none">
              <a:solidFill>
                <a:srgbClr val="000000"/>
              </a:solidFill>
              <a:effectLst/>
              <a:uFillTx/>
              <a:latin typeface="Arial"/>
            </a:endParaRPr>
          </a:p>
        </p:txBody>
      </p:sp>
      <p:sp>
        <p:nvSpPr>
          <p:cNvPr id="130" name=""/>
          <p:cNvSpPr/>
          <p:nvPr/>
        </p:nvSpPr>
        <p:spPr>
          <a:xfrm>
            <a:off x="7629480" y="2562120"/>
            <a:ext cx="1160640" cy="432000"/>
          </a:xfrm>
          <a:prstGeom prst="rect">
            <a:avLst/>
          </a:pr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 name=""/>
          <p:cNvSpPr/>
          <p:nvPr/>
        </p:nvSpPr>
        <p:spPr>
          <a:xfrm>
            <a:off x="7713360" y="2637000"/>
            <a:ext cx="9918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Marlin Certificates</a:t>
            </a:r>
            <a:endParaRPr b="0" lang="en-US" sz="900" strike="noStrike" u="none">
              <a:solidFill>
                <a:srgbClr val="000000"/>
              </a:solidFill>
              <a:effectLst/>
              <a:uFillTx/>
              <a:latin typeface="Arial"/>
            </a:endParaRPr>
          </a:p>
        </p:txBody>
      </p:sp>
      <p:sp>
        <p:nvSpPr>
          <p:cNvPr id="132" name=""/>
          <p:cNvSpPr/>
          <p:nvPr/>
        </p:nvSpPr>
        <p:spPr>
          <a:xfrm>
            <a:off x="8081640" y="2774880"/>
            <a:ext cx="254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$125</a:t>
            </a:r>
            <a:endParaRPr b="0" lang="en-US" sz="900" strike="noStrike" u="none">
              <a:solidFill>
                <a:srgbClr val="000000"/>
              </a:solidFill>
              <a:effectLst/>
              <a:uFillTx/>
              <a:latin typeface="Arial"/>
            </a:endParaRPr>
          </a:p>
        </p:txBody>
      </p:sp>
      <p:sp>
        <p:nvSpPr>
          <p:cNvPr id="133" name=""/>
          <p:cNvSpPr/>
          <p:nvPr/>
        </p:nvSpPr>
        <p:spPr>
          <a:xfrm>
            <a:off x="6732720" y="2316240"/>
            <a:ext cx="858600" cy="46332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 name=""/>
          <p:cNvSpPr/>
          <p:nvPr/>
        </p:nvSpPr>
        <p:spPr>
          <a:xfrm>
            <a:off x="3164040" y="2360520"/>
            <a:ext cx="5493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 Vote</a:t>
            </a:r>
            <a:endParaRPr b="0" lang="en-US" sz="1000" strike="noStrike" u="none">
              <a:solidFill>
                <a:srgbClr val="000000"/>
              </a:solidFill>
              <a:effectLst/>
              <a:uFillTx/>
              <a:latin typeface="Arial"/>
            </a:endParaRPr>
          </a:p>
        </p:txBody>
      </p:sp>
      <p:sp>
        <p:nvSpPr>
          <p:cNvPr id="135" name=""/>
          <p:cNvSpPr/>
          <p:nvPr/>
        </p:nvSpPr>
        <p:spPr>
          <a:xfrm>
            <a:off x="3621240" y="4875120"/>
            <a:ext cx="1073160" cy="430200"/>
          </a:xfrm>
          <a:prstGeom prst="rect">
            <a:avLst/>
          </a:prstGeom>
          <a:solidFill>
            <a:srgbClr val="0073c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6" name=""/>
          <p:cNvSpPr/>
          <p:nvPr/>
        </p:nvSpPr>
        <p:spPr>
          <a:xfrm>
            <a:off x="3921840" y="5010120"/>
            <a:ext cx="4719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Wessex</a:t>
            </a:r>
            <a:endParaRPr b="0" lang="en-US" sz="1000" strike="noStrike" u="none">
              <a:solidFill>
                <a:srgbClr val="000000"/>
              </a:solidFill>
              <a:effectLst/>
              <a:uFillTx/>
              <a:latin typeface="Arial"/>
            </a:endParaRPr>
          </a:p>
        </p:txBody>
      </p:sp>
      <p:sp>
        <p:nvSpPr>
          <p:cNvPr id="137" name=""/>
          <p:cNvSpPr/>
          <p:nvPr/>
        </p:nvSpPr>
        <p:spPr>
          <a:xfrm flipV="1">
            <a:off x="4156200" y="4624560"/>
            <a:ext cx="2880" cy="21744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8" name=""/>
          <p:cNvSpPr/>
          <p:nvPr/>
        </p:nvSpPr>
        <p:spPr>
          <a:xfrm>
            <a:off x="439560" y="4791240"/>
            <a:ext cx="2125800" cy="1440"/>
          </a:xfrm>
          <a:prstGeom prst="line">
            <a:avLst/>
          </a:prstGeom>
          <a:ln w="223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39" name=""/>
          <p:cNvSpPr/>
          <p:nvPr/>
        </p:nvSpPr>
        <p:spPr>
          <a:xfrm flipV="1">
            <a:off x="439560" y="2074680"/>
            <a:ext cx="1800" cy="271620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0" name=""/>
          <p:cNvSpPr/>
          <p:nvPr/>
        </p:nvSpPr>
        <p:spPr>
          <a:xfrm>
            <a:off x="439560" y="2075040"/>
            <a:ext cx="1487520" cy="1440"/>
          </a:xfrm>
          <a:prstGeom prst="line">
            <a:avLst/>
          </a:prstGeom>
          <a:ln w="223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41" name=""/>
          <p:cNvSpPr/>
          <p:nvPr/>
        </p:nvSpPr>
        <p:spPr>
          <a:xfrm flipV="1">
            <a:off x="2565360" y="3712680"/>
            <a:ext cx="1031760" cy="107820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 name=""/>
          <p:cNvSpPr/>
          <p:nvPr/>
        </p:nvSpPr>
        <p:spPr>
          <a:xfrm>
            <a:off x="1036800" y="4562640"/>
            <a:ext cx="955440" cy="15300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33% Common</a:t>
            </a:r>
            <a:endParaRPr b="0" lang="en-US" sz="1000" strike="noStrike" u="none">
              <a:solidFill>
                <a:srgbClr val="000000"/>
              </a:solidFill>
              <a:effectLst/>
              <a:uFillTx/>
              <a:latin typeface="Arial"/>
            </a:endParaRPr>
          </a:p>
        </p:txBody>
      </p:sp>
      <p:sp>
        <p:nvSpPr>
          <p:cNvPr id="143" name=""/>
          <p:cNvSpPr/>
          <p:nvPr/>
        </p:nvSpPr>
        <p:spPr>
          <a:xfrm>
            <a:off x="2294640" y="2446200"/>
            <a:ext cx="52092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Overfund</a:t>
            </a:r>
            <a:endParaRPr b="0" lang="en-US" sz="1000" strike="noStrike" u="none">
              <a:solidFill>
                <a:srgbClr val="000000"/>
              </a:solidFill>
              <a:effectLst/>
              <a:uFillTx/>
              <a:latin typeface="Arial"/>
            </a:endParaRPr>
          </a:p>
        </p:txBody>
      </p:sp>
      <p:sp>
        <p:nvSpPr>
          <p:cNvPr id="144" name=""/>
          <p:cNvSpPr/>
          <p:nvPr/>
        </p:nvSpPr>
        <p:spPr>
          <a:xfrm>
            <a:off x="2294640" y="2583000"/>
            <a:ext cx="4366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Amount</a:t>
            </a:r>
            <a:endParaRPr b="0" lang="en-US" sz="1000" strike="noStrike" u="none">
              <a:solidFill>
                <a:srgbClr val="000000"/>
              </a:solidFill>
              <a:effectLst/>
              <a:uFillTx/>
              <a:latin typeface="Arial"/>
            </a:endParaRPr>
          </a:p>
        </p:txBody>
      </p:sp>
      <p:sp>
        <p:nvSpPr>
          <p:cNvPr id="145" name=""/>
          <p:cNvSpPr/>
          <p:nvPr/>
        </p:nvSpPr>
        <p:spPr>
          <a:xfrm>
            <a:off x="1180080" y="2360520"/>
            <a:ext cx="64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Debt</a:t>
            </a:r>
            <a:endParaRPr b="0" lang="en-US" sz="1000" strike="noStrike" u="none">
              <a:solidFill>
                <a:srgbClr val="000000"/>
              </a:solidFill>
              <a:effectLst/>
              <a:uFillTx/>
              <a:latin typeface="Arial"/>
            </a:endParaRPr>
          </a:p>
        </p:txBody>
      </p:sp>
      <p:sp>
        <p:nvSpPr>
          <p:cNvPr id="146" name=""/>
          <p:cNvSpPr/>
          <p:nvPr/>
        </p:nvSpPr>
        <p:spPr>
          <a:xfrm>
            <a:off x="1164600" y="2495520"/>
            <a:ext cx="6336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Obligations</a:t>
            </a:r>
            <a:endParaRPr b="0" lang="en-US" sz="1000" strike="noStrike" u="none">
              <a:solidFill>
                <a:srgbClr val="000000"/>
              </a:solidFill>
              <a:effectLst/>
              <a:uFillTx/>
              <a:latin typeface="Arial"/>
            </a:endParaRPr>
          </a:p>
        </p:txBody>
      </p:sp>
      <p:sp>
        <p:nvSpPr>
          <p:cNvPr id="147" name=""/>
          <p:cNvSpPr/>
          <p:nvPr/>
        </p:nvSpPr>
        <p:spPr>
          <a:xfrm flipV="1">
            <a:off x="2019240" y="2324160"/>
            <a:ext cx="182520" cy="28080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 name=""/>
          <p:cNvSpPr/>
          <p:nvPr/>
        </p:nvSpPr>
        <p:spPr>
          <a:xfrm>
            <a:off x="1943280" y="2571840"/>
            <a:ext cx="131760" cy="153720"/>
          </a:xfrm>
          <a:custGeom>
            <a:avLst/>
            <a:gdLst/>
            <a:ahLst/>
            <a:rect l="l" t="t" r="r" b="b"/>
            <a:pathLst>
              <a:path w="70" h="92">
                <a:moveTo>
                  <a:pt x="70" y="30"/>
                </a:moveTo>
                <a:lnTo>
                  <a:pt x="0" y="92"/>
                </a:lnTo>
                <a:lnTo>
                  <a:pt x="19" y="0"/>
                </a:lnTo>
                <a:lnTo>
                  <a:pt x="70" y="3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9" name=""/>
          <p:cNvSpPr/>
          <p:nvPr/>
        </p:nvSpPr>
        <p:spPr>
          <a:xfrm flipH="1">
            <a:off x="2030400" y="2443320"/>
            <a:ext cx="184320" cy="282240"/>
          </a:xfrm>
          <a:prstGeom prst="line">
            <a:avLst/>
          </a:prstGeom>
          <a:ln w="223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0" name=""/>
          <p:cNvSpPr/>
          <p:nvPr/>
        </p:nvSpPr>
        <p:spPr>
          <a:xfrm>
            <a:off x="2158920" y="2324160"/>
            <a:ext cx="135000" cy="155520"/>
          </a:xfrm>
          <a:custGeom>
            <a:avLst/>
            <a:gdLst/>
            <a:ahLst/>
            <a:rect l="l" t="t" r="r" b="b"/>
            <a:pathLst>
              <a:path w="71" h="93">
                <a:moveTo>
                  <a:pt x="0" y="63"/>
                </a:moveTo>
                <a:lnTo>
                  <a:pt x="71" y="0"/>
                </a:lnTo>
                <a:lnTo>
                  <a:pt x="52" y="93"/>
                </a:lnTo>
                <a:lnTo>
                  <a:pt x="0" y="6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 name=""/>
          <p:cNvSpPr/>
          <p:nvPr/>
        </p:nvSpPr>
        <p:spPr>
          <a:xfrm>
            <a:off x="4392720" y="3130560"/>
            <a:ext cx="8020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67% Common</a:t>
            </a:r>
            <a:endParaRPr b="0" lang="en-US" sz="1000" strike="noStrike" u="none">
              <a:solidFill>
                <a:srgbClr val="000000"/>
              </a:solidFill>
              <a:effectLst/>
              <a:uFillTx/>
              <a:latin typeface="Arial"/>
            </a:endParaRPr>
          </a:p>
        </p:txBody>
      </p:sp>
      <p:sp>
        <p:nvSpPr>
          <p:cNvPr id="152" name=""/>
          <p:cNvSpPr/>
          <p:nvPr/>
        </p:nvSpPr>
        <p:spPr>
          <a:xfrm>
            <a:off x="4356720" y="4675320"/>
            <a:ext cx="3243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100%</a:t>
            </a:r>
            <a:endParaRPr b="0" lang="en-US" sz="1000" strike="noStrike" u="none">
              <a:solidFill>
                <a:srgbClr val="000000"/>
              </a:solidFill>
              <a:effectLst/>
              <a:uFillTx/>
              <a:latin typeface="Arial"/>
            </a:endParaRPr>
          </a:p>
        </p:txBody>
      </p:sp>
      <p:sp>
        <p:nvSpPr>
          <p:cNvPr id="153" name=""/>
          <p:cNvSpPr/>
          <p:nvPr/>
        </p:nvSpPr>
        <p:spPr>
          <a:xfrm>
            <a:off x="4356720" y="3905280"/>
            <a:ext cx="3243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100%</a:t>
            </a:r>
            <a:endParaRPr b="0" lang="en-US" sz="10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E53C67B4-DFC7-40E8-B422-2C4ABAB53463}" type="slidenum">
              <a:t>7</a:t>
            </a:fld>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4" name=""/>
          <p:cNvSpPr/>
          <p:nvPr/>
        </p:nvSpPr>
        <p:spPr>
          <a:xfrm>
            <a:off x="0" y="152280"/>
            <a:ext cx="9144000" cy="660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85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55" name=""/>
          <p:cNvSpPr/>
          <p:nvPr/>
        </p:nvSpPr>
        <p:spPr>
          <a:xfrm>
            <a:off x="685800" y="36360"/>
            <a:ext cx="7772400" cy="75564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Support for Senior Notes</a:t>
            </a:r>
            <a:endParaRPr b="0" lang="en-US" sz="3000" strike="noStrike" u="none">
              <a:solidFill>
                <a:srgbClr val="000000"/>
              </a:solidFill>
              <a:effectLst/>
              <a:uFillTx/>
              <a:latin typeface="Arial"/>
            </a:endParaRPr>
          </a:p>
        </p:txBody>
      </p:sp>
      <p:sp>
        <p:nvSpPr>
          <p:cNvPr id="156" name=""/>
          <p:cNvSpPr/>
          <p:nvPr/>
        </p:nvSpPr>
        <p:spPr>
          <a:xfrm>
            <a:off x="733320" y="855720"/>
            <a:ext cx="7826400" cy="482436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5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Arial"/>
              </a:rPr>
              <a:t>Principal Repayment</a:t>
            </a:r>
            <a:endParaRPr b="0" lang="en-US" sz="2000" strike="noStrike" u="none">
              <a:solidFill>
                <a:srgbClr val="000000"/>
              </a:solidFill>
              <a:effectLst/>
              <a:uFillTx/>
              <a:latin typeface="Arial"/>
            </a:endParaRPr>
          </a:p>
          <a:p>
            <a:pPr marL="343080" indent="-343080">
              <a:lnSpc>
                <a:spcPct val="105000"/>
              </a:lnSpc>
              <a:spcBef>
                <a:spcPts val="1001"/>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Sale of Assets, principally Wessex</a:t>
            </a:r>
            <a:endParaRPr b="0" lang="en-US" sz="2000" strike="noStrike" u="none">
              <a:solidFill>
                <a:srgbClr val="000000"/>
              </a:solidFill>
              <a:effectLst/>
              <a:uFillTx/>
              <a:latin typeface="Arial"/>
            </a:endParaRPr>
          </a:p>
          <a:p>
            <a:pPr marL="343080" indent="-343080">
              <a:lnSpc>
                <a:spcPct val="105000"/>
              </a:lnSpc>
              <a:spcBef>
                <a:spcPts val="1001"/>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Mandatorily Convertible Preferred Stock (“EMCPS”)</a:t>
            </a:r>
            <a:endParaRPr b="0" lang="en-US" sz="2000" strike="noStrike" u="none">
              <a:solidFill>
                <a:srgbClr val="000000"/>
              </a:solidFill>
              <a:effectLst/>
              <a:uFillTx/>
              <a:latin typeface="Arial"/>
            </a:endParaRPr>
          </a:p>
          <a:p>
            <a:pPr lvl="2" marL="120024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Issued and held in the Voting Trust and designed to be remarketed at a conversion and dividend rate to generate sufficient proceeds to repay the Marlin Senior Notes</a:t>
            </a:r>
            <a:endParaRPr b="0" lang="en-US" sz="1400" strike="noStrike" u="none">
              <a:solidFill>
                <a:srgbClr val="000000"/>
              </a:solidFill>
              <a:effectLst/>
              <a:uFillTx/>
              <a:latin typeface="Arial"/>
            </a:endParaRPr>
          </a:p>
          <a:p>
            <a:pPr lvl="2" marL="120024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EMCPS is convertible into shares of common stock which have been reserved by the Board in an amount equal at pricing to 2x the Marlin Senior Notes</a:t>
            </a:r>
            <a:endParaRPr b="0" lang="en-US" sz="1400" strike="noStrike" u="none">
              <a:solidFill>
                <a:srgbClr val="000000"/>
              </a:solidFill>
              <a:effectLst/>
              <a:uFillTx/>
              <a:latin typeface="Arial"/>
            </a:endParaRPr>
          </a:p>
          <a:p>
            <a:pPr marL="343080" indent="-343080">
              <a:lnSpc>
                <a:spcPct val="105000"/>
              </a:lnSpc>
              <a:spcBef>
                <a:spcPts val="1001"/>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Remarketing Agreement</a:t>
            </a:r>
            <a:endParaRPr b="0" lang="en-US" sz="2000" strike="noStrike" u="none">
              <a:solidFill>
                <a:srgbClr val="000000"/>
              </a:solidFill>
              <a:effectLst/>
              <a:uFillTx/>
              <a:latin typeface="Arial"/>
            </a:endParaRPr>
          </a:p>
          <a:p>
            <a:pPr lvl="2" marL="120024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has an obligation to issue additional equity to repay the Notes</a:t>
            </a:r>
            <a:r>
              <a:rPr b="1" lang="en-US" sz="1400" strike="noStrike" u="none">
                <a:solidFill>
                  <a:srgbClr val="000000"/>
                </a:solidFill>
                <a:effectLst/>
                <a:uFillTx/>
                <a:latin typeface="Arial"/>
              </a:rPr>
              <a:t> </a:t>
            </a:r>
            <a:r>
              <a:rPr b="0" lang="en-US" sz="1400" strike="noStrike" u="none">
                <a:solidFill>
                  <a:srgbClr val="000000"/>
                </a:solidFill>
                <a:effectLst/>
                <a:uFillTx/>
                <a:latin typeface="Arial"/>
              </a:rPr>
              <a:t>in full should the proceeds of the EMCPS not be sufficient</a:t>
            </a:r>
            <a:endParaRPr b="0" lang="en-US" sz="1400" strike="noStrike" u="none">
              <a:solidFill>
                <a:srgbClr val="000000"/>
              </a:solidFill>
              <a:effectLst/>
              <a:uFillTx/>
              <a:latin typeface="Arial"/>
            </a:endParaRPr>
          </a:p>
          <a:p>
            <a:pPr marL="343080" indent="-343080">
              <a:lnSpc>
                <a:spcPct val="105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Arial"/>
              </a:rPr>
              <a:t>Interest Payment</a:t>
            </a:r>
            <a:endParaRPr b="0" lang="en-US" sz="2000" strike="noStrike" u="none">
              <a:solidFill>
                <a:srgbClr val="000000"/>
              </a:solidFill>
              <a:effectLst/>
              <a:uFillTx/>
              <a:latin typeface="Arial"/>
            </a:endParaRPr>
          </a:p>
          <a:p>
            <a:pPr marL="343080" indent="-343080">
              <a:lnSpc>
                <a:spcPct val="105000"/>
              </a:lnSpc>
              <a:spcBef>
                <a:spcPts val="1001"/>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Overfund Amount</a:t>
            </a:r>
            <a:endParaRPr b="0" lang="en-US" sz="2000" strike="noStrike" u="none">
              <a:solidFill>
                <a:srgbClr val="000000"/>
              </a:solidFill>
              <a:effectLst/>
              <a:uFillTx/>
              <a:latin typeface="Arial"/>
            </a:endParaRPr>
          </a:p>
          <a:p>
            <a:pPr lvl="2" marL="1200240" indent="-228600">
              <a:lnSpc>
                <a:spcPct val="105000"/>
              </a:lnSpc>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 portion of the proceeds were invested in Enron debt securities (Baa1/BBB+) in an amount sufficient to pay interest on the Senior Notes and yield on the Marlin Trust Certificates</a:t>
            </a:r>
            <a:endParaRPr b="0" lang="en-US" sz="1400" strike="noStrike" u="none">
              <a:solidFill>
                <a:srgbClr val="000000"/>
              </a:solidFill>
              <a:effectLst/>
              <a:uFillTx/>
              <a:latin typeface="Arial"/>
            </a:endParaRPr>
          </a:p>
          <a:p>
            <a:pPr marL="343080" indent="-343080">
              <a:lnSpc>
                <a:spcPct val="105000"/>
              </a:lnSpc>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B141D141-F92C-4309-9886-FDBC5C35E259}"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 name=""/>
          <p:cNvSpPr/>
          <p:nvPr/>
        </p:nvSpPr>
        <p:spPr>
          <a:xfrm>
            <a:off x="685800" y="42840"/>
            <a:ext cx="7772400" cy="75564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Support for Senior Notes</a:t>
            </a:r>
            <a:endParaRPr b="0" lang="en-US" sz="3000" strike="noStrike" u="none">
              <a:solidFill>
                <a:srgbClr val="000000"/>
              </a:solidFill>
              <a:effectLst/>
              <a:uFillTx/>
              <a:latin typeface="Arial"/>
            </a:endParaRPr>
          </a:p>
        </p:txBody>
      </p:sp>
      <p:grpSp>
        <p:nvGrpSpPr>
          <p:cNvPr id="158" name=""/>
          <p:cNvGrpSpPr/>
          <p:nvPr/>
        </p:nvGrpSpPr>
        <p:grpSpPr>
          <a:xfrm>
            <a:off x="498600" y="593640"/>
            <a:ext cx="8227800" cy="2619360"/>
            <a:chOff x="498600" y="593640"/>
            <a:chExt cx="8227800" cy="2619360"/>
          </a:xfrm>
        </p:grpSpPr>
        <p:sp>
          <p:nvSpPr>
            <p:cNvPr id="159" name=""/>
            <p:cNvSpPr/>
            <p:nvPr/>
          </p:nvSpPr>
          <p:spPr>
            <a:xfrm>
              <a:off x="498600" y="1203120"/>
              <a:ext cx="8227800" cy="2009880"/>
            </a:xfrm>
            <a:prstGeom prst="rect">
              <a:avLst/>
            </a:prstGeom>
            <a:noFill/>
            <a:ln w="0">
              <a:noFill/>
            </a:ln>
          </p:spPr>
          <p:style>
            <a:lnRef idx="0"/>
            <a:fillRef idx="0"/>
            <a:effectRef idx="0"/>
            <a:fontRef idx="minor"/>
          </p:style>
          <p:txBody>
            <a:bodyPr lIns="90000" rIns="90000" tIns="46800" bIns="46800" anchor="t">
              <a:normAutofit/>
            </a:bodyPr>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“Note Trigger Events” are designed to provide timely access to collateral for repayment</a:t>
              </a:r>
              <a:endParaRPr b="0" lang="en-US" sz="14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Amount sufficient to redeem Senior Notes not deposited within 120 days prior to maturity (3/17/03)</a:t>
              </a:r>
              <a:endParaRPr b="0" lang="en-US" sz="14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Event of Default under the Senior Note Indenture, including a cross-default to Enron senior obligations greater than US$100 million</a:t>
              </a:r>
              <a:endParaRPr b="0" lang="en-US" sz="14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is rated below investment grade by Moody’s, S&amp;P or Fitch concurrent with a decline in Enron’s common stock price below $34.13</a:t>
              </a:r>
              <a:endParaRPr b="0" lang="en-US" sz="1400" strike="noStrike" u="none">
                <a:solidFill>
                  <a:srgbClr val="000000"/>
                </a:solidFill>
                <a:effectLst/>
                <a:uFillTx/>
                <a:latin typeface="Arial"/>
              </a:endParaRPr>
            </a:p>
          </p:txBody>
        </p:sp>
        <p:sp>
          <p:nvSpPr>
            <p:cNvPr id="160" name=""/>
            <p:cNvSpPr/>
            <p:nvPr/>
          </p:nvSpPr>
          <p:spPr>
            <a:xfrm>
              <a:off x="507600" y="593640"/>
              <a:ext cx="2933640" cy="74916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Arial"/>
                </a:rPr>
                <a:t>Trigger Events</a:t>
              </a:r>
              <a:endParaRPr b="0" lang="en-US" sz="2000" strike="noStrike" u="none">
                <a:solidFill>
                  <a:srgbClr val="000000"/>
                </a:solidFill>
                <a:effectLst/>
                <a:uFillTx/>
                <a:latin typeface="Arial"/>
              </a:endParaRPr>
            </a:p>
          </p:txBody>
        </p:sp>
      </p:grpSp>
      <p:sp>
        <p:nvSpPr>
          <p:cNvPr id="161" name=""/>
          <p:cNvSpPr/>
          <p:nvPr/>
        </p:nvSpPr>
        <p:spPr>
          <a:xfrm>
            <a:off x="511200" y="3330720"/>
            <a:ext cx="8008920" cy="3050280"/>
          </a:xfrm>
          <a:prstGeom prst="rect">
            <a:avLst/>
          </a:prstGeom>
          <a:noFill/>
          <a:ln w="0">
            <a:noFill/>
          </a:ln>
        </p:spPr>
        <p:style>
          <a:lnRef idx="0"/>
          <a:fillRef idx="0"/>
          <a:effectRef idx="0"/>
          <a:fontRef idx="minor"/>
        </p:style>
        <p:txBody>
          <a:bodyPr lIns="90000" rIns="90000" tIns="46800" bIns="46800" anchor="t">
            <a:spAutoFit/>
          </a:bodyPr>
          <a:p>
            <a:pPr marL="461880" indent="-461880">
              <a:lnSpc>
                <a:spcPct val="11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Arial"/>
              </a:rPr>
              <a:t>Dollar/Euro Conversion</a:t>
            </a:r>
            <a:endParaRPr b="0" lang="en-US" sz="2000" strike="noStrike" u="none">
              <a:solidFill>
                <a:srgbClr val="000000"/>
              </a:solidFill>
              <a:effectLst/>
              <a:uFillTx/>
              <a:latin typeface="Arial"/>
            </a:endParaRPr>
          </a:p>
          <a:p>
            <a:pPr marL="461880" indent="-461880">
              <a:lnSpc>
                <a:spcPct val="110000"/>
              </a:lnSpc>
              <a:spcBef>
                <a:spcPts val="1001"/>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Forward Currency Agreement</a:t>
            </a:r>
            <a:endParaRPr b="0" lang="en-US" sz="20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Atlantic Water Trust will make all distributions to Marlin to pay interest and principal in US dollars</a:t>
            </a:r>
            <a:endParaRPr b="0" lang="en-US" sz="14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Through a forward currency agreement executed at closing, Enron is obligated to provide Euros in exchange for US dollars to pay interest and principal on the Euro Senior Notes</a:t>
            </a:r>
            <a:endParaRPr b="0" lang="en-US" sz="1400" strike="noStrike" u="none">
              <a:solidFill>
                <a:srgbClr val="000000"/>
              </a:solidFill>
              <a:effectLst/>
              <a:uFillTx/>
              <a:latin typeface="Arial"/>
            </a:endParaRPr>
          </a:p>
          <a:p>
            <a:pPr lvl="2" marL="1143000" indent="-228600">
              <a:lnSpc>
                <a:spcPct val="105000"/>
              </a:lnSpc>
              <a:spcBef>
                <a:spcPts val="700"/>
              </a:spcBef>
              <a:buClr>
                <a:srgbClr val="000000"/>
              </a:buClr>
              <a:buSzPct val="11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Investors in the Euro Senior Notes are fully hedged through the term of the transaction</a:t>
            </a:r>
            <a:endParaRPr b="0" lang="en-US" sz="1400" strike="noStrike" u="none">
              <a:solidFill>
                <a:srgbClr val="000000"/>
              </a:solidFill>
              <a:effectLst/>
              <a:uFillTx/>
              <a:latin typeface="Arial"/>
            </a:endParaRPr>
          </a:p>
          <a:p>
            <a:pPr marL="461880" indent="-461880"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7D9EDC5C-C5F8-4801-B160-C9315E40CD79}"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7547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2000-09-07T15:43:54Z</dcterms:created>
  <dc:creator>Brian Steinbrueck</dc:creator>
  <dc:description/>
  <dc:language>en-US</dc:language>
  <cp:lastModifiedBy>gmckillo</cp:lastModifiedBy>
  <cp:lastPrinted>2001-06-19T11:07:40Z</cp:lastPrinted>
  <dcterms:modified xsi:type="dcterms:W3CDTF">2001-10-26T14:21:23Z</dcterms:modified>
  <cp:revision>160</cp:revision>
  <dc:subject/>
  <dc:title>No Slide Title</dc:title>
</cp:coreProperties>
</file>