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_rels/notesSlide11.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13.xml.rels" ContentType="application/vnd.openxmlformats-package.relationships+xml"/>
  <Override PartName="/ppt/notesSlides/_rels/notesSlide12.xml.rels" ContentType="application/vnd.openxmlformats-package.relationships+xml"/>
  <Override PartName="/ppt/notesSlides/_rels/notesSlide14.xml.rels" ContentType="application/vnd.openxmlformats-package.relationships+xml"/>
  <Override PartName="/ppt/notesSlides/_rels/notesSlide1.xml.rels" ContentType="application/vnd.openxmlformats-package.relationships+xml"/>
  <Override PartName="/ppt/notesSlides/_rels/notesSlide17.xml.rels" ContentType="application/vnd.openxmlformats-package.relationships+xml"/>
  <Override PartName="/ppt/notesSlides/_rels/notesSlide15.xml.rels" ContentType="application/vnd.openxmlformats-package.relationships+xml"/>
  <Override PartName="/ppt/notesSlides/_rels/notesSlide2.xml.rels" ContentType="application/vnd.openxmlformats-package.relationships+xml"/>
  <Override PartName="/ppt/notesSlides/_rels/notesSlide3.xml.rels" ContentType="application/vnd.openxmlformats-package.relationships+xml"/>
  <Override PartName="/ppt/notesSlides/_rels/notesSlide10.xml.rels" ContentType="application/vnd.openxmlformats-package.relationships+xml"/>
  <Override PartName="/ppt/notesSlides/_rels/notesSlide5.xml.rels" ContentType="application/vnd.openxmlformats-package.relationships+xml"/>
  <Override PartName="/ppt/notesSlides/_rels/notesSlide20.xml.rels" ContentType="application/vnd.openxmlformats-package.relationships+xml"/>
  <Override PartName="/ppt/notesSlides/_rels/notesSlide18.xml.rels" ContentType="application/vnd.openxmlformats-package.relationships+xml"/>
  <Override PartName="/ppt/notesSlides/_rels/notesSlide6.xml.rels" ContentType="application/vnd.openxmlformats-package.relationships+xml"/>
  <Override PartName="/ppt/notesSlides/_rels/notesSlide19.xml.rels" ContentType="application/vnd.openxmlformats-package.relationships+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9.xml" ContentType="application/vnd.openxmlformats-officedocument.presentationml.notesSlide+xml"/>
  <Override PartName="/ppt/notesSlides/notesSlide6.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8686800" cy="6584950"/>
  <p:notesSz cx="6858000" cy="92202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 name=""/>
          <p:cNvSpPr/>
          <p:nvPr/>
        </p:nvSpPr>
        <p:spPr>
          <a:xfrm>
            <a:off x="0" y="0"/>
            <a:ext cx="6858000" cy="92196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7" name="PlaceHolder 1"/>
          <p:cNvSpPr>
            <a:spLocks noGrp="1"/>
          </p:cNvSpPr>
          <p:nvPr>
            <p:ph type="hdr"/>
          </p:nvPr>
        </p:nvSpPr>
        <p:spPr>
          <a:xfrm>
            <a:off x="-360" y="-360"/>
            <a:ext cx="2971800" cy="460440"/>
          </a:xfrm>
          <a:prstGeom prst="rect">
            <a:avLst/>
          </a:prstGeom>
          <a:noFill/>
          <a:ln w="0">
            <a:noFill/>
          </a:ln>
        </p:spPr>
        <p:txBody>
          <a:bodyPr lIns="19080" rIns="19080" tIns="0" bIns="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8" name="PlaceHolder 2"/>
          <p:cNvSpPr>
            <a:spLocks noGrp="1"/>
          </p:cNvSpPr>
          <p:nvPr>
            <p:ph type="dt" idx="2"/>
          </p:nvPr>
        </p:nvSpPr>
        <p:spPr>
          <a:xfrm>
            <a:off x="3885840" y="-360"/>
            <a:ext cx="2971800" cy="460440"/>
          </a:xfrm>
          <a:prstGeom prst="rect">
            <a:avLst/>
          </a:prstGeom>
          <a:noFill/>
          <a:ln w="0">
            <a:noFill/>
          </a:ln>
        </p:spPr>
        <p:txBody>
          <a:bodyPr lIns="19080" rIns="19080" tIns="0" bIns="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10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9" name="PlaceHolder 3"/>
          <p:cNvSpPr>
            <a:spLocks noGrp="1"/>
          </p:cNvSpPr>
          <p:nvPr>
            <p:ph type="sldImg"/>
          </p:nvPr>
        </p:nvSpPr>
        <p:spPr>
          <a:xfrm>
            <a:off x="1164960" y="706320"/>
            <a:ext cx="4529160" cy="3432240"/>
          </a:xfrm>
          <a:prstGeom prst="rect">
            <a:avLst/>
          </a:prstGeom>
          <a:noFill/>
          <a:ln w="12600">
            <a:solidFill>
              <a:srgbClr val="000000"/>
            </a:solidFill>
            <a:miter/>
          </a:ln>
        </p:spPr>
        <p:txBody>
          <a:bodyPr lIns="90000" rIns="90000" tIns="46800" bIns="4680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Click to move the slide</a:t>
            </a:r>
            <a:endParaRPr b="0" lang="en-US" sz="3000" strike="noStrike" u="none">
              <a:solidFill>
                <a:srgbClr val="000000"/>
              </a:solidFill>
              <a:effectLst/>
              <a:uFillTx/>
              <a:latin typeface="Book Antiqua"/>
            </a:endParaRPr>
          </a:p>
        </p:txBody>
      </p:sp>
      <p:sp>
        <p:nvSpPr>
          <p:cNvPr id="20" name="PlaceHolder 4"/>
          <p:cNvSpPr>
            <a:spLocks noGrp="1"/>
          </p:cNvSpPr>
          <p:nvPr>
            <p:ph type="body"/>
          </p:nvPr>
        </p:nvSpPr>
        <p:spPr>
          <a:xfrm>
            <a:off x="914400" y="4377960"/>
            <a:ext cx="5029200" cy="4148280"/>
          </a:xfrm>
          <a:prstGeom prst="rect">
            <a:avLst/>
          </a:prstGeom>
          <a:noFill/>
          <a:ln w="0">
            <a:noFill/>
          </a:ln>
        </p:spPr>
        <p:txBody>
          <a:bodyPr lIns="92160" rIns="9216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21" name="PlaceHolder 5"/>
          <p:cNvSpPr>
            <a:spLocks noGrp="1"/>
          </p:cNvSpPr>
          <p:nvPr>
            <p:ph type="ftr" idx="3"/>
          </p:nvPr>
        </p:nvSpPr>
        <p:spPr>
          <a:xfrm>
            <a:off x="-360" y="8757720"/>
            <a:ext cx="2971800" cy="460440"/>
          </a:xfrm>
          <a:prstGeom prst="rect">
            <a:avLst/>
          </a:prstGeom>
          <a:noFill/>
          <a:ln w="0">
            <a:noFill/>
          </a:ln>
        </p:spPr>
        <p:txBody>
          <a:bodyPr lIns="19080" rIns="19080" tIns="0" bIns="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10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2" name="PlaceHolder 6"/>
          <p:cNvSpPr>
            <a:spLocks noGrp="1"/>
          </p:cNvSpPr>
          <p:nvPr>
            <p:ph type="sldNum" idx="4"/>
          </p:nvPr>
        </p:nvSpPr>
        <p:spPr>
          <a:xfrm>
            <a:off x="3885840" y="8757720"/>
            <a:ext cx="2971800" cy="460440"/>
          </a:xfrm>
          <a:prstGeom prst="rect">
            <a:avLst/>
          </a:prstGeom>
          <a:noFill/>
          <a:ln w="0">
            <a:noFill/>
          </a:ln>
        </p:spPr>
        <p:txBody>
          <a:bodyPr lIns="19080" rIns="19080" tIns="0" bIns="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i="1" lang="en-US" sz="10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4B4B643-F0CC-414E-A9B3-35A235737D9F}"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PlaceHolder 1"/>
          <p:cNvSpPr>
            <a:spLocks noGrp="1"/>
          </p:cNvSpPr>
          <p:nvPr>
            <p:ph type="sldImg"/>
          </p:nvPr>
        </p:nvSpPr>
        <p:spPr>
          <a:xfrm>
            <a:off x="1165320" y="706320"/>
            <a:ext cx="4529160" cy="3432240"/>
          </a:xfrm>
          <a:prstGeom prst="rect">
            <a:avLst/>
          </a:prstGeom>
          <a:ln w="0">
            <a:noFill/>
          </a:ln>
        </p:spPr>
      </p:sp>
      <p:sp>
        <p:nvSpPr>
          <p:cNvPr id="156" name="PlaceHolder 2"/>
          <p:cNvSpPr>
            <a:spLocks noGrp="1"/>
          </p:cNvSpPr>
          <p:nvPr>
            <p:ph type="body"/>
          </p:nvPr>
        </p:nvSpPr>
        <p:spPr>
          <a:xfrm>
            <a:off x="914400" y="4377960"/>
            <a:ext cx="5029200" cy="4148280"/>
          </a:xfrm>
          <a:prstGeom prst="rect">
            <a:avLst/>
          </a:prstGeom>
          <a:noFill/>
          <a:ln w="0">
            <a:noFill/>
          </a:ln>
        </p:spPr>
        <p:txBody>
          <a:bodyPr lIns="92160" rIns="9216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Welcome everyone to todays workshop.  This mornings first presentation is to provide you with our forecast of future capital expenditures.</a:t>
            </a:r>
            <a:endParaRPr b="0" lang="en-US" sz="1200" strike="noStrike" u="non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PlaceHolder 1"/>
          <p:cNvSpPr>
            <a:spLocks noGrp="1"/>
          </p:cNvSpPr>
          <p:nvPr>
            <p:ph type="sldImg"/>
          </p:nvPr>
        </p:nvSpPr>
        <p:spPr>
          <a:xfrm>
            <a:off x="1160640" y="700200"/>
            <a:ext cx="4538520" cy="3440160"/>
          </a:xfrm>
          <a:prstGeom prst="rect">
            <a:avLst/>
          </a:prstGeom>
          <a:ln w="0">
            <a:noFill/>
          </a:ln>
        </p:spPr>
      </p:sp>
      <p:sp>
        <p:nvSpPr>
          <p:cNvPr id="170"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Typical storage projects.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expected storage projects involve reliability and safety which I have discussed previously.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PlaceHolder 1"/>
          <p:cNvSpPr>
            <a:spLocks noGrp="1"/>
          </p:cNvSpPr>
          <p:nvPr>
            <p:ph type="sldImg"/>
          </p:nvPr>
        </p:nvSpPr>
        <p:spPr>
          <a:xfrm>
            <a:off x="1160640" y="700200"/>
            <a:ext cx="4538520" cy="3440160"/>
          </a:xfrm>
          <a:prstGeom prst="rect">
            <a:avLst/>
          </a:prstGeom>
          <a:ln w="0">
            <a:noFill/>
          </a:ln>
        </p:spPr>
      </p:sp>
      <p:sp>
        <p:nvSpPr>
          <p:cNvPr id="172"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Total expected investments for storage total $92 million.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Of this total $42 million involves the installation of Line 57C.  This new pipeline will be installed to improve the reliability of PG&amp;E’s McDonald Island storage field, our largest, most critical field.  McDonald Island provides a significant portion of the supplies during the winter and during cold events.  Currently McDonald Island relies on a single pipe to move gas from the storage field.  This single line runs through the Delta where it makes numerous water crossings, levee crossings, and is in an area soft peat soil.  Given the criticalness of McDonald Island as a supply source, PG&amp;E plans to install a second line from McDonald Island, Line 57C, to improve supply reliability.  Cost for this pipeline is about $42 million.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Other areas of expenditure are general storage reliability for our three storage fields, $3 million annually or $18 million total.  Projects less than $1 million total $32 million.</a:t>
            </a: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type="sldImg"/>
          </p:nvPr>
        </p:nvSpPr>
        <p:spPr>
          <a:xfrm>
            <a:off x="1165320" y="706320"/>
            <a:ext cx="4529160" cy="3432240"/>
          </a:xfrm>
          <a:prstGeom prst="rect">
            <a:avLst/>
          </a:prstGeom>
          <a:ln w="0">
            <a:noFill/>
          </a:ln>
        </p:spPr>
      </p:sp>
      <p:sp>
        <p:nvSpPr>
          <p:cNvPr id="174" name="PlaceHolder 2"/>
          <p:cNvSpPr>
            <a:spLocks noGrp="1"/>
          </p:cNvSpPr>
          <p:nvPr>
            <p:ph type="body"/>
          </p:nvPr>
        </p:nvSpPr>
        <p:spPr>
          <a:xfrm>
            <a:off x="914400" y="4377960"/>
            <a:ext cx="5029200" cy="4148280"/>
          </a:xfrm>
          <a:prstGeom prst="rect">
            <a:avLst/>
          </a:prstGeom>
          <a:noFill/>
          <a:ln w="0">
            <a:noFill/>
          </a:ln>
        </p:spPr>
        <p:txBody>
          <a:bodyPr lIns="92160" rIns="9216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Our last area of identified expenditures falls under the category Other.  This category generally represents systemwide expenditures that are expected but currently cannot be identified under any of the previously described categories.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For example, some costs have been already forecast in LT or backbone due to development near our pipelines.  However, based on history, we can expect to spend an additional $10 million for this work although the individual projects have not been yet identified.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Similar issues occur with pipeline recoating, and power plant connections.  As you know there is a large effort to install new electric generation. PG&amp;E has received hundreds of new power plant proposals, but most are currently speculative and therefore cannot be identified as individual projects.  Therefore, we have placed $3.5 million in this area to cover anticipated actual power plant connections into the future.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Projects less than $3 million total $20.5 million.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PlaceHolder 1"/>
          <p:cNvSpPr>
            <a:spLocks noGrp="1"/>
          </p:cNvSpPr>
          <p:nvPr>
            <p:ph type="sldImg"/>
          </p:nvPr>
        </p:nvSpPr>
        <p:spPr>
          <a:xfrm>
            <a:off x="1165320" y="706320"/>
            <a:ext cx="4529160" cy="3432240"/>
          </a:xfrm>
          <a:prstGeom prst="rect">
            <a:avLst/>
          </a:prstGeom>
          <a:ln w="0">
            <a:noFill/>
          </a:ln>
        </p:spPr>
      </p:sp>
      <p:sp>
        <p:nvSpPr>
          <p:cNvPr id="176" name="PlaceHolder 2"/>
          <p:cNvSpPr>
            <a:spLocks noGrp="1"/>
          </p:cNvSpPr>
          <p:nvPr>
            <p:ph type="body"/>
          </p:nvPr>
        </p:nvSpPr>
        <p:spPr>
          <a:xfrm>
            <a:off x="914400" y="4377960"/>
            <a:ext cx="5029200" cy="4148280"/>
          </a:xfrm>
          <a:prstGeom prst="rect">
            <a:avLst/>
          </a:prstGeom>
          <a:noFill/>
          <a:ln w="0">
            <a:noFill/>
          </a:ln>
        </p:spPr>
        <p:txBody>
          <a:bodyPr lIns="92160" rIns="9216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Thus far we’ve talked about projects that PG&amp;E has identified.  At this point I would like to discuss potential future projects.  These projects are ones that may or may not be built or have highly uncertain costs due to regulatory uncertainty or Gas Accord 2 agreements. </a:t>
            </a:r>
            <a:endParaRPr b="0" lang="en-US" sz="12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PlaceHolder 1"/>
          <p:cNvSpPr>
            <a:spLocks noGrp="1"/>
          </p:cNvSpPr>
          <p:nvPr>
            <p:ph type="sldImg"/>
          </p:nvPr>
        </p:nvSpPr>
        <p:spPr>
          <a:xfrm>
            <a:off x="1160640" y="700200"/>
            <a:ext cx="4538520" cy="3440160"/>
          </a:xfrm>
          <a:prstGeom prst="rect">
            <a:avLst/>
          </a:prstGeom>
          <a:ln w="0">
            <a:noFill/>
          </a:ln>
        </p:spPr>
      </p:sp>
      <p:sp>
        <p:nvSpPr>
          <p:cNvPr id="178"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first area of potential projects involves Pipeline Safety.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driver for this area is that the Department of Transportation is working on new pipeline safety regulations.  These regulations will be issued in the near future.  The scope of the regulations is uncertain.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regulation is very likely to require significant costs to validate pipeline integrity.  This validation will require: </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Hydro testing the pipelines to ensure their ability to hold pressure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installation of special equipment to allow devices to be run through the pipeline to understand the internal condition of the lines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Potential pipeline replacements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Based on our best estimate at this time, PG&amp;E expects the cost to be $35 million.  This cost has significant uncertainty depending on the scope of the rules, the results of our testing, will the pipe pass the integrity test or will we have to replace it.  The estimate includes some pipeline replacement costs but additional costs will likely occur.</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PlaceHolder 1"/>
          <p:cNvSpPr>
            <a:spLocks noGrp="1"/>
          </p:cNvSpPr>
          <p:nvPr>
            <p:ph type="sldImg"/>
          </p:nvPr>
        </p:nvSpPr>
        <p:spPr>
          <a:xfrm>
            <a:off x="1160640" y="700200"/>
            <a:ext cx="4538520" cy="3440160"/>
          </a:xfrm>
          <a:prstGeom prst="rect">
            <a:avLst/>
          </a:prstGeom>
          <a:ln w="0">
            <a:noFill/>
          </a:ln>
        </p:spPr>
      </p:sp>
      <p:sp>
        <p:nvSpPr>
          <p:cNvPr id="180"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Another area of potential investment is an expansion of the Central Backbone system.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There are proposals to add new storage capacity on the PG&amp;E system.  This project involves the installation of facilities needed to help ensure adequate pipeline capacity to move increased storage supplies to areas of market demand thereby contributing to improved supply reliability.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Expected facility installations include portions of Line 400/401, the Bay Area Loop from Brentwood to Milpitas, and Line 300.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Estimated cost for the reinforcements is dependent on the actual increased storage capabilities and market needs and therefore ranges from $50-200 million.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PlaceHolder 1"/>
          <p:cNvSpPr>
            <a:spLocks noGrp="1"/>
          </p:cNvSpPr>
          <p:nvPr>
            <p:ph type="sldImg"/>
          </p:nvPr>
        </p:nvSpPr>
        <p:spPr>
          <a:xfrm>
            <a:off x="1160640" y="700200"/>
            <a:ext cx="4538520" cy="3440160"/>
          </a:xfrm>
          <a:prstGeom prst="rect">
            <a:avLst/>
          </a:prstGeom>
          <a:ln w="0">
            <a:noFill/>
          </a:ln>
        </p:spPr>
      </p:sp>
      <p:sp>
        <p:nvSpPr>
          <p:cNvPr id="182"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Use text directly from the slide.</a:t>
            </a:r>
            <a:endParaRPr b="0" lang="en-US" sz="1200" strike="noStrike" u="none">
              <a:solidFill>
                <a:srgbClr val="000000"/>
              </a:solidFill>
              <a:effectLst/>
              <a:uFillTx/>
              <a:latin typeface="Times New Roman"/>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PlaceHolder 1"/>
          <p:cNvSpPr>
            <a:spLocks noGrp="1"/>
          </p:cNvSpPr>
          <p:nvPr>
            <p:ph type="sldImg"/>
          </p:nvPr>
        </p:nvSpPr>
        <p:spPr>
          <a:xfrm>
            <a:off x="1160640" y="700200"/>
            <a:ext cx="4538520" cy="3440160"/>
          </a:xfrm>
          <a:prstGeom prst="rect">
            <a:avLst/>
          </a:prstGeom>
          <a:ln w="0">
            <a:noFill/>
          </a:ln>
        </p:spPr>
      </p:sp>
      <p:sp>
        <p:nvSpPr>
          <p:cNvPr id="184"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Another area of potential additional capital investment involves improving local transmission reliability.   Lets discuss the costs and benefits of increasing local transmission reliability.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From the previous workshop, we provided an estimated cost to increase the non-core design standard for local transmission to a 1 in 20 year cold weather occurrence as about $206 million for all areas.  This would serve an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also communicated that we could likely substantially reduce these costs by investing only in areas that provide large benefit (significant additional non-core demand served) relative to the costs.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One potential investment would be to invest $39 million for the Sacramento, Stockton, Yosemite, and South San Jose areas.   This investment would serve an additional 119 MMcf/d.  This represents serving 80% of the unserved non-core demand under cold conditions at less than 20% of the full $206 million cost.</a:t>
            </a:r>
            <a:endParaRPr b="0" lang="en-US" sz="1200" strike="noStrike" u="none">
              <a:solidFill>
                <a:srgbClr val="000000"/>
              </a:solidFill>
              <a:effectLst/>
              <a:uFillTx/>
              <a:latin typeface="Times New Roman"/>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PlaceHolder 1"/>
          <p:cNvSpPr>
            <a:spLocks noGrp="1"/>
          </p:cNvSpPr>
          <p:nvPr>
            <p:ph type="sldImg"/>
          </p:nvPr>
        </p:nvSpPr>
        <p:spPr>
          <a:xfrm>
            <a:off x="1160640" y="700200"/>
            <a:ext cx="4538520" cy="3440160"/>
          </a:xfrm>
          <a:prstGeom prst="rect">
            <a:avLst/>
          </a:prstGeom>
          <a:ln w="0">
            <a:noFill/>
          </a:ln>
        </p:spPr>
      </p:sp>
      <p:sp>
        <p:nvSpPr>
          <p:cNvPr id="186"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potential investment involves increasing winter supply reliability by expanding the capability of PG&amp;E’s McDonald Island storage field.  Increasing the capacity of McDonald Island requires installing additional wells, processing equipment and compression.  These facilities will increase the withdrawal and injection capacities and the seasonal cycle capability of the field.  Depending on the magnitude of the increase, costs range from about $50 to 150 million.</a:t>
            </a: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PlaceHolder 1"/>
          <p:cNvSpPr>
            <a:spLocks noGrp="1"/>
          </p:cNvSpPr>
          <p:nvPr>
            <p:ph type="sldImg"/>
          </p:nvPr>
        </p:nvSpPr>
        <p:spPr>
          <a:xfrm>
            <a:off x="1160640" y="700200"/>
            <a:ext cx="4538520" cy="3440160"/>
          </a:xfrm>
          <a:prstGeom prst="rect">
            <a:avLst/>
          </a:prstGeom>
          <a:ln w="0">
            <a:noFill/>
          </a:ln>
        </p:spPr>
      </p:sp>
      <p:sp>
        <p:nvSpPr>
          <p:cNvPr id="158"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Here’s our agenda.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have broken the presentation down to two areas.  First I will present some of our known capital expenditures.  These are specific projects that PG&amp;E has identified as being scheduled in the future.  These projects can be broken down into 4 areas: local transmission projects, backbone projects, storage projects and other projects that don’t fit into these three areas.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Then I will discuss potential capital expenditures that are in addition to the known capital expenditures.  These projects have less certainty regarding scope and cost.  Items we will discuss in the potential capital expenditures are: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Pipeline safety, which is a project that PG&amp;E expects will be required due to new federal safety rules.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Central Backbone, which represents system reinforcements needed to transport potential new storage capacities to market demand.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Local Transmission Reliability which provides a review of the costs and benefits associated with increasing Local Transmission reliability.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Winter Supply Reliability which addresses the costs to increase PG&amp;E storage capacity to improve supply reliability.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Backbone Expansion which discusses the economics expanding our Lines 400/401 or Line 300</a:t>
            </a:r>
            <a:endParaRPr b="0" lang="en-US" sz="1200" strike="noStrike" u="none">
              <a:solidFill>
                <a:srgbClr val="000000"/>
              </a:solidFill>
              <a:effectLst/>
              <a:uFillTx/>
              <a:latin typeface="Times New Roman"/>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PlaceHolder 1"/>
          <p:cNvSpPr>
            <a:spLocks noGrp="1"/>
          </p:cNvSpPr>
          <p:nvPr>
            <p:ph type="sldImg"/>
          </p:nvPr>
        </p:nvSpPr>
        <p:spPr>
          <a:xfrm>
            <a:off x="1160640" y="700200"/>
            <a:ext cx="4538520" cy="3440160"/>
          </a:xfrm>
          <a:prstGeom prst="rect">
            <a:avLst/>
          </a:prstGeom>
          <a:ln w="0">
            <a:noFill/>
          </a:ln>
        </p:spPr>
      </p:sp>
      <p:sp>
        <p:nvSpPr>
          <p:cNvPr id="188"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Another area of potential additional capital investment involves increasing the backbone transmission capacity.   I will share information related to the costs to incrementally expand Line 400/401 and Line 300.</a:t>
            </a:r>
            <a:endParaRPr b="0" lang="en-US" sz="1200" strike="noStrike" u="none">
              <a:solidFill>
                <a:srgbClr val="000000"/>
              </a:solidFill>
              <a:effectLst/>
              <a:uFillTx/>
              <a:latin typeface="Times New Roman"/>
            </a:endParaRPr>
          </a:p>
          <a:p>
            <a:pPr indent="0">
              <a:spcBef>
                <a:spcPts val="4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Line 400/401 is relatively inexpensive to increase capacity.  About $20-25 million to increase capacity by about 250 MMcf/d. </a:t>
            </a:r>
            <a:endParaRPr b="0" lang="en-US" sz="1100" strike="noStrike" u="none">
              <a:solidFill>
                <a:srgbClr val="000000"/>
              </a:solidFill>
              <a:effectLst/>
              <a:uFillTx/>
              <a:latin typeface="Times New Roman"/>
            </a:endParaRPr>
          </a:p>
          <a:p>
            <a:pPr indent="0">
              <a:spcBef>
                <a:spcPts val="41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Line 300 is very expensive to increase capacity.  About $430 million to increase capacity by about 200-250 MMcf/d. </a:t>
            </a:r>
            <a:endParaRPr b="0" lang="en-US" sz="11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line is expensive to increase capacity because the line was designed back in the ’50’s with decreasing pipeline wall thickness to reduce costs.  Decreasing wall thickness means that the allowable operating pressure is reduced as gas flows downstream resulting in difficulty to incrementally expand the pipeline without paralleling long distances.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PlaceHolder 1"/>
          <p:cNvSpPr>
            <a:spLocks noGrp="1"/>
          </p:cNvSpPr>
          <p:nvPr>
            <p:ph type="sldImg"/>
          </p:nvPr>
        </p:nvSpPr>
        <p:spPr>
          <a:xfrm>
            <a:off x="1160640" y="700200"/>
            <a:ext cx="4538520" cy="3440160"/>
          </a:xfrm>
          <a:prstGeom prst="rect">
            <a:avLst/>
          </a:prstGeom>
          <a:ln w="0">
            <a:noFill/>
          </a:ln>
        </p:spPr>
      </p:sp>
      <p:sp>
        <p:nvSpPr>
          <p:cNvPr id="160"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chart represents PG&amp;E’s current forecast of future capital expenditures from 2001 through 2007.  Please note that this is PG&amp;E’s best current forecast on currently identified projects.  This forecast is subject to change as new projects and requests occur.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I’ll go over this chart in summary level and then later will discuss each component of the chart in detail.</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Across the bottom of the chart are the expected local transmission capital expenditures.  As you can see the expenditures are relatively constant ranging from a low of 16.3 million to  a high of 21.8 million.  I’ll provide examples of these projects shortly.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Next are the identified backbone capital expenditures.  These expenditures have a relatively high variability due to the identified need for significant major projects for every year but 2007.  The major projects are driven primarily by either existing emission reduction rules or expected emission reduction rules at compressor stations.  I’ll discuss this area in more detail shortly.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Next is storage related capital.  The expenditures here are relatively constant with base spending generally of about $6 to $12 million per year for general storage reliability.  The increased spending levels in 2003 and 2004 represent the installation of a new pipeline, Line 57C, from McDonald Island.  Once again I’ll discuss this in more detail.</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Finally Other generally represents system wide projects that cannot be placed in any of the other categories.</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PlaceHolder 1"/>
          <p:cNvSpPr>
            <a:spLocks noGrp="1"/>
          </p:cNvSpPr>
          <p:nvPr>
            <p:ph type="sldImg"/>
          </p:nvPr>
        </p:nvSpPr>
        <p:spPr>
          <a:xfrm>
            <a:off x="1160640" y="700200"/>
            <a:ext cx="4538520" cy="3440160"/>
          </a:xfrm>
          <a:prstGeom prst="rect">
            <a:avLst/>
          </a:prstGeom>
          <a:ln w="0">
            <a:noFill/>
          </a:ln>
        </p:spPr>
      </p:sp>
      <p:sp>
        <p:nvSpPr>
          <p:cNvPr id="162"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Ok, I would like to talk in a bit more detail about the Local Transmission projects.  First I would like to provide you a description of the typical local transmission projects.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First, are projects done to maintain LT reliability.  These involve replacement or reworking of older pipeline equipment such as pipelines, regulators and other related equipment.</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second area of LT work is related to safety.  Projects that fall under safety include replacement of older pipeline equipment.  Another area of expenditure is when development occurs near our pipelines.  When this happens we are required to either test the integrity of the pipeline to ensure it can continue operating at its current pressure, replace the pipeline with new higher pressure pipe, or reduce the operating pressure of the pipe.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Another area involves requirements to relocate pipelines.  This occurs when Caltrans, cities, or counties require PG&amp;E to move our lines due to conflicts with their facilities or other planned land use.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Another LT project area is installation of new pipelines to ensure adequate capacity to meet design standards.  Examples of this include installation of pipe to meet design standards.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New business is another area where we install new pipe to meet the addition of new customers.  This differs somewhat from capacity in that new business is usually extensions of the existing system where capacity is generally the installation of pipe to improve the capacity of the existing system.</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PlaceHolder 1"/>
          <p:cNvSpPr>
            <a:spLocks noGrp="1"/>
          </p:cNvSpPr>
          <p:nvPr>
            <p:ph type="sldImg"/>
          </p:nvPr>
        </p:nvSpPr>
        <p:spPr>
          <a:xfrm>
            <a:off x="1160640" y="700200"/>
            <a:ext cx="4538520" cy="3440160"/>
          </a:xfrm>
          <a:prstGeom prst="rect">
            <a:avLst/>
          </a:prstGeom>
          <a:ln w="0">
            <a:noFill/>
          </a:ln>
        </p:spPr>
      </p:sp>
      <p:sp>
        <p:nvSpPr>
          <p:cNvPr id="164"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slide provides information on some of the major LT projects.  The total forecast 2001-2007 investment for LT is $137 million.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Major projects include: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Line 108 replacement in Stockton for about $10 million - safety and reliability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Monterey DFM replacement for $6.4 million - safety and reliability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New Power plant connections for $5.8 million - new business and capacity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Line 103 relocation in Hollister for $4.8 million - safety and reliability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Line 147 relocation on the Peninsula for $2.7 million - safety and reliability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Belt Main reinforcement in Fresno for $2.1 million - capacity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Finally, for projects less than $2 million we expect spending about $105 million.  As you can see the majority of LT spending is for many relatively small projects rather than a few large ones.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sldImg"/>
          </p:nvPr>
        </p:nvSpPr>
        <p:spPr>
          <a:xfrm>
            <a:off x="1160640" y="700200"/>
            <a:ext cx="4538520" cy="3440160"/>
          </a:xfrm>
          <a:prstGeom prst="rect">
            <a:avLst/>
          </a:prstGeom>
          <a:ln w="0">
            <a:noFill/>
          </a:ln>
        </p:spPr>
      </p:sp>
      <p:sp>
        <p:nvSpPr>
          <p:cNvPr id="166"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 will now describe some typical backbone projects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Some of the same drivers for LT projects apply to backbone transmission projects.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Like LT we have backbone projects due to reliability, safety, and pipeline relocations.  I described these during the LT discussion so I won’t repeat them here.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Currently a major driver of backbone projects is environmental rules.  These type of projects require PG&amp;E to install emission reduction equipment at compressor stations or to replace older engines or turbines with new lower emission units. </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sldImg"/>
          </p:nvPr>
        </p:nvSpPr>
        <p:spPr>
          <a:xfrm>
            <a:off x="1160640" y="700200"/>
            <a:ext cx="4538520" cy="3440160"/>
          </a:xfrm>
          <a:prstGeom prst="rect">
            <a:avLst/>
          </a:prstGeom>
          <a:ln w="0">
            <a:noFill/>
          </a:ln>
        </p:spPr>
      </p:sp>
      <p:sp>
        <p:nvSpPr>
          <p:cNvPr id="168" name="PlaceHolder 2"/>
          <p:cNvSpPr>
            <a:spLocks noGrp="1"/>
          </p:cNvSpPr>
          <p:nvPr>
            <p:ph type="body"/>
          </p:nvPr>
        </p:nvSpPr>
        <p:spPr>
          <a:xfrm>
            <a:off x="914400" y="4379400"/>
            <a:ext cx="5029200" cy="4148280"/>
          </a:xfrm>
          <a:prstGeom prst="rect">
            <a:avLst/>
          </a:prstGeom>
          <a:noFill/>
          <a:ln w="0">
            <a:noFill/>
          </a:ln>
        </p:spPr>
        <p:txBody>
          <a:bodyPr lIns="90360" rIns="90360" tIns="47520" bIns="475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expected total capital investment for backbone for the years 2001-2007 is $206 million.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 major portion of the expected backbone investment are due to emission rules.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There are two basic categories for these projects.   The first is for projects where there are emission rules already in place.  These existing rules result in the need to reduce emissions at Delevan and Gerber compressor stations on Line 400/401 and at Hinkley and Kettleman compressor stations on Line 300.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second emission driven area is where emission rules are not currently in place but PG&amp;E expects the emission rules in the near future.  PG&amp;E maintains contact with emission rule makers and based on this expects new emission rules to be in place at Burney compressor station on Line 400/401 and at Topock compressor station on Line 300.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all cases for the Line 400/401 compressor stations, and possibly at Topock on Line 300, PG&amp;E plans to replace the 35-40 year old turbines with new low emission units rather than attempt to retrofit emission equipment to the older technology.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Other areas of expenditure are $3 million per year for a total of $18 million for general Line 300 reliability.  This work involves replacement and rework of equipment on this 1950’s pipeline system.  Similarly, we expect to spend $1.5 million per year or $9 million total for maintaining reliability on the mid 1960’s Line 400 system.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also plan to replace the Tionesta unit on Line 400/401 due to its age at a cost of $12.5 million.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expect to spend a total of $34.4 million on various projects on the backbone system.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Backbone tends to be a limited number of relatively large projects whereas LT was a large number of smaller projects.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BCF974B6-E110-4D45-876E-1D5DAC53BC13}"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3"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indent="0">
              <a:spcBef>
                <a:spcPts val="1151"/>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19CA6A0E-2C46-4613-86F5-5D3318C36E56}"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5" name="PlaceHolder 2"/>
          <p:cNvSpPr>
            <a:spLocks noGrp="1"/>
          </p:cNvSpPr>
          <p:nvPr>
            <p:ph type="subTitle"/>
          </p:nvPr>
        </p:nvSpPr>
        <p:spPr>
          <a:xfrm>
            <a:off x="777960" y="1512720"/>
            <a:ext cx="7385040" cy="4546800"/>
          </a:xfrm>
          <a:prstGeom prst="rect">
            <a:avLst/>
          </a:prstGeom>
          <a:noFill/>
          <a:ln w="0">
            <a:noFill/>
          </a:ln>
        </p:spPr>
        <p:txBody>
          <a:bodyPr lIns="0" rIns="0" tIns="0" bIns="0" anchor="ctr">
            <a:spAutoFit/>
          </a:bodyPr>
          <a:p>
            <a:pPr indent="0" algn="ctr">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4729E811-6252-43ED-A4EC-E7618D33ECD1}"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Click to edit the title text format</a:t>
            </a:r>
            <a:endParaRPr b="0" lang="en-US" sz="3000" strike="noStrike" u="none">
              <a:solidFill>
                <a:srgbClr val="000000"/>
              </a:solidFill>
              <a:effectLst/>
              <a:uFillTx/>
              <a:latin typeface="Book Antiqua"/>
            </a:endParaRPr>
          </a:p>
        </p:txBody>
      </p:sp>
      <p:sp>
        <p:nvSpPr>
          <p:cNvPr id="1" name="PlaceHolder 2"/>
          <p:cNvSpPr>
            <a:spLocks noGrp="1"/>
          </p:cNvSpPr>
          <p:nvPr>
            <p:ph type="body"/>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Click to edit the outline text format</a:t>
            </a:r>
            <a:endParaRPr b="0" lang="en-US" sz="2300" strike="noStrike" u="none">
              <a:solidFill>
                <a:srgbClr val="000000"/>
              </a:solidFill>
              <a:effectLst/>
              <a:uFillTx/>
              <a:latin typeface="Book Antiqua"/>
            </a:endParaRPr>
          </a:p>
          <a:p>
            <a:pPr lvl="1" marL="706320" indent="-26676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Second Outline Level</a:t>
            </a:r>
            <a:endParaRPr b="0" lang="en-US" sz="2300" strike="noStrike" u="none">
              <a:solidFill>
                <a:srgbClr val="000000"/>
              </a:solidFill>
              <a:effectLst/>
              <a:uFillTx/>
              <a:latin typeface="Book Antiqua"/>
            </a:endParaRPr>
          </a:p>
          <a:p>
            <a:pPr lvl="2" marL="1038240" indent="-217440">
              <a:spcBef>
                <a:spcPts val="1151"/>
              </a:spcBef>
              <a:buClr>
                <a:srgbClr val="000000"/>
              </a:buClr>
              <a:buSzPct val="70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Third Outline Level</a:t>
            </a:r>
            <a:endParaRPr b="0" lang="en-US" sz="2300" strike="noStrike" u="none">
              <a:solidFill>
                <a:srgbClr val="000000"/>
              </a:solidFill>
              <a:effectLst/>
              <a:uFillTx/>
              <a:latin typeface="Book Antiqua"/>
            </a:endParaRPr>
          </a:p>
          <a:p>
            <a:pPr lvl="3" marL="1370160" indent="-21780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Fourth Outline Level</a:t>
            </a:r>
            <a:endParaRPr b="0" lang="en-US" sz="2300" strike="noStrike" u="none">
              <a:solidFill>
                <a:srgbClr val="000000"/>
              </a:solidFill>
              <a:effectLst/>
              <a:uFillTx/>
              <a:latin typeface="Book Antiqua"/>
            </a:endParaRPr>
          </a:p>
          <a:p>
            <a:pPr lvl="4" marL="1701720" indent="-217440">
              <a:spcBef>
                <a:spcPts val="1151"/>
              </a:spcBef>
              <a:buClr>
                <a:srgbClr val="000000"/>
              </a:buClr>
              <a:buFont typeface="Book Antiqua"/>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Fifth Outline Level</a:t>
            </a:r>
            <a:endParaRPr b="0" lang="en-US" sz="2300" strike="noStrike" u="none">
              <a:solidFill>
                <a:srgbClr val="000000"/>
              </a:solidFill>
              <a:effectLst/>
              <a:uFillTx/>
              <a:latin typeface="Book Antiqua"/>
            </a:endParaRPr>
          </a:p>
          <a:p>
            <a:pPr lvl="5" marL="1701720" indent="-217440">
              <a:spcBef>
                <a:spcPts val="1151"/>
              </a:spcBef>
              <a:buClr>
                <a:srgbClr val="000000"/>
              </a:buClr>
              <a:buFont typeface="Book Antiqua"/>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Sixth Outline Level</a:t>
            </a:r>
            <a:endParaRPr b="0" lang="en-US" sz="2300" strike="noStrike" u="none">
              <a:solidFill>
                <a:srgbClr val="000000"/>
              </a:solidFill>
              <a:effectLst/>
              <a:uFillTx/>
              <a:latin typeface="Book Antiqua"/>
            </a:endParaRPr>
          </a:p>
          <a:p>
            <a:pPr lvl="6" marL="1701720" indent="-217440">
              <a:spcBef>
                <a:spcPts val="1151"/>
              </a:spcBef>
              <a:buClr>
                <a:srgbClr val="000000"/>
              </a:buClr>
              <a:buFont typeface="Book Antiqua"/>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Seventh Outline Level</a:t>
            </a:r>
            <a:endParaRPr b="0" lang="en-US" sz="2300" strike="noStrike" u="none">
              <a:solidFill>
                <a:srgbClr val="000000"/>
              </a:solidFill>
              <a:effectLst/>
              <a:uFillTx/>
              <a:latin typeface="Book Antiqua"/>
            </a:endParaRPr>
          </a:p>
        </p:txBody>
      </p:sp>
      <p:sp>
        <p:nvSpPr>
          <p:cNvPr id="2" name="PlaceHolder 3"/>
          <p:cNvSpPr>
            <a:spLocks noGrp="1"/>
          </p:cNvSpPr>
          <p:nvPr>
            <p:ph type="sldNum" idx="1"/>
          </p:nvPr>
        </p:nvSpPr>
        <p:spPr>
          <a:xfrm>
            <a:off x="8156160" y="6330600"/>
            <a:ext cx="484200" cy="244440"/>
          </a:xfrm>
          <a:prstGeom prst="rect">
            <a:avLst/>
          </a:prstGeom>
          <a:noFill/>
          <a:ln w="0">
            <a:noFill/>
          </a:ln>
        </p:spPr>
        <p:txBody>
          <a:bodyPr lIns="87480" rIns="87480" tIns="44280" bIns="44280" anchor="ctr" anchorCtr="1">
            <a:noAutofit/>
          </a:bodyPr>
          <a:lstStyle>
            <a:lvl1pPr indent="0" algn="ctr">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defRPr b="0" lang="en-US" sz="1300" strike="noStrike" u="none">
                <a:solidFill>
                  <a:srgbClr val="000000"/>
                </a:solidFill>
                <a:effectLst/>
                <a:uFillTx/>
                <a:latin typeface="Book Antiqua"/>
              </a:defRPr>
            </a:lvl1pPr>
          </a:lstStyle>
          <a:p>
            <a:pPr indent="0" algn="ctr">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fld id="{22620A52-5346-412E-A620-A36D188A014B}" type="slidenum">
              <a:rPr b="0" lang="en-US" sz="1300" strike="noStrike" u="none">
                <a:solidFill>
                  <a:srgbClr val="000000"/>
                </a:solidFill>
                <a:effectLst/>
                <a:uFillTx/>
                <a:latin typeface="Book Antiqua"/>
              </a:rPr>
              <a:t>&lt;number&gt;</a:t>
            </a:fld>
            <a:endParaRPr b="0" lang="en-US" sz="1300" strike="noStrike" u="none">
              <a:solidFill>
                <a:srgbClr val="000000"/>
              </a:solidFill>
              <a:effectLst/>
              <a:uFillTx/>
              <a:latin typeface="Times New Roman"/>
            </a:endParaRPr>
          </a:p>
        </p:txBody>
      </p:sp>
      <p:sp>
        <p:nvSpPr>
          <p:cNvPr id="3" name=""/>
          <p:cNvSpPr/>
          <p:nvPr/>
        </p:nvSpPr>
        <p:spPr>
          <a:xfrm>
            <a:off x="0" y="1306440"/>
            <a:ext cx="8685360" cy="0"/>
          </a:xfrm>
          <a:prstGeom prst="line">
            <a:avLst/>
          </a:prstGeom>
          <a:ln w="50760">
            <a:solidFill>
              <a:srgbClr val="b2b2b2"/>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1440" y="1374840"/>
            <a:ext cx="86853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5" name=""/>
          <p:cNvGraphicFramePr/>
          <p:nvPr/>
        </p:nvGraphicFramePr>
        <p:xfrm>
          <a:off x="104760" y="272880"/>
          <a:ext cx="646200" cy="741600"/>
        </p:xfrm>
        <a:graphic>
          <a:graphicData uri="http://schemas.openxmlformats.org/presentationml/2006/ole">
            <p:oleObj r:id="rId2" spid="">
              <p:embed/>
              <p:pic>
                <p:nvPicPr>
                  <p:cNvPr id="6" name="" descr=""/>
                  <p:cNvPicPr/>
                  <p:nvPr/>
                </p:nvPicPr>
                <p:blipFill>
                  <a:blip r:embed="rId3"/>
                  <a:stretch/>
                </p:blipFill>
                <p:spPr>
                  <a:xfrm>
                    <a:off x="104760" y="272880"/>
                    <a:ext cx="646200" cy="741600"/>
                  </a:xfrm>
                  <a:prstGeom prst="rect">
                    <a:avLst/>
                  </a:prstGeom>
                  <a:noFill/>
                  <a:ln w="0">
                    <a:noFill/>
                  </a:ln>
                </p:spPr>
              </p:pic>
            </p:oleObj>
          </a:graphicData>
        </a:graphic>
      </p:graphicFrame>
      <p:sp>
        <p:nvSpPr>
          <p:cNvPr id="7" name=""/>
          <p:cNvSpPr/>
          <p:nvPr/>
        </p:nvSpPr>
        <p:spPr>
          <a:xfrm>
            <a:off x="3409920" y="6053040"/>
            <a:ext cx="3094200" cy="5648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Prepared for Settlement Discussions Under</a:t>
            </a:r>
            <a:endParaRPr b="0" lang="en-US" sz="1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Rule 51 of the CPUC Rules of Practice and Procedure, Rule 601 et seq. of the FERC Rules of Practice, Rule 408 of the Federal Rules of Evidence, and Section 1152 of the California Evidence Code.</a:t>
            </a:r>
            <a:endParaRPr b="0" lang="en-US" sz="700" strike="noStrike" u="none">
              <a:solidFill>
                <a:srgbClr val="000000"/>
              </a:solidFill>
              <a:effectLst/>
              <a:uFillTx/>
              <a:latin typeface="Times New Roman"/>
            </a:endParaRPr>
          </a:p>
        </p:txBody>
      </p:sp>
      <p:sp>
        <p:nvSpPr>
          <p:cNvPr id="8" name=""/>
          <p:cNvSpPr/>
          <p:nvPr/>
        </p:nvSpPr>
        <p:spPr>
          <a:xfrm>
            <a:off x="52560" y="6283440"/>
            <a:ext cx="2609640" cy="33624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November 8, 2000</a:t>
            </a:r>
            <a:endParaRPr b="0" lang="en-US" sz="1600" strike="noStrike" u="none">
              <a:solidFill>
                <a:srgbClr val="000000"/>
              </a:solidFill>
              <a:effectLst/>
              <a:uFillTx/>
              <a:latin typeface="Times New Roman"/>
            </a:endParaRPr>
          </a:p>
        </p:txBody>
      </p:sp>
      <p:sp>
        <p:nvSpPr>
          <p:cNvPr id="9" name=""/>
          <p:cNvSpPr/>
          <p:nvPr/>
        </p:nvSpPr>
        <p:spPr>
          <a:xfrm>
            <a:off x="7010280" y="-58680"/>
            <a:ext cx="1676520" cy="321120"/>
          </a:xfrm>
          <a:prstGeom prst="rect">
            <a:avLst/>
          </a:prstGeom>
          <a:noFill/>
          <a:ln w="0">
            <a:noFill/>
          </a:ln>
        </p:spPr>
        <p:style>
          <a:lnRef idx="0"/>
          <a:fillRef idx="0"/>
          <a:effectRef idx="0"/>
          <a:fontRef idx="minor"/>
        </p:style>
        <p:txBody>
          <a:bodyPr lIns="92160" rIns="92160" tIns="46080" bIns="46080" anchor="t">
            <a:spAutoFit/>
          </a:bodyPr>
          <a:p>
            <a:pPr algn="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Gas Accord II</a:t>
            </a:r>
            <a:endParaRPr b="0" lang="en-US" sz="1500" strike="noStrike" u="none">
              <a:solidFill>
                <a:srgbClr val="000000"/>
              </a:solidFill>
              <a:effectLst/>
              <a:uFillTx/>
              <a:latin typeface="Times New Roman"/>
            </a:endParaRPr>
          </a:p>
        </p:txBody>
      </p:sp>
      <p:sp>
        <p:nvSpPr>
          <p:cNvPr id="10" name=""/>
          <p:cNvSpPr/>
          <p:nvPr/>
        </p:nvSpPr>
        <p:spPr>
          <a:xfrm>
            <a:off x="38160" y="-39600"/>
            <a:ext cx="3238560" cy="32112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Capital Expenditure Forecast</a:t>
            </a:r>
            <a:endParaRPr b="0" lang="en-US" sz="15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
          <p:cNvSpPr/>
          <p:nvPr/>
        </p:nvSpPr>
        <p:spPr>
          <a:xfrm>
            <a:off x="3097080" y="3798720"/>
            <a:ext cx="174600" cy="5162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900000" y="1814400"/>
            <a:ext cx="7101000" cy="641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Book Antiqua"/>
              </a:rPr>
              <a:t>Gas Accord II Workshop</a:t>
            </a:r>
            <a:endParaRPr b="0" lang="en-US" sz="3600" strike="noStrike" u="none">
              <a:solidFill>
                <a:srgbClr val="000000"/>
              </a:solidFill>
              <a:effectLst/>
              <a:uFillTx/>
              <a:latin typeface="Times New Roman"/>
            </a:endParaRPr>
          </a:p>
        </p:txBody>
      </p:sp>
      <p:sp>
        <p:nvSpPr>
          <p:cNvPr id="25" name=""/>
          <p:cNvSpPr/>
          <p:nvPr/>
        </p:nvSpPr>
        <p:spPr>
          <a:xfrm>
            <a:off x="1790640" y="3065400"/>
            <a:ext cx="5124600" cy="131148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2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Book Antiqua"/>
              </a:rPr>
              <a:t>Capital Expenditure Forecast</a:t>
            </a:r>
            <a:endParaRPr b="0" lang="en-US" sz="4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F59E88F6-907E-4C25-BA9A-4559F06E2935}"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58"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Storage</a:t>
            </a:r>
            <a:endParaRPr b="0" lang="en-US" sz="3000" strike="noStrike" u="none">
              <a:solidFill>
                <a:srgbClr val="000000"/>
              </a:solidFill>
              <a:effectLst/>
              <a:uFillTx/>
              <a:latin typeface="Book Antiqua"/>
            </a:endParaRPr>
          </a:p>
        </p:txBody>
      </p:sp>
      <p:sp>
        <p:nvSpPr>
          <p:cNvPr id="60"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Typical Storage Projects: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Reliability:  Replacement or looping of pipelines or older pipeline equipment, reworking of storage wells, rebuild or replacement of compressor or processing equipment</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Safety:  Replacement of older pipeline equipment</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93F7C152-925E-4368-BB89-43A97A20193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62"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Storage</a:t>
            </a:r>
            <a:endParaRPr b="0" lang="en-US" sz="3000" strike="noStrike" u="none">
              <a:solidFill>
                <a:srgbClr val="000000"/>
              </a:solidFill>
              <a:effectLst/>
              <a:uFillTx/>
              <a:latin typeface="Book Antiqua"/>
            </a:endParaRPr>
          </a:p>
        </p:txBody>
      </p:sp>
      <p:sp>
        <p:nvSpPr>
          <p:cNvPr id="64"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dec" pos="5029200"/>
                <a:tab algn="ctr" pos="63435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Total Investment 2001-2007:   $92.0 million</a:t>
            </a:r>
            <a:endParaRPr b="0" lang="en-US" sz="2300" strike="noStrike" u="none">
              <a:solidFill>
                <a:srgbClr val="000000"/>
              </a:solidFill>
              <a:effectLst/>
              <a:uFillTx/>
              <a:latin typeface="Book Antiqua"/>
            </a:endParaRPr>
          </a:p>
          <a:p>
            <a:pPr marL="325440" indent="-325440">
              <a:spcBef>
                <a:spcPts val="1001"/>
              </a:spcBef>
              <a:buClr>
                <a:srgbClr val="000000"/>
              </a:buClr>
              <a:buSzPct val="85000"/>
              <a:buFont typeface="Wingdings" charset="2"/>
              <a:buChar char=""/>
              <a:tabLst>
                <a:tab algn="dec" pos="5029200"/>
                <a:tab algn="ctr" pos="63435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Major Projects </a:t>
            </a:r>
            <a:r>
              <a:rPr b="0" lang="en-US" sz="2000" strike="noStrike" u="none">
                <a:solidFill>
                  <a:srgbClr val="000000"/>
                </a:solidFill>
                <a:effectLst/>
                <a:uFillTx/>
                <a:latin typeface="Book Antiqua"/>
              </a:rPr>
              <a:t>($ millions)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Total Cost</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Years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029200"/>
                <a:tab algn="ctr" pos="63435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Install Line 57C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$42.0</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2002-04</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029200"/>
                <a:tab algn="ctr" pos="63435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UGS Reliability ($3 annually)</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$18.0</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2002-07</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029200"/>
                <a:tab algn="ctr" pos="63435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Projects &lt; $1 million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$32.0</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2002-07</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0BA4FF1B-0E28-426B-A411-83630BB48B3C}"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5"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Other Capital Expenditures</a:t>
            </a:r>
            <a:endParaRPr b="0" lang="en-US" sz="3000" strike="noStrike" u="none">
              <a:solidFill>
                <a:srgbClr val="000000"/>
              </a:solidFill>
              <a:effectLst/>
              <a:uFillTx/>
              <a:latin typeface="Book Antiqua"/>
            </a:endParaRPr>
          </a:p>
        </p:txBody>
      </p:sp>
      <p:sp>
        <p:nvSpPr>
          <p:cNvPr id="66"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dec" pos="5029200"/>
                <a:tab algn="ctr" pos="63435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Total Investment:  $38.8 million</a:t>
            </a:r>
            <a:endParaRPr b="0" lang="en-US" sz="2300" strike="noStrike" u="none">
              <a:solidFill>
                <a:srgbClr val="000000"/>
              </a:solidFill>
              <a:effectLst/>
              <a:uFillTx/>
              <a:latin typeface="Book Antiqua"/>
            </a:endParaRPr>
          </a:p>
          <a:p>
            <a:pPr marL="325440" indent="-325440">
              <a:spcBef>
                <a:spcPts val="1001"/>
              </a:spcBef>
              <a:buClr>
                <a:srgbClr val="000000"/>
              </a:buClr>
              <a:buSzPct val="85000"/>
              <a:buFont typeface="Wingdings" charset="2"/>
              <a:buChar char=""/>
              <a:tabLst>
                <a:tab algn="dec" pos="5029200"/>
                <a:tab algn="ctr" pos="63435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Major Projects </a:t>
            </a:r>
            <a:r>
              <a:rPr b="0" lang="en-US" sz="2000" strike="noStrike" u="none">
                <a:solidFill>
                  <a:srgbClr val="000000"/>
                </a:solidFill>
                <a:effectLst/>
                <a:uFillTx/>
                <a:latin typeface="Book Antiqua"/>
              </a:rPr>
              <a:t>($ millions)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Total Cost</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Years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029200"/>
                <a:tab algn="ctr" pos="63435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Development near pipelines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$10.0</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2003-07</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029200"/>
                <a:tab algn="ctr" pos="63435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Pipeline Recoating</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$4.8</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2002-07</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029200"/>
                <a:tab algn="ctr" pos="63435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Power Plant Connections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$3.5</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2003-07</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029200"/>
                <a:tab algn="ctr" pos="63435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Projects &lt; $3 million</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$20.5</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2001-07</a:t>
            </a:r>
            <a:endParaRPr b="0" lang="en-US" sz="2000" strike="noStrike" u="none">
              <a:solidFill>
                <a:srgbClr val="000000"/>
              </a:solidFill>
              <a:effectLst/>
              <a:uFillTx/>
              <a:latin typeface="Book Antiqua"/>
            </a:endParaRPr>
          </a:p>
          <a:p>
            <a:pPr lvl="1" marL="706320" indent="0">
              <a:spcBef>
                <a:spcPts val="499"/>
              </a:spcBef>
              <a:buNone/>
              <a:tabLst>
                <a:tab algn="dec" pos="5029200"/>
                <a:tab algn="ctr" pos="6343560"/>
                <a:tab algn="l" pos="6603840"/>
                <a:tab algn="l" pos="7429680"/>
                <a:tab algn="l" pos="8255160"/>
                <a:tab algn="l" pos="9080640"/>
                <a:tab algn="l" pos="9906120"/>
                <a:tab algn="l" pos="10731600"/>
              </a:tabLst>
            </a:pPr>
            <a:endParaRPr b="0" lang="en-US" sz="2000" strike="noStrike" u="none">
              <a:solidFill>
                <a:srgbClr val="000000"/>
              </a:solidFill>
              <a:effectLst/>
              <a:uFillTx/>
              <a:latin typeface="Book Antiqua"/>
            </a:endParaRPr>
          </a:p>
          <a:p>
            <a:pPr lvl="1" marL="706320" indent="0">
              <a:spcBef>
                <a:spcPts val="499"/>
              </a:spcBef>
              <a:buNone/>
              <a:tabLst>
                <a:tab algn="dec" pos="5029200"/>
                <a:tab algn="ctr" pos="6343560"/>
                <a:tab algn="l" pos="6603840"/>
                <a:tab algn="l" pos="7429680"/>
                <a:tab algn="l" pos="8255160"/>
                <a:tab algn="l" pos="9080640"/>
                <a:tab algn="l" pos="9906120"/>
                <a:tab algn="l" pos="10731600"/>
              </a:tabLst>
            </a:pPr>
            <a:endParaRPr b="0" lang="en-US" sz="2000" strike="noStrike" u="none">
              <a:solidFill>
                <a:srgbClr val="000000"/>
              </a:solidFill>
              <a:effectLst/>
              <a:uFillTx/>
              <a:latin typeface="Book Antiqua"/>
            </a:endParaRPr>
          </a:p>
          <a:p>
            <a:pPr lvl="1" marL="706320" indent="0">
              <a:spcBef>
                <a:spcPts val="499"/>
              </a:spcBef>
              <a:buNone/>
              <a:tabLst>
                <a:tab algn="dec" pos="5029200"/>
                <a:tab algn="ctr" pos="6343560"/>
                <a:tab algn="l" pos="6603840"/>
                <a:tab algn="l" pos="7429680"/>
                <a:tab algn="l" pos="8255160"/>
                <a:tab algn="l" pos="9080640"/>
                <a:tab algn="l" pos="9906120"/>
                <a:tab algn="l" pos="10731600"/>
              </a:tabLst>
            </a:pPr>
            <a:endParaRPr b="0" lang="en-US" sz="2000" strike="noStrike" u="none">
              <a:solidFill>
                <a:srgbClr val="000000"/>
              </a:solidFill>
              <a:effectLst/>
              <a:uFillTx/>
              <a:latin typeface="Book Antiqua"/>
            </a:endParaRPr>
          </a:p>
          <a:p>
            <a:pPr lvl="1" marL="706320" indent="0">
              <a:spcBef>
                <a:spcPts val="499"/>
              </a:spcBef>
              <a:buNone/>
              <a:tabLst>
                <a:tab algn="dec" pos="5029200"/>
                <a:tab algn="ctr" pos="6343560"/>
                <a:tab algn="l" pos="6603840"/>
                <a:tab algn="l" pos="7429680"/>
                <a:tab algn="l" pos="8255160"/>
                <a:tab algn="l" pos="9080640"/>
                <a:tab algn="l" pos="9906120"/>
                <a:tab algn="l" pos="10731600"/>
              </a:tabLst>
            </a:pPr>
            <a:endParaRPr b="0" lang="en-US" sz="2000" strike="noStrike" u="none">
              <a:solidFill>
                <a:srgbClr val="000000"/>
              </a:solidFill>
              <a:effectLst/>
              <a:uFillTx/>
              <a:latin typeface="Book Antiqua"/>
            </a:endParaRPr>
          </a:p>
          <a:p>
            <a:pPr lvl="1" marL="706320" indent="0">
              <a:spcBef>
                <a:spcPts val="499"/>
              </a:spcBef>
              <a:buNone/>
              <a:tabLst>
                <a:tab algn="dec" pos="5029200"/>
                <a:tab algn="ctr" pos="6343560"/>
                <a:tab algn="l" pos="6603840"/>
                <a:tab algn="l" pos="7429680"/>
                <a:tab algn="l" pos="8255160"/>
                <a:tab algn="l" pos="9080640"/>
                <a:tab algn="l" pos="9906120"/>
                <a:tab algn="l" pos="10731600"/>
              </a:tabLst>
            </a:pP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E952BC8C-1233-4AB9-91D8-1D1987D3F19A}"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2209680"/>
            <a:ext cx="7315200" cy="1067040"/>
          </a:xfrm>
          <a:prstGeom prst="rect">
            <a:avLst/>
          </a:prstGeom>
          <a:noFill/>
          <a:ln w="0">
            <a:noFill/>
          </a:ln>
        </p:spPr>
        <p:txBody>
          <a:bodyPr lIns="87480" rIns="87480" tIns="44280" bIns="44280" anchor="ctr">
            <a:noAutofit/>
          </a:bodyPr>
          <a:p>
            <a:pPr indent="0" algn="ctr">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4000" strike="noStrike" u="none">
                <a:solidFill>
                  <a:srgbClr val="000000"/>
                </a:solidFill>
                <a:effectLst/>
                <a:uFillTx/>
                <a:latin typeface="Book Antiqua"/>
              </a:rPr>
              <a:t>Potential Future Capital </a:t>
            </a:r>
            <a:br>
              <a:rPr sz="4000"/>
            </a:br>
            <a:r>
              <a:rPr b="0" lang="en-US" sz="4000" strike="noStrike" u="none">
                <a:solidFill>
                  <a:srgbClr val="000000"/>
                </a:solidFill>
                <a:effectLst/>
                <a:uFillTx/>
                <a:latin typeface="Book Antiqua"/>
              </a:rPr>
              <a:t>Expenditures</a:t>
            </a:r>
            <a:endParaRPr b="0" lang="en-US" sz="4000" strike="noStrike" u="none">
              <a:solidFill>
                <a:srgbClr val="000000"/>
              </a:solidFill>
              <a:effectLst/>
              <a:uFillTx/>
              <a:latin typeface="Book Antiqua"/>
            </a:endParaRPr>
          </a:p>
        </p:txBody>
      </p:sp>
      <p:sp>
        <p:nvSpPr>
          <p:cNvPr id="3" name="PlaceHolder 2"/>
          <p:cNvSpPr>
            <a:spLocks noGrp="1"/>
          </p:cNvSpPr>
          <p:nvPr>
            <p:ph type="sldNum" idx="1"/>
          </p:nvPr>
        </p:nvSpPr>
        <p:spPr/>
        <p:txBody>
          <a:bodyPr/>
          <a:p>
            <a:fld id="{CE703DDC-B361-45C2-9F41-C3DB721E164B}"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69"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Pipeline Safety </a:t>
            </a:r>
            <a:endParaRPr b="0" lang="en-US" sz="3000" strike="noStrike" u="none">
              <a:solidFill>
                <a:srgbClr val="000000"/>
              </a:solidFill>
              <a:effectLst/>
              <a:uFillTx/>
              <a:latin typeface="Book Antiqua"/>
            </a:endParaRPr>
          </a:p>
        </p:txBody>
      </p:sp>
      <p:sp>
        <p:nvSpPr>
          <p:cNvPr id="71"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New pipeline safety regulations are expected in the near future</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Scope of regulations uncertain</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Likely to require significant costs for validating pipeline integrity</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Hydro testing,  special equipment, and pipeline modifications likely</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Estimated cost is $35 million, depending on scope of legislation.  Estimate includes some pipeline replacement but additional pipeline costs are anticipated.</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86FE1C62-0EC6-4134-9D22-DFBBD9D10565}"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73"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Central Backbone Expansion </a:t>
            </a:r>
            <a:endParaRPr b="0" lang="en-US" sz="3000" strike="noStrike" u="none">
              <a:solidFill>
                <a:srgbClr val="000000"/>
              </a:solidFill>
              <a:effectLst/>
              <a:uFillTx/>
              <a:latin typeface="Book Antiqua"/>
            </a:endParaRPr>
          </a:p>
        </p:txBody>
      </p:sp>
      <p:sp>
        <p:nvSpPr>
          <p:cNvPr id="75"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Facilities required to provide adequate capacity to transport increased storage field capabilities to market demand</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Expected facility reinforcements include portions of Line 400/401, the Bay Area Loop from Brentwood to Milpitas, and Line 300</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Estimated reinforcement costs are $50-200 million</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Depends on actual increased storage capabilities and market needs</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E6105A7F-F57C-4312-B3CD-0B682D900080}"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
          <p:cNvSpPr/>
          <p:nvPr/>
        </p:nvSpPr>
        <p:spPr>
          <a:xfrm>
            <a:off x="1166760" y="463680"/>
            <a:ext cx="7257960" cy="8636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Central Backbone Expansion Schematic</a:t>
            </a:r>
            <a:endParaRPr b="0" lang="en-US" sz="3000" strike="noStrike" u="none">
              <a:solidFill>
                <a:srgbClr val="000000"/>
              </a:solidFill>
              <a:effectLst/>
              <a:uFillTx/>
              <a:latin typeface="Book Antiqua"/>
            </a:endParaRPr>
          </a:p>
        </p:txBody>
      </p:sp>
      <p:grpSp>
        <p:nvGrpSpPr>
          <p:cNvPr id="78" name=""/>
          <p:cNvGrpSpPr/>
          <p:nvPr/>
        </p:nvGrpSpPr>
        <p:grpSpPr>
          <a:xfrm>
            <a:off x="811080" y="1422360"/>
            <a:ext cx="7168680" cy="4826160"/>
            <a:chOff x="811080" y="1422360"/>
            <a:chExt cx="7168680" cy="4826160"/>
          </a:xfrm>
        </p:grpSpPr>
        <p:sp>
          <p:nvSpPr>
            <p:cNvPr id="79" name=""/>
            <p:cNvSpPr/>
            <p:nvPr/>
          </p:nvSpPr>
          <p:spPr>
            <a:xfrm rot="5400000">
              <a:off x="6708600" y="4232880"/>
              <a:ext cx="1120680" cy="1440"/>
            </a:xfrm>
            <a:custGeom>
              <a:avLst/>
              <a:gdLst/>
              <a:ahLst/>
              <a:rect l="l" t="t" r="r" b="b"/>
              <a:pathLst>
                <a:path w="880" h="1">
                  <a:moveTo>
                    <a:pt x="0" y="0"/>
                  </a:moveTo>
                  <a:lnTo>
                    <a:pt x="879" y="0"/>
                  </a:lnTo>
                </a:path>
              </a:pathLst>
            </a:custGeom>
            <a:noFill/>
            <a:ln w="19080">
              <a:solidFill>
                <a:srgbClr val="000000"/>
              </a:solidFill>
              <a:prstDash val="sysDot"/>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0" name=""/>
            <p:cNvSpPr/>
            <p:nvPr/>
          </p:nvSpPr>
          <p:spPr>
            <a:xfrm flipH="1">
              <a:off x="1298880" y="2503440"/>
              <a:ext cx="2386800" cy="12859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flipH="1" flipV="1">
              <a:off x="3852360" y="2503080"/>
              <a:ext cx="1639440" cy="10047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flipH="1" flipV="1">
              <a:off x="4914360" y="3860640"/>
              <a:ext cx="587160" cy="943200"/>
            </a:xfrm>
            <a:prstGeom prst="line">
              <a:avLst/>
            </a:prstGeom>
            <a:ln w="1260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rot="5400000">
              <a:off x="4988160" y="4172400"/>
              <a:ext cx="1266840" cy="2160"/>
            </a:xfrm>
            <a:custGeom>
              <a:avLst/>
              <a:gdLst/>
              <a:ahLst/>
              <a:rect l="l" t="t" r="r" b="b"/>
              <a:pathLst>
                <a:path w="995" h="1">
                  <a:moveTo>
                    <a:pt x="0" y="0"/>
                  </a:moveTo>
                  <a:lnTo>
                    <a:pt x="994" y="0"/>
                  </a:lnTo>
                </a:path>
              </a:pathLst>
            </a:custGeom>
            <a:noFill/>
            <a:ln cap="rnd" w="12600">
              <a:solidFill>
                <a:srgbClr val="000000"/>
              </a:solidFill>
              <a:round/>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Times New Roman"/>
              </a:endParaRPr>
            </a:p>
          </p:txBody>
        </p:sp>
        <p:sp>
          <p:nvSpPr>
            <p:cNvPr id="84" name=""/>
            <p:cNvSpPr/>
            <p:nvPr/>
          </p:nvSpPr>
          <p:spPr>
            <a:xfrm rot="5400000">
              <a:off x="3568320" y="118440"/>
              <a:ext cx="1393920" cy="6080760"/>
            </a:xfrm>
            <a:custGeom>
              <a:avLst/>
              <a:gdLst/>
              <a:ahLst/>
              <a:rect l="l" t="t" r="r" b="b"/>
              <a:pathLst>
                <a:path w="1094" h="3824">
                  <a:moveTo>
                    <a:pt x="950" y="0"/>
                  </a:moveTo>
                  <a:lnTo>
                    <a:pt x="814" y="399"/>
                  </a:lnTo>
                  <a:lnTo>
                    <a:pt x="815" y="663"/>
                  </a:lnTo>
                  <a:lnTo>
                    <a:pt x="801" y="663"/>
                  </a:lnTo>
                  <a:lnTo>
                    <a:pt x="801" y="1085"/>
                  </a:lnTo>
                  <a:lnTo>
                    <a:pt x="799" y="1128"/>
                  </a:lnTo>
                  <a:lnTo>
                    <a:pt x="0" y="2174"/>
                  </a:lnTo>
                  <a:lnTo>
                    <a:pt x="0" y="2278"/>
                  </a:lnTo>
                  <a:lnTo>
                    <a:pt x="1044" y="3823"/>
                  </a:lnTo>
                  <a:lnTo>
                    <a:pt x="1093" y="3741"/>
                  </a:lnTo>
                  <a:lnTo>
                    <a:pt x="1093" y="396"/>
                  </a:lnTo>
                  <a:lnTo>
                    <a:pt x="950"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flipH="1" rot="16200000">
              <a:off x="7202880" y="3554640"/>
              <a:ext cx="152640" cy="228240"/>
            </a:xfrm>
            <a:prstGeom prst="triangle">
              <a:avLst>
                <a:gd name="adj" fmla="val 49986"/>
              </a:avLst>
            </a:prstGeom>
            <a:solidFill>
              <a:srgbClr val="00ccff"/>
            </a:solidFill>
            <a:ln w="1260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86" name=""/>
            <p:cNvSpPr/>
            <p:nvPr/>
          </p:nvSpPr>
          <p:spPr>
            <a:xfrm rot="5400000">
              <a:off x="7321320" y="3531240"/>
              <a:ext cx="10224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c</a:t>
              </a:r>
              <a:endParaRPr b="0" lang="en-US" sz="1800" strike="noStrike" u="none">
                <a:solidFill>
                  <a:srgbClr val="000000"/>
                </a:solidFill>
                <a:effectLst/>
                <a:uFillTx/>
                <a:latin typeface="Times New Roman"/>
              </a:endParaRPr>
            </a:p>
          </p:txBody>
        </p:sp>
        <p:sp>
          <p:nvSpPr>
            <p:cNvPr id="87" name=""/>
            <p:cNvSpPr/>
            <p:nvPr/>
          </p:nvSpPr>
          <p:spPr>
            <a:xfrm rot="5400000">
              <a:off x="5967360" y="4326480"/>
              <a:ext cx="946080" cy="2160"/>
            </a:xfrm>
            <a:custGeom>
              <a:avLst/>
              <a:gdLst/>
              <a:ahLst/>
              <a:rect l="l" t="t" r="r" b="b"/>
              <a:pathLst>
                <a:path w="743" h="1">
                  <a:moveTo>
                    <a:pt x="0" y="0"/>
                  </a:moveTo>
                  <a:lnTo>
                    <a:pt x="742" y="0"/>
                  </a:lnTo>
                </a:path>
              </a:pathLst>
            </a:custGeom>
            <a:noFill/>
            <a:ln w="19080">
              <a:solidFill>
                <a:srgbClr val="000000"/>
              </a:solidFill>
              <a:prstDash val="sysDot"/>
              <a:round/>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Times New Roman"/>
              </a:endParaRPr>
            </a:p>
          </p:txBody>
        </p:sp>
        <p:sp>
          <p:nvSpPr>
            <p:cNvPr id="88" name=""/>
            <p:cNvSpPr/>
            <p:nvPr/>
          </p:nvSpPr>
          <p:spPr>
            <a:xfrm rot="5400000">
              <a:off x="5490720" y="3813840"/>
              <a:ext cx="56880" cy="86760"/>
            </a:xfrm>
            <a:custGeom>
              <a:avLst/>
              <a:gdLst/>
              <a:ahLst/>
              <a:rect l="l" t="t" r="r" b="b"/>
              <a:pathLst>
                <a:path stroke="0" w="21600" h="21600">
                  <a:moveTo>
                    <a:pt x="28" y="10019"/>
                  </a:moveTo>
                  <a:arcTo wR="10800" hR="10800" stAng="-10551323" swAng="10551323"/>
                  <a:lnTo>
                    <a:pt x="10800" y="10800"/>
                  </a:lnTo>
                  <a:close/>
                </a:path>
                <a:path fill="none" w="21600" h="21600">
                  <a:moveTo>
                    <a:pt x="28" y="10019"/>
                  </a:moveTo>
                  <a:arcTo wR="10800" hR="10800" stAng="-10551323" swAng="10551323"/>
                </a:path>
              </a:pathLst>
            </a:custGeom>
            <a:noFill/>
            <a:ln cap="rnd" w="12600">
              <a:solidFill>
                <a:srgbClr val="000000"/>
              </a:solidFill>
              <a:miter/>
            </a:ln>
          </p:spPr>
          <p:style>
            <a:lnRef idx="0"/>
            <a:fillRef idx="0"/>
            <a:effectRef idx="0"/>
            <a:fontRef idx="minor"/>
          </p:style>
          <p:txBody>
            <a:bodyPr lIns="90000" rIns="90000" tIns="39960" bIns="39960" anchor="t">
              <a:noAutofit/>
            </a:bodyPr>
            <a:p>
              <a:endParaRPr b="0" lang="en-US" sz="2400" strike="noStrike" u="none">
                <a:solidFill>
                  <a:srgbClr val="000000"/>
                </a:solidFill>
                <a:effectLst/>
                <a:uFillTx/>
                <a:latin typeface="Times New Roman"/>
              </a:endParaRPr>
            </a:p>
          </p:txBody>
        </p:sp>
        <p:sp>
          <p:nvSpPr>
            <p:cNvPr id="89" name=""/>
            <p:cNvSpPr/>
            <p:nvPr/>
          </p:nvSpPr>
          <p:spPr>
            <a:xfrm rot="5400000">
              <a:off x="5344920" y="3657960"/>
              <a:ext cx="339480" cy="2160"/>
            </a:xfrm>
            <a:custGeom>
              <a:avLst/>
              <a:gdLst/>
              <a:ahLst/>
              <a:rect l="l" t="t" r="r" b="b"/>
              <a:pathLst>
                <a:path w="267" h="1">
                  <a:moveTo>
                    <a:pt x="0" y="0"/>
                  </a:moveTo>
                  <a:lnTo>
                    <a:pt x="266" y="0"/>
                  </a:lnTo>
                </a:path>
              </a:pathLst>
            </a:custGeom>
            <a:noFill/>
            <a:ln cap="rnd" w="12600">
              <a:solidFill>
                <a:srgbClr val="000000"/>
              </a:solidFill>
              <a:round/>
            </a:ln>
          </p:spPr>
          <p:style>
            <a:lnRef idx="0"/>
            <a:fillRef idx="0"/>
            <a:effectRef idx="0"/>
            <a:fontRef idx="minor"/>
          </p:style>
          <p:txBody>
            <a:bodyPr lIns="90000" rIns="90000" tIns="-44640" bIns="-44640" anchor="t">
              <a:noAutofit/>
            </a:bodyPr>
            <a:p>
              <a:endParaRPr b="0" lang="en-US" sz="2400" strike="noStrike" u="none">
                <a:solidFill>
                  <a:srgbClr val="000000"/>
                </a:solidFill>
                <a:effectLst/>
                <a:uFillTx/>
                <a:latin typeface="Times New Roman"/>
              </a:endParaRPr>
            </a:p>
          </p:txBody>
        </p:sp>
        <p:sp>
          <p:nvSpPr>
            <p:cNvPr id="90" name=""/>
            <p:cNvSpPr/>
            <p:nvPr/>
          </p:nvSpPr>
          <p:spPr>
            <a:xfrm rot="5400000">
              <a:off x="5407920" y="3996000"/>
              <a:ext cx="330120" cy="107280"/>
            </a:xfrm>
            <a:custGeom>
              <a:avLst/>
              <a:gdLst/>
              <a:ahLst/>
              <a:rect l="l" t="t" r="r" b="b"/>
              <a:pathLst>
                <a:path w="260" h="68">
                  <a:moveTo>
                    <a:pt x="0" y="67"/>
                  </a:moveTo>
                  <a:lnTo>
                    <a:pt x="259" y="67"/>
                  </a:lnTo>
                  <a:lnTo>
                    <a:pt x="259"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1" name=""/>
            <p:cNvGrpSpPr/>
            <p:nvPr/>
          </p:nvGrpSpPr>
          <p:grpSpPr>
            <a:xfrm>
              <a:off x="7171200" y="4714920"/>
              <a:ext cx="297000" cy="155520"/>
              <a:chOff x="7171200" y="4714920"/>
              <a:chExt cx="297000" cy="155520"/>
            </a:xfrm>
          </p:grpSpPr>
          <p:sp>
            <p:nvSpPr>
              <p:cNvPr id="92" name=""/>
              <p:cNvSpPr/>
              <p:nvPr/>
            </p:nvSpPr>
            <p:spPr>
              <a:xfrm rot="5400000">
                <a:off x="7210800" y="4674960"/>
                <a:ext cx="155520" cy="235080"/>
              </a:xfrm>
              <a:prstGeom prst="ellipse">
                <a:avLst/>
              </a:prstGeom>
              <a:solidFill>
                <a:srgbClr val="ffcc66"/>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rot="5400000">
                <a:off x="7286040" y="4662360"/>
                <a:ext cx="8964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s</a:t>
                </a:r>
                <a:endParaRPr b="0" lang="en-US" sz="1800" strike="noStrike" u="none">
                  <a:solidFill>
                    <a:srgbClr val="000000"/>
                  </a:solidFill>
                  <a:effectLst/>
                  <a:uFillTx/>
                  <a:latin typeface="Times New Roman"/>
                </a:endParaRPr>
              </a:p>
            </p:txBody>
          </p:sp>
        </p:grpSp>
        <p:sp>
          <p:nvSpPr>
            <p:cNvPr id="94" name=""/>
            <p:cNvSpPr/>
            <p:nvPr/>
          </p:nvSpPr>
          <p:spPr>
            <a:xfrm rot="5400000">
              <a:off x="6963480" y="5123160"/>
              <a:ext cx="857520" cy="640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Proposed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Wild Goose</a:t>
              </a:r>
              <a:br>
                <a:rPr sz="1400"/>
              </a:br>
              <a:r>
                <a:rPr b="0" lang="en-US" sz="1400" strike="noStrike" u="none">
                  <a:solidFill>
                    <a:srgbClr val="000000"/>
                  </a:solidFill>
                  <a:effectLst/>
                  <a:uFillTx/>
                  <a:latin typeface="Book Antiqua"/>
                </a:rPr>
                <a:t>Expansion</a:t>
              </a:r>
              <a:endParaRPr b="0" lang="en-US" sz="1400" strike="noStrike" u="none">
                <a:solidFill>
                  <a:srgbClr val="000000"/>
                </a:solidFill>
                <a:effectLst/>
                <a:uFillTx/>
                <a:latin typeface="Times New Roman"/>
              </a:endParaRPr>
            </a:p>
          </p:txBody>
        </p:sp>
        <p:sp>
          <p:nvSpPr>
            <p:cNvPr id="95" name=""/>
            <p:cNvSpPr/>
            <p:nvPr/>
          </p:nvSpPr>
          <p:spPr>
            <a:xfrm rot="5400000">
              <a:off x="5845320" y="5355360"/>
              <a:ext cx="1266840" cy="5194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Proposed</a:t>
              </a:r>
              <a:br>
                <a:rPr sz="1400"/>
              </a:br>
              <a:r>
                <a:rPr b="0" lang="en-US" sz="1400" strike="noStrike" u="none">
                  <a:solidFill>
                    <a:srgbClr val="000000"/>
                  </a:solidFill>
                  <a:effectLst/>
                  <a:uFillTx/>
                  <a:latin typeface="Book Antiqua"/>
                </a:rPr>
                <a:t>Lodi Storage</a:t>
              </a:r>
              <a:endParaRPr b="0" lang="en-US" sz="1400" strike="noStrike" u="none">
                <a:solidFill>
                  <a:srgbClr val="000000"/>
                </a:solidFill>
                <a:effectLst/>
                <a:uFillTx/>
                <a:latin typeface="Times New Roman"/>
              </a:endParaRPr>
            </a:p>
          </p:txBody>
        </p:sp>
        <p:sp>
          <p:nvSpPr>
            <p:cNvPr id="96" name=""/>
            <p:cNvSpPr/>
            <p:nvPr/>
          </p:nvSpPr>
          <p:spPr>
            <a:xfrm rot="5400000">
              <a:off x="5100840" y="5205960"/>
              <a:ext cx="1035000" cy="51948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McDonald</a:t>
              </a:r>
              <a:br>
                <a:rPr sz="1400"/>
              </a:br>
              <a:r>
                <a:rPr b="0" lang="en-US" sz="1400" strike="noStrike" u="none">
                  <a:solidFill>
                    <a:srgbClr val="000000"/>
                  </a:solidFill>
                  <a:effectLst/>
                  <a:uFillTx/>
                  <a:latin typeface="Book Antiqua"/>
                </a:rPr>
                <a:t>Island</a:t>
              </a:r>
              <a:endParaRPr b="0" lang="en-US" sz="1400" strike="noStrike" u="none">
                <a:solidFill>
                  <a:srgbClr val="000000"/>
                </a:solidFill>
                <a:effectLst/>
                <a:uFillTx/>
                <a:latin typeface="Times New Roman"/>
              </a:endParaRPr>
            </a:p>
          </p:txBody>
        </p:sp>
        <p:sp>
          <p:nvSpPr>
            <p:cNvPr id="97" name=""/>
            <p:cNvSpPr/>
            <p:nvPr/>
          </p:nvSpPr>
          <p:spPr>
            <a:xfrm rot="5400000">
              <a:off x="6937560" y="2942280"/>
              <a:ext cx="946800" cy="36684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Delevan</a:t>
              </a:r>
              <a:endParaRPr b="0" lang="en-US" sz="1800" strike="noStrike" u="none">
                <a:solidFill>
                  <a:srgbClr val="000000"/>
                </a:solidFill>
                <a:effectLst/>
                <a:uFillTx/>
                <a:latin typeface="Times New Roman"/>
              </a:endParaRPr>
            </a:p>
          </p:txBody>
        </p:sp>
        <p:sp>
          <p:nvSpPr>
            <p:cNvPr id="98" name=""/>
            <p:cNvSpPr/>
            <p:nvPr/>
          </p:nvSpPr>
          <p:spPr>
            <a:xfrm rot="5400000">
              <a:off x="5818320" y="2831040"/>
              <a:ext cx="921600" cy="36684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Antioch</a:t>
              </a:r>
              <a:endParaRPr b="0" lang="en-US" sz="1800" strike="noStrike" u="none">
                <a:solidFill>
                  <a:srgbClr val="000000"/>
                </a:solidFill>
                <a:effectLst/>
                <a:uFillTx/>
                <a:latin typeface="Times New Roman"/>
              </a:endParaRPr>
            </a:p>
          </p:txBody>
        </p:sp>
        <p:sp>
          <p:nvSpPr>
            <p:cNvPr id="99" name=""/>
            <p:cNvSpPr/>
            <p:nvPr/>
          </p:nvSpPr>
          <p:spPr>
            <a:xfrm rot="5400000">
              <a:off x="3744360" y="1890360"/>
              <a:ext cx="1303200" cy="366840"/>
            </a:xfrm>
            <a:prstGeom prst="rect">
              <a:avLst/>
            </a:prstGeom>
            <a:noFill/>
            <a:ln w="0">
              <a:noFill/>
            </a:ln>
          </p:spPr>
          <p:style>
            <a:lnRef idx="0"/>
            <a:fillRef idx="0"/>
            <a:effectRef idx="0"/>
            <a:fontRef idx="minor"/>
          </p:style>
          <p:txBody>
            <a:bodyPr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Irvington</a:t>
              </a:r>
              <a:endParaRPr b="0" lang="en-US" sz="1800" strike="noStrike" u="none">
                <a:solidFill>
                  <a:srgbClr val="000000"/>
                </a:solidFill>
                <a:effectLst/>
                <a:uFillTx/>
                <a:latin typeface="Times New Roman"/>
              </a:endParaRPr>
            </a:p>
          </p:txBody>
        </p:sp>
        <p:sp>
          <p:nvSpPr>
            <p:cNvPr id="100" name=""/>
            <p:cNvSpPr/>
            <p:nvPr/>
          </p:nvSpPr>
          <p:spPr>
            <a:xfrm rot="5400000">
              <a:off x="3367080" y="1811160"/>
              <a:ext cx="947160" cy="36684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Milpitas</a:t>
              </a:r>
              <a:endParaRPr b="0" lang="en-US" sz="1800" strike="noStrike" u="none">
                <a:solidFill>
                  <a:srgbClr val="000000"/>
                </a:solidFill>
                <a:effectLst/>
                <a:uFillTx/>
                <a:latin typeface="Times New Roman"/>
              </a:endParaRPr>
            </a:p>
          </p:txBody>
        </p:sp>
        <p:sp>
          <p:nvSpPr>
            <p:cNvPr id="101" name=""/>
            <p:cNvSpPr/>
            <p:nvPr/>
          </p:nvSpPr>
          <p:spPr>
            <a:xfrm rot="5400000">
              <a:off x="901080" y="4243320"/>
              <a:ext cx="959400" cy="3668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Panoche</a:t>
              </a:r>
              <a:endParaRPr b="0" lang="en-US" sz="1800" strike="noStrike" u="none">
                <a:solidFill>
                  <a:srgbClr val="000000"/>
                </a:solidFill>
                <a:effectLst/>
                <a:uFillTx/>
                <a:latin typeface="Times New Roman"/>
              </a:endParaRPr>
            </a:p>
          </p:txBody>
        </p:sp>
        <p:sp>
          <p:nvSpPr>
            <p:cNvPr id="102" name=""/>
            <p:cNvSpPr/>
            <p:nvPr/>
          </p:nvSpPr>
          <p:spPr>
            <a:xfrm rot="5400000">
              <a:off x="4384800" y="4234320"/>
              <a:ext cx="946800" cy="3668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Bethany</a:t>
              </a:r>
              <a:endParaRPr b="0" lang="en-US" sz="1800" strike="noStrike" u="none">
                <a:solidFill>
                  <a:srgbClr val="000000"/>
                </a:solidFill>
                <a:effectLst/>
                <a:uFillTx/>
                <a:latin typeface="Times New Roman"/>
              </a:endParaRPr>
            </a:p>
          </p:txBody>
        </p:sp>
        <p:sp>
          <p:nvSpPr>
            <p:cNvPr id="103" name=""/>
            <p:cNvSpPr/>
            <p:nvPr/>
          </p:nvSpPr>
          <p:spPr>
            <a:xfrm rot="5400000">
              <a:off x="5028840" y="2625480"/>
              <a:ext cx="1200960" cy="366840"/>
            </a:xfrm>
            <a:prstGeom prst="rect">
              <a:avLst/>
            </a:prstGeom>
            <a:noFill/>
            <a:ln w="0">
              <a:noFill/>
            </a:ln>
          </p:spPr>
          <p:style>
            <a:lnRef idx="0"/>
            <a:fillRef idx="0"/>
            <a:effectRef idx="0"/>
            <a:fontRef idx="minor"/>
          </p:style>
          <p:txBody>
            <a:bodyPr wrap="none" lIns="92160" rIns="92160" tIns="46080" bIns="4608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Brentwood</a:t>
              </a:r>
              <a:endParaRPr b="0" lang="en-US" sz="1800" strike="noStrike" u="none">
                <a:solidFill>
                  <a:srgbClr val="000000"/>
                </a:solidFill>
                <a:effectLst/>
                <a:uFillTx/>
                <a:latin typeface="Times New Roman"/>
              </a:endParaRPr>
            </a:p>
          </p:txBody>
        </p:sp>
        <p:sp>
          <p:nvSpPr>
            <p:cNvPr id="104" name=""/>
            <p:cNvSpPr/>
            <p:nvPr/>
          </p:nvSpPr>
          <p:spPr>
            <a:xfrm rot="5400000">
              <a:off x="2518560" y="2072520"/>
              <a:ext cx="109044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Possible </a:t>
              </a:r>
              <a:br>
                <a:rPr sz="1200"/>
              </a:br>
              <a:r>
                <a:rPr b="0" i="1" lang="en-US" sz="1200" strike="noStrike" u="none">
                  <a:solidFill>
                    <a:srgbClr val="000000"/>
                  </a:solidFill>
                  <a:effectLst/>
                  <a:uFillTx/>
                  <a:latin typeface="Book Antiqua"/>
                </a:rPr>
                <a:t>L-300</a:t>
              </a:r>
              <a:r>
                <a:rPr b="0" lang="en-US" sz="1200" strike="noStrike" u="none">
                  <a:solidFill>
                    <a:srgbClr val="000000"/>
                  </a:solidFill>
                  <a:effectLst/>
                  <a:uFillTx/>
                  <a:latin typeface="Book Antiqua"/>
                </a:rPr>
                <a:t> </a:t>
              </a:r>
              <a:br>
                <a:rPr sz="1200"/>
              </a:br>
              <a:r>
                <a:rPr b="0" lang="en-US" sz="1200" strike="noStrike" u="none">
                  <a:solidFill>
                    <a:srgbClr val="000000"/>
                  </a:solidFill>
                  <a:effectLst/>
                  <a:uFillTx/>
                  <a:latin typeface="Book Antiqua"/>
                </a:rPr>
                <a:t>Reinforcement</a:t>
              </a:r>
              <a:endParaRPr b="0" lang="en-US" sz="1200" strike="noStrike" u="none">
                <a:solidFill>
                  <a:srgbClr val="000000"/>
                </a:solidFill>
                <a:effectLst/>
                <a:uFillTx/>
                <a:latin typeface="Times New Roman"/>
              </a:endParaRPr>
            </a:p>
          </p:txBody>
        </p:sp>
        <p:sp>
          <p:nvSpPr>
            <p:cNvPr id="105" name=""/>
            <p:cNvSpPr/>
            <p:nvPr/>
          </p:nvSpPr>
          <p:spPr>
            <a:xfrm rot="5400000">
              <a:off x="6323040" y="3070440"/>
              <a:ext cx="426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L-400</a:t>
              </a:r>
              <a:endParaRPr b="0" lang="en-US" sz="1400" strike="noStrike" u="none">
                <a:solidFill>
                  <a:srgbClr val="000000"/>
                </a:solidFill>
                <a:effectLst/>
                <a:uFillTx/>
                <a:latin typeface="Times New Roman"/>
              </a:endParaRPr>
            </a:p>
          </p:txBody>
        </p:sp>
        <p:sp>
          <p:nvSpPr>
            <p:cNvPr id="106" name=""/>
            <p:cNvSpPr/>
            <p:nvPr/>
          </p:nvSpPr>
          <p:spPr>
            <a:xfrm rot="5400000">
              <a:off x="5817240" y="4059360"/>
              <a:ext cx="426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L-401</a:t>
              </a:r>
              <a:endParaRPr b="0" lang="en-US" sz="1400" strike="noStrike" u="none">
                <a:solidFill>
                  <a:srgbClr val="000000"/>
                </a:solidFill>
                <a:effectLst/>
                <a:uFillTx/>
                <a:latin typeface="Times New Roman"/>
              </a:endParaRPr>
            </a:p>
          </p:txBody>
        </p:sp>
        <p:sp>
          <p:nvSpPr>
            <p:cNvPr id="107" name=""/>
            <p:cNvSpPr/>
            <p:nvPr/>
          </p:nvSpPr>
          <p:spPr>
            <a:xfrm rot="5400000">
              <a:off x="5626440" y="4437360"/>
              <a:ext cx="3376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L-57</a:t>
              </a:r>
              <a:endParaRPr b="0" lang="en-US" sz="1400" strike="noStrike" u="none">
                <a:solidFill>
                  <a:srgbClr val="000000"/>
                </a:solidFill>
                <a:effectLst/>
                <a:uFillTx/>
                <a:latin typeface="Times New Roman"/>
              </a:endParaRPr>
            </a:p>
          </p:txBody>
        </p:sp>
        <p:sp>
          <p:nvSpPr>
            <p:cNvPr id="108" name=""/>
            <p:cNvSpPr/>
            <p:nvPr/>
          </p:nvSpPr>
          <p:spPr>
            <a:xfrm rot="5400000">
              <a:off x="4896000" y="4484160"/>
              <a:ext cx="548640" cy="306000"/>
            </a:xfrm>
            <a:prstGeom prst="rect">
              <a:avLst/>
            </a:prstGeom>
            <a:noFill/>
            <a:ln w="0">
              <a:noFill/>
            </a:ln>
          </p:spPr>
          <p:style>
            <a:lnRef idx="0"/>
            <a:fillRef idx="0"/>
            <a:effectRef idx="0"/>
            <a:fontRef idx="minor"/>
          </p:style>
          <p:txBody>
            <a:bodyPr wrap="none" lIns="46080" rIns="4608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L-57C</a:t>
              </a:r>
              <a:endParaRPr b="0" lang="en-US" sz="1400" strike="noStrike" u="none">
                <a:solidFill>
                  <a:srgbClr val="000000"/>
                </a:solidFill>
                <a:effectLst/>
                <a:uFillTx/>
                <a:latin typeface="Times New Roman"/>
              </a:endParaRPr>
            </a:p>
          </p:txBody>
        </p:sp>
        <p:sp>
          <p:nvSpPr>
            <p:cNvPr id="109" name=""/>
            <p:cNvSpPr/>
            <p:nvPr/>
          </p:nvSpPr>
          <p:spPr>
            <a:xfrm rot="5400000">
              <a:off x="3246120" y="3524400"/>
              <a:ext cx="2484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L-2</a:t>
              </a:r>
              <a:endParaRPr b="0" lang="en-US" sz="1400" strike="noStrike" u="none">
                <a:solidFill>
                  <a:srgbClr val="000000"/>
                </a:solidFill>
                <a:effectLst/>
                <a:uFillTx/>
                <a:latin typeface="Times New Roman"/>
              </a:endParaRPr>
            </a:p>
          </p:txBody>
        </p:sp>
        <p:sp>
          <p:nvSpPr>
            <p:cNvPr id="110" name=""/>
            <p:cNvSpPr/>
            <p:nvPr/>
          </p:nvSpPr>
          <p:spPr>
            <a:xfrm rot="5400000">
              <a:off x="2224800" y="2724120"/>
              <a:ext cx="426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L-300</a:t>
              </a:r>
              <a:endParaRPr b="0" lang="en-US" sz="1400" strike="noStrike" u="none">
                <a:solidFill>
                  <a:srgbClr val="000000"/>
                </a:solidFill>
                <a:effectLst/>
                <a:uFillTx/>
                <a:latin typeface="Times New Roman"/>
              </a:endParaRPr>
            </a:p>
          </p:txBody>
        </p:sp>
        <p:sp>
          <p:nvSpPr>
            <p:cNvPr id="111" name=""/>
            <p:cNvSpPr/>
            <p:nvPr/>
          </p:nvSpPr>
          <p:spPr>
            <a:xfrm flipH="1">
              <a:off x="5586840" y="3524400"/>
              <a:ext cx="5493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rot="5400000">
              <a:off x="6140160" y="3420000"/>
              <a:ext cx="112680" cy="168480"/>
            </a:xfrm>
            <a:prstGeom prst="rect">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rot="5400000">
              <a:off x="3086640" y="2054160"/>
              <a:ext cx="49320" cy="3550680"/>
            </a:xfrm>
            <a:custGeom>
              <a:avLst/>
              <a:gdLst/>
              <a:ahLst/>
              <a:rect l="l" t="t" r="r" b="b"/>
              <a:pathLst>
                <a:path w="38" h="2233">
                  <a:moveTo>
                    <a:pt x="0" y="2232"/>
                  </a:moveTo>
                  <a:lnTo>
                    <a:pt x="0" y="72"/>
                  </a:lnTo>
                  <a:lnTo>
                    <a:pt x="37"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rot="5400000">
              <a:off x="4008600" y="1220400"/>
              <a:ext cx="33120" cy="5307480"/>
            </a:xfrm>
            <a:custGeom>
              <a:avLst/>
              <a:gdLst/>
              <a:ahLst/>
              <a:rect l="l" t="t" r="r" b="b"/>
              <a:pathLst>
                <a:path w="26" h="3337">
                  <a:moveTo>
                    <a:pt x="0" y="3"/>
                  </a:moveTo>
                  <a:lnTo>
                    <a:pt x="25" y="0"/>
                  </a:lnTo>
                  <a:lnTo>
                    <a:pt x="23" y="3336"/>
                  </a:lnTo>
                </a:path>
              </a:pathLst>
            </a:custGeom>
            <a:noFill/>
            <a:ln cap="rnd" w="12600">
              <a:solidFill>
                <a:srgbClr val="000000"/>
              </a:solidFill>
              <a:custDash>
                <a:ds d="499000" sp="201000"/>
              </a:custDash>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rot="5400000">
              <a:off x="2805120" y="1109160"/>
              <a:ext cx="1246320" cy="4113720"/>
            </a:xfrm>
            <a:custGeom>
              <a:avLst/>
              <a:gdLst/>
              <a:ahLst/>
              <a:rect l="l" t="t" r="r" b="b"/>
              <a:pathLst>
                <a:path w="978" h="2587">
                  <a:moveTo>
                    <a:pt x="787" y="0"/>
                  </a:moveTo>
                  <a:lnTo>
                    <a:pt x="0" y="1030"/>
                  </a:lnTo>
                  <a:lnTo>
                    <a:pt x="0" y="1133"/>
                  </a:lnTo>
                  <a:lnTo>
                    <a:pt x="977" y="2586"/>
                  </a:lnTo>
                </a:path>
              </a:pathLst>
            </a:custGeom>
            <a:noFill/>
            <a:ln cap="rnd" w="12600">
              <a:solidFill>
                <a:srgbClr val="000000"/>
              </a:solidFill>
              <a:custDash>
                <a:ds d="499000" sp="201000"/>
              </a:custDash>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rot="5400000">
              <a:off x="5514480" y="3418920"/>
              <a:ext cx="112680" cy="170640"/>
            </a:xfrm>
            <a:prstGeom prst="rect">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17" name=""/>
            <p:cNvGrpSpPr/>
            <p:nvPr/>
          </p:nvGrpSpPr>
          <p:grpSpPr>
            <a:xfrm>
              <a:off x="4765680" y="3774960"/>
              <a:ext cx="334800" cy="154080"/>
              <a:chOff x="4765680" y="3774960"/>
              <a:chExt cx="334800" cy="154080"/>
            </a:xfrm>
          </p:grpSpPr>
          <p:sp>
            <p:nvSpPr>
              <p:cNvPr id="118" name=""/>
              <p:cNvSpPr/>
              <p:nvPr/>
            </p:nvSpPr>
            <p:spPr>
              <a:xfrm flipH="1" rot="16200000">
                <a:off x="4802760" y="3737160"/>
                <a:ext cx="154080" cy="229320"/>
              </a:xfrm>
              <a:prstGeom prst="triangle">
                <a:avLst>
                  <a:gd name="adj" fmla="val 49986"/>
                </a:avLst>
              </a:prstGeom>
              <a:solidFill>
                <a:srgbClr val="00ccff"/>
              </a:solidFill>
              <a:ln w="1260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19" name=""/>
              <p:cNvSpPr/>
              <p:nvPr/>
            </p:nvSpPr>
            <p:spPr>
              <a:xfrm rot="5400000">
                <a:off x="4911840" y="3713760"/>
                <a:ext cx="10224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c</a:t>
                </a:r>
                <a:endParaRPr b="0" lang="en-US" sz="1800" strike="noStrike" u="none">
                  <a:solidFill>
                    <a:srgbClr val="000000"/>
                  </a:solidFill>
                  <a:effectLst/>
                  <a:uFillTx/>
                  <a:latin typeface="Times New Roman"/>
                </a:endParaRPr>
              </a:p>
            </p:txBody>
          </p:sp>
        </p:grpSp>
        <p:sp>
          <p:nvSpPr>
            <p:cNvPr id="120" name=""/>
            <p:cNvSpPr/>
            <p:nvPr/>
          </p:nvSpPr>
          <p:spPr>
            <a:xfrm rot="5400000">
              <a:off x="4226760" y="2680560"/>
              <a:ext cx="112680" cy="168120"/>
            </a:xfrm>
            <a:prstGeom prst="rect">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rot="5400000">
              <a:off x="3521520" y="4059360"/>
              <a:ext cx="426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000000"/>
                  </a:solidFill>
                  <a:effectLst/>
                  <a:uFillTx/>
                  <a:latin typeface="Book Antiqua"/>
                </a:rPr>
                <a:t>L-401</a:t>
              </a:r>
              <a:endParaRPr b="0" lang="en-US" sz="1400" strike="noStrike" u="none">
                <a:solidFill>
                  <a:srgbClr val="000000"/>
                </a:solidFill>
                <a:effectLst/>
                <a:uFillTx/>
                <a:latin typeface="Times New Roman"/>
              </a:endParaRPr>
            </a:p>
          </p:txBody>
        </p:sp>
        <p:sp>
          <p:nvSpPr>
            <p:cNvPr id="122" name=""/>
            <p:cNvSpPr/>
            <p:nvPr/>
          </p:nvSpPr>
          <p:spPr>
            <a:xfrm flipV="1">
              <a:off x="4480200" y="2415960"/>
              <a:ext cx="520920" cy="42372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rot="5400000">
              <a:off x="4565160" y="2048760"/>
              <a:ext cx="1066320" cy="30600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To East Bay</a:t>
              </a:r>
              <a:endParaRPr b="0" lang="en-US" sz="1400" strike="noStrike" u="none">
                <a:solidFill>
                  <a:srgbClr val="000000"/>
                </a:solidFill>
                <a:effectLst/>
                <a:uFillTx/>
                <a:latin typeface="Times New Roman"/>
              </a:endParaRPr>
            </a:p>
          </p:txBody>
        </p:sp>
        <p:sp>
          <p:nvSpPr>
            <p:cNvPr id="124" name=""/>
            <p:cNvSpPr/>
            <p:nvPr/>
          </p:nvSpPr>
          <p:spPr>
            <a:xfrm rot="5400000">
              <a:off x="3839040" y="3023280"/>
              <a:ext cx="109044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Possible </a:t>
              </a:r>
              <a:br>
                <a:rPr sz="1200"/>
              </a:br>
              <a:r>
                <a:rPr b="0" lang="en-US" sz="1200" strike="noStrike" u="none">
                  <a:solidFill>
                    <a:srgbClr val="000000"/>
                  </a:solidFill>
                  <a:effectLst/>
                  <a:uFillTx/>
                  <a:latin typeface="Book Antiqua"/>
                </a:rPr>
                <a:t>Bay Area </a:t>
              </a:r>
              <a:br>
                <a:rPr sz="1200"/>
              </a:br>
              <a:r>
                <a:rPr b="0" lang="en-US" sz="1200" strike="noStrike" u="none">
                  <a:solidFill>
                    <a:srgbClr val="000000"/>
                  </a:solidFill>
                  <a:effectLst/>
                  <a:uFillTx/>
                  <a:latin typeface="Book Antiqua"/>
                </a:rPr>
                <a:t>Reinforcement</a:t>
              </a:r>
              <a:endParaRPr b="0" lang="en-US" sz="1200" strike="noStrike" u="none">
                <a:solidFill>
                  <a:srgbClr val="000000"/>
                </a:solidFill>
                <a:effectLst/>
                <a:uFillTx/>
                <a:latin typeface="Times New Roman"/>
              </a:endParaRPr>
            </a:p>
          </p:txBody>
        </p:sp>
        <p:sp>
          <p:nvSpPr>
            <p:cNvPr id="125" name=""/>
            <p:cNvSpPr/>
            <p:nvPr/>
          </p:nvSpPr>
          <p:spPr>
            <a:xfrm flipH="1">
              <a:off x="811080" y="3862440"/>
              <a:ext cx="418320" cy="2268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flipH="1">
              <a:off x="815040" y="3798720"/>
              <a:ext cx="418320" cy="2271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rot="5400000">
              <a:off x="1244160" y="3763800"/>
              <a:ext cx="114480" cy="168480"/>
            </a:xfrm>
            <a:prstGeom prst="rect">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rot="5400000">
              <a:off x="3711600" y="2419920"/>
              <a:ext cx="112680" cy="168480"/>
            </a:xfrm>
            <a:prstGeom prst="rect">
              <a:avLst/>
            </a:prstGeom>
            <a:solidFill>
              <a:srgbClr val="b2b2b2"/>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29" name=""/>
            <p:cNvGrpSpPr/>
            <p:nvPr/>
          </p:nvGrpSpPr>
          <p:grpSpPr>
            <a:xfrm>
              <a:off x="6312600" y="4805280"/>
              <a:ext cx="318600" cy="157320"/>
              <a:chOff x="6312600" y="4805280"/>
              <a:chExt cx="318600" cy="157320"/>
            </a:xfrm>
          </p:grpSpPr>
          <p:sp>
            <p:nvSpPr>
              <p:cNvPr id="130" name=""/>
              <p:cNvSpPr/>
              <p:nvPr/>
            </p:nvSpPr>
            <p:spPr>
              <a:xfrm rot="5400000">
                <a:off x="6351480" y="4766040"/>
                <a:ext cx="157320" cy="235440"/>
              </a:xfrm>
              <a:prstGeom prst="ellipse">
                <a:avLst/>
              </a:prstGeom>
              <a:solidFill>
                <a:srgbClr val="ffcc66"/>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rot="5400000">
                <a:off x="6449040" y="4753080"/>
                <a:ext cx="8964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s</a:t>
                </a:r>
                <a:endParaRPr b="0" lang="en-US" sz="1800" strike="noStrike" u="none">
                  <a:solidFill>
                    <a:srgbClr val="000000"/>
                  </a:solidFill>
                  <a:effectLst/>
                  <a:uFillTx/>
                  <a:latin typeface="Times New Roman"/>
                </a:endParaRPr>
              </a:p>
            </p:txBody>
          </p:sp>
        </p:grpSp>
        <p:grpSp>
          <p:nvGrpSpPr>
            <p:cNvPr id="132" name=""/>
            <p:cNvGrpSpPr/>
            <p:nvPr/>
          </p:nvGrpSpPr>
          <p:grpSpPr>
            <a:xfrm>
              <a:off x="5454360" y="4795920"/>
              <a:ext cx="298440" cy="156960"/>
              <a:chOff x="5454360" y="4795920"/>
              <a:chExt cx="298440" cy="156960"/>
            </a:xfrm>
          </p:grpSpPr>
          <p:sp>
            <p:nvSpPr>
              <p:cNvPr id="133" name=""/>
              <p:cNvSpPr/>
              <p:nvPr/>
            </p:nvSpPr>
            <p:spPr>
              <a:xfrm rot="5400000">
                <a:off x="5493600" y="4756680"/>
                <a:ext cx="156960" cy="235440"/>
              </a:xfrm>
              <a:prstGeom prst="ellipse">
                <a:avLst/>
              </a:prstGeom>
              <a:solidFill>
                <a:srgbClr val="ffcc66"/>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rot="5400000">
                <a:off x="5570640" y="4741920"/>
                <a:ext cx="8964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s</a:t>
                </a:r>
                <a:endParaRPr b="0" lang="en-US" sz="1800" strike="noStrike" u="none">
                  <a:solidFill>
                    <a:srgbClr val="000000"/>
                  </a:solidFill>
                  <a:effectLst/>
                  <a:uFillTx/>
                  <a:latin typeface="Times New Roman"/>
                </a:endParaRPr>
              </a:p>
            </p:txBody>
          </p:sp>
        </p:grpSp>
        <p:sp>
          <p:nvSpPr>
            <p:cNvPr id="135" name=""/>
            <p:cNvSpPr/>
            <p:nvPr/>
          </p:nvSpPr>
          <p:spPr>
            <a:xfrm flipH="1">
              <a:off x="7395120" y="3645000"/>
              <a:ext cx="5846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 name=""/>
            <p:cNvSpPr/>
            <p:nvPr/>
          </p:nvSpPr>
          <p:spPr>
            <a:xfrm flipH="1">
              <a:off x="7395120" y="3686040"/>
              <a:ext cx="5846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17D9D189-C622-4E93-941A-18CB0BB2F9EC}"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138"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Local Transmission Reliability </a:t>
            </a:r>
            <a:endParaRPr b="0" lang="en-US" sz="3000" strike="noStrike" u="none">
              <a:solidFill>
                <a:srgbClr val="000000"/>
              </a:solidFill>
              <a:effectLst/>
              <a:uFillTx/>
              <a:latin typeface="Book Antiqua"/>
            </a:endParaRPr>
          </a:p>
        </p:txBody>
      </p:sp>
      <p:sp>
        <p:nvSpPr>
          <p:cNvPr id="140"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Existing Reliability: </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About 95% of non-core demand is served under a Stage 1 curtailment (about 33.5 deg F daily mean temperature)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About 90% of non-core demand can be served during a Stage 2 curtailment (about 29 deg F daily mean temperature, 1 in 90 year occurrence)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Some areas have lower reliabilities than shown above</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1FF63E13-85AA-4570-A005-191207BA16AA}"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142"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3"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Local Transmission Reliability </a:t>
            </a:r>
            <a:endParaRPr b="0" lang="en-US" sz="3000" strike="noStrike" u="none">
              <a:solidFill>
                <a:srgbClr val="000000"/>
              </a:solidFill>
              <a:effectLst/>
              <a:uFillTx/>
              <a:latin typeface="Book Antiqua"/>
            </a:endParaRPr>
          </a:p>
        </p:txBody>
      </p:sp>
      <p:sp>
        <p:nvSpPr>
          <p:cNvPr id="144" name="PlaceHolder 2"/>
          <p:cNvSpPr>
            <a:spLocks noGrp="1"/>
          </p:cNvSpPr>
          <p:nvPr>
            <p:ph/>
          </p:nvPr>
        </p:nvSpPr>
        <p:spPr>
          <a:xfrm>
            <a:off x="777960" y="1398240"/>
            <a:ext cx="7670880" cy="4546440"/>
          </a:xfrm>
          <a:prstGeom prst="rect">
            <a:avLst/>
          </a:prstGeom>
          <a:noFill/>
          <a:ln w="0">
            <a:noFill/>
          </a:ln>
        </p:spPr>
        <p:txBody>
          <a:bodyPr lIns="87480" rIns="87480" tIns="44280" bIns="44280" anchor="t">
            <a:normAutofit/>
          </a:bodyPr>
          <a:p>
            <a:pPr marL="325440" indent="-325440">
              <a:spcBef>
                <a:spcPts val="1349"/>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700" strike="noStrike" u="none">
                <a:solidFill>
                  <a:srgbClr val="000000"/>
                </a:solidFill>
                <a:effectLst/>
                <a:uFillTx/>
                <a:latin typeface="Book Antiqua"/>
              </a:rPr>
              <a:t>Increased Reliability:</a:t>
            </a:r>
            <a:endParaRPr b="0" lang="en-US" sz="2700" strike="noStrike" u="none">
              <a:solidFill>
                <a:srgbClr val="000000"/>
              </a:solidFill>
              <a:effectLst/>
              <a:uFillTx/>
              <a:latin typeface="Book Antiqua"/>
            </a:endParaRPr>
          </a:p>
          <a:p>
            <a:pPr lvl="1" marL="706320" indent="-266760">
              <a:spcBef>
                <a:spcPts val="476"/>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Estimated cost to increase the non-core design standard for local transmission to a 1 in 20 year cold weather occurrence is about $206 million for all areas.  This investment would serve an additional 152 MMcf/d during cold weather events.</a:t>
            </a:r>
            <a:endParaRPr b="0" lang="en-US" sz="1900" strike="noStrike" u="none">
              <a:solidFill>
                <a:srgbClr val="000000"/>
              </a:solidFill>
              <a:effectLst/>
              <a:uFillTx/>
              <a:latin typeface="Book Antiqua"/>
            </a:endParaRPr>
          </a:p>
          <a:p>
            <a:pPr lvl="1" marL="706320" indent="-266760">
              <a:spcBef>
                <a:spcPts val="476"/>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Investing only in areas that provide higher reliability per dollars invested would result in spending $39 million for the Sacramento, Stockton, Yosemite, and South San Jose local transmission areas.</a:t>
            </a:r>
            <a:endParaRPr b="0" lang="en-US" sz="1900" strike="noStrike" u="none">
              <a:solidFill>
                <a:srgbClr val="000000"/>
              </a:solidFill>
              <a:effectLst/>
              <a:uFillTx/>
              <a:latin typeface="Book Antiqua"/>
            </a:endParaRPr>
          </a:p>
          <a:p>
            <a:pPr lvl="1" marL="706320" indent="-266760">
              <a:spcBef>
                <a:spcPts val="476"/>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This investment would serve about 119 MMcf additional non-core demand during cold weather events.  This provides cold weather service to about 80% of the non-core demand at only 20% of the cost associated with the $206 million investment.  </a:t>
            </a:r>
            <a:endParaRPr b="0" lang="en-US" sz="1900" strike="noStrike" u="none">
              <a:solidFill>
                <a:srgbClr val="000000"/>
              </a:solidFill>
              <a:effectLst/>
              <a:uFillTx/>
              <a:latin typeface="Book Antiqua"/>
            </a:endParaRPr>
          </a:p>
          <a:p>
            <a:pPr lvl="1" marL="706320" indent="-266760">
              <a:spcBef>
                <a:spcPts val="476"/>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900" strike="noStrike" u="none">
                <a:solidFill>
                  <a:srgbClr val="000000"/>
                </a:solidFill>
                <a:effectLst/>
                <a:uFillTx/>
                <a:latin typeface="Book Antiqua"/>
              </a:rPr>
              <a:t>The additional 119 MMcf served represents about 4% of the total non-core demand.  </a:t>
            </a:r>
            <a:endParaRPr b="0" lang="en-US" sz="19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91BCBA8B-88DE-465D-B573-A94DFB7DBE63}"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146"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7"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Winter Supply Reliability </a:t>
            </a:r>
            <a:endParaRPr b="0" lang="en-US" sz="3000" strike="noStrike" u="none">
              <a:solidFill>
                <a:srgbClr val="000000"/>
              </a:solidFill>
              <a:effectLst/>
              <a:uFillTx/>
              <a:latin typeface="Book Antiqua"/>
            </a:endParaRPr>
          </a:p>
        </p:txBody>
      </p:sp>
      <p:sp>
        <p:nvSpPr>
          <p:cNvPr id="148"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Install additional wells, processing, and compression to increase McDonald Island injection and withdrawal capacities and seasonal cycle.  Depending on increase capability costs range from $50-150 million. </a:t>
            </a: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B9A28D1C-A109-42DC-A958-F0E9389C0575}"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27"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Agenda</a:t>
            </a:r>
            <a:endParaRPr b="0" lang="en-US" sz="3000" strike="noStrike" u="none">
              <a:solidFill>
                <a:srgbClr val="000000"/>
              </a:solidFill>
              <a:effectLst/>
              <a:uFillTx/>
              <a:latin typeface="Book Antiqua"/>
            </a:endParaRPr>
          </a:p>
        </p:txBody>
      </p:sp>
      <p:sp>
        <p:nvSpPr>
          <p:cNvPr id="29"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Known Capital Expenditures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Local Transmission </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Backbone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Storage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Other</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Potential Capital Expenditures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Pipeline Safety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Central Backbone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Local Transmission Reliability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Winter Supply Reliability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Backbone Transmission Expansion</a:t>
            </a:r>
            <a:endParaRPr b="0" lang="en-US" sz="2000" strike="noStrike" u="none">
              <a:solidFill>
                <a:srgbClr val="000000"/>
              </a:solidFill>
              <a:effectLst/>
              <a:uFillTx/>
              <a:latin typeface="Book Antiqua"/>
            </a:endParaRPr>
          </a:p>
          <a:p>
            <a:pPr lvl="1" marL="706320" indent="0">
              <a:spcBef>
                <a:spcPts val="499"/>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42D79997-F63C-4767-B7FC-8DBB3B2634DA}"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150"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Backbone Transmission Capacity Increase </a:t>
            </a:r>
            <a:endParaRPr b="0" lang="en-US" sz="3000" strike="noStrike" u="none">
              <a:solidFill>
                <a:srgbClr val="000000"/>
              </a:solidFill>
              <a:effectLst/>
              <a:uFillTx/>
              <a:latin typeface="Book Antiqua"/>
            </a:endParaRPr>
          </a:p>
        </p:txBody>
      </p:sp>
      <p:sp>
        <p:nvSpPr>
          <p:cNvPr id="152"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00"/>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200" strike="noStrike" u="none">
                <a:solidFill>
                  <a:srgbClr val="000000"/>
                </a:solidFill>
                <a:effectLst/>
                <a:uFillTx/>
                <a:latin typeface="Book Antiqua"/>
              </a:rPr>
              <a:t>Line 400/401:  Relatively inexpensive to increase capacity.  About $20-25 million to increase capacity by about 250 MMcf/d. </a:t>
            </a:r>
            <a:endParaRPr b="0" lang="en-US" sz="2200" strike="noStrike" u="none">
              <a:solidFill>
                <a:srgbClr val="000000"/>
              </a:solidFill>
              <a:effectLst/>
              <a:uFillTx/>
              <a:latin typeface="Book Antiqua"/>
            </a:endParaRPr>
          </a:p>
          <a:p>
            <a:pPr marL="325440" indent="-325440">
              <a:spcBef>
                <a:spcPts val="1100"/>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200" strike="noStrike" u="none">
                <a:solidFill>
                  <a:srgbClr val="000000"/>
                </a:solidFill>
                <a:effectLst/>
                <a:uFillTx/>
                <a:latin typeface="Book Antiqua"/>
              </a:rPr>
              <a:t>Line 300:  Very expensive to increase capacity.  About $430 million to increase capacity by about 200-250 MMcf/d. </a:t>
            </a:r>
            <a:endParaRPr b="0" lang="en-US" sz="22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EB38AB90-1817-422B-945B-37D7D359EE15}"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Potential Future Capital Expenditure Summary  </a:t>
            </a:r>
            <a:r>
              <a:rPr b="0" lang="en-US" sz="2400" strike="noStrike" u="none">
                <a:solidFill>
                  <a:srgbClr val="000000"/>
                </a:solidFill>
                <a:effectLst/>
                <a:uFillTx/>
                <a:latin typeface="Book Antiqua"/>
              </a:rPr>
              <a:t>($ millions)</a:t>
            </a:r>
            <a:endParaRPr b="0" lang="en-US" sz="2400" strike="noStrike" u="none">
              <a:solidFill>
                <a:srgbClr val="000000"/>
              </a:solidFill>
              <a:effectLst/>
              <a:uFillTx/>
              <a:latin typeface="Book Antiqua"/>
            </a:endParaRPr>
          </a:p>
        </p:txBody>
      </p:sp>
      <p:sp>
        <p:nvSpPr>
          <p:cNvPr id="154"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lnSpc>
                <a:spcPct val="90000"/>
              </a:lnSpc>
              <a:spcBef>
                <a:spcPts val="1049"/>
              </a:spcBef>
              <a:buNone/>
              <a:tabLst>
                <a:tab algn="l" pos="0"/>
                <a:tab algn="ctr" pos="5143680"/>
                <a:tab algn="ctr" pos="6515280"/>
                <a:tab algn="l" pos="6603840"/>
                <a:tab algn="l" pos="7429680"/>
                <a:tab algn="l" pos="8255160"/>
                <a:tab algn="l" pos="9080640"/>
                <a:tab algn="l" pos="9906120"/>
                <a:tab algn="l" pos="10731600"/>
              </a:tabLst>
            </a:pP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2100" strike="noStrike" u="sng">
                <a:solidFill>
                  <a:srgbClr val="000000"/>
                </a:solidFill>
                <a:effectLst/>
                <a:uFillTx/>
                <a:latin typeface="Book Antiqua"/>
              </a:rPr>
              <a:t>Total Cost</a:t>
            </a:r>
            <a:r>
              <a:rPr b="0" lang="en-US" sz="2100" strike="noStrike" u="none">
                <a:solidFill>
                  <a:srgbClr val="000000"/>
                </a:solidFill>
                <a:effectLst/>
                <a:uFillTx/>
                <a:latin typeface="Book Antiqua"/>
              </a:rPr>
              <a:t> </a:t>
            </a:r>
            <a:r>
              <a:rPr b="0" lang="en-US" sz="2100" strike="noStrike" u="none">
                <a:solidFill>
                  <a:srgbClr val="000000"/>
                </a:solidFill>
                <a:effectLst/>
                <a:uFillTx/>
                <a:latin typeface="Book Antiqua"/>
              </a:rPr>
              <a:t>	</a:t>
            </a:r>
            <a:r>
              <a:rPr b="0" lang="en-US" sz="2100" strike="noStrike" u="sng">
                <a:solidFill>
                  <a:srgbClr val="000000"/>
                </a:solidFill>
                <a:effectLst/>
                <a:uFillTx/>
                <a:latin typeface="Book Antiqua"/>
              </a:rPr>
              <a:t>Years</a:t>
            </a:r>
            <a:endParaRPr b="0" lang="en-US" sz="21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5143680"/>
                <a:tab algn="ctr" pos="651528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Pipeline Safety  ($5 million/yr)</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$35</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2001-07</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5143680"/>
                <a:tab algn="ctr" pos="651528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Central Backbone Expansion </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$50-200</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2003-06</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5143680"/>
                <a:tab algn="ctr" pos="651528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Local Transmission Reliability </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$39 </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2003-05</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5143680"/>
                <a:tab algn="ctr" pos="651528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Winter Supply Reliability </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$50-150</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2003-06</a:t>
            </a:r>
            <a:endParaRPr b="0" lang="en-US" sz="2300" strike="noStrike" u="none">
              <a:solidFill>
                <a:srgbClr val="000000"/>
              </a:solidFill>
              <a:effectLst/>
              <a:uFillTx/>
              <a:latin typeface="Book Antiqua"/>
            </a:endParaRPr>
          </a:p>
          <a:p>
            <a:pPr marL="325440" indent="0">
              <a:lnSpc>
                <a:spcPct val="90000"/>
              </a:lnSpc>
              <a:spcBef>
                <a:spcPts val="1151"/>
              </a:spcBef>
              <a:buNone/>
              <a:tabLst>
                <a:tab algn="ctr" pos="5143680"/>
                <a:tab algn="ctr" pos="651528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5143680"/>
                <a:tab algn="ctr" pos="651528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 L-400/401 Capacity Increase  </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$20-25 </a:t>
            </a:r>
            <a:r>
              <a:rPr b="0" lang="en-US" sz="2300" strike="noStrike" u="none">
                <a:solidFill>
                  <a:srgbClr val="000000"/>
                </a:solidFill>
                <a:effectLst/>
                <a:uFillTx/>
                <a:latin typeface="Book Antiqua"/>
              </a:rPr>
              <a:t>	</a:t>
            </a:r>
            <a:br>
              <a:rPr sz="2300"/>
            </a:br>
            <a:r>
              <a:rPr b="0" lang="en-US" sz="2300" strike="noStrike" u="none">
                <a:solidFill>
                  <a:srgbClr val="000000"/>
                </a:solidFill>
                <a:effectLst/>
                <a:uFillTx/>
                <a:latin typeface="Book Antiqua"/>
              </a:rPr>
              <a:t>      (~250 MMcf/d)</a:t>
            </a:r>
            <a:r>
              <a:rPr b="0" lang="en-US" sz="2300" strike="noStrike" u="none">
                <a:solidFill>
                  <a:srgbClr val="000000"/>
                </a:solidFill>
                <a:effectLst/>
                <a:uFillTx/>
                <a:latin typeface="Book Antiqua"/>
              </a:rPr>
              <a:t>	</a:t>
            </a:r>
            <a:endParaRPr b="0" lang="en-US" sz="2300" strike="noStrike" u="none">
              <a:solidFill>
                <a:srgbClr val="000000"/>
              </a:solidFill>
              <a:effectLst/>
              <a:uFillTx/>
              <a:latin typeface="Book Antiqua"/>
            </a:endParaRPr>
          </a:p>
          <a:p>
            <a:pPr marL="325440" indent="-325440">
              <a:lnSpc>
                <a:spcPct val="90000"/>
              </a:lnSpc>
              <a:spcBef>
                <a:spcPts val="1151"/>
              </a:spcBef>
              <a:buClr>
                <a:srgbClr val="000000"/>
              </a:buClr>
              <a:buSzPct val="85000"/>
              <a:buFont typeface="Wingdings" charset="2"/>
              <a:buChar char=""/>
              <a:tabLst>
                <a:tab algn="ctr" pos="5143680"/>
                <a:tab algn="ctr" pos="651528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L-300 Capacity Increase</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$430</a:t>
            </a:r>
            <a:br>
              <a:rPr sz="2300"/>
            </a:br>
            <a:r>
              <a:rPr b="0" lang="en-US" sz="2300" strike="noStrike" u="none">
                <a:solidFill>
                  <a:srgbClr val="000000"/>
                </a:solidFill>
                <a:effectLst/>
                <a:uFillTx/>
                <a:latin typeface="Book Antiqua"/>
              </a:rPr>
              <a:t>      (~200-250 MMcf/d)</a:t>
            </a:r>
            <a:endParaRPr b="0" lang="en-US" sz="2300" strike="noStrike" u="none">
              <a:solidFill>
                <a:srgbClr val="000000"/>
              </a:solidFill>
              <a:effectLst/>
              <a:uFillTx/>
              <a:latin typeface="Book Antiqua"/>
            </a:endParaRPr>
          </a:p>
          <a:p>
            <a:pPr marL="325440" indent="0">
              <a:spcBef>
                <a:spcPts val="1151"/>
              </a:spcBef>
              <a:buNone/>
              <a:tabLst>
                <a:tab algn="ctr" pos="5143680"/>
                <a:tab algn="ctr" pos="651528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0E5C2ABB-90B7-4B30-9B2E-ED89F4BD19E1}" type="slidenum">
              <a:t>21</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31"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Known Capital Expenditures</a:t>
            </a:r>
            <a:endParaRPr b="0" lang="en-US" sz="3000" strike="noStrike" u="none">
              <a:solidFill>
                <a:srgbClr val="000000"/>
              </a:solidFill>
              <a:effectLst/>
              <a:uFillTx/>
              <a:latin typeface="Book Antiqua"/>
            </a:endParaRPr>
          </a:p>
        </p:txBody>
      </p:sp>
      <p:pic>
        <p:nvPicPr>
          <p:cNvPr id="33" name="" descr=""/>
          <p:cNvPicPr/>
          <p:nvPr/>
        </p:nvPicPr>
        <p:blipFill>
          <a:blip r:embed="rId1"/>
          <a:stretch/>
        </p:blipFill>
        <p:spPr>
          <a:xfrm>
            <a:off x="237960" y="1476360"/>
            <a:ext cx="8210880" cy="4591080"/>
          </a:xfrm>
          <a:prstGeom prst="rect">
            <a:avLst/>
          </a:prstGeom>
          <a:noFill/>
          <a:ln w="0">
            <a:noFill/>
          </a:ln>
        </p:spPr>
      </p:pic>
      <p:sp>
        <p:nvSpPr>
          <p:cNvPr id="3" name="PlaceHolder 2"/>
          <p:cNvSpPr>
            <a:spLocks noGrp="1"/>
          </p:cNvSpPr>
          <p:nvPr>
            <p:ph type="sldNum" idx="1"/>
          </p:nvPr>
        </p:nvSpPr>
        <p:spPr/>
        <p:txBody>
          <a:bodyPr/>
          <a:p>
            <a:fld id="{97CC5400-5124-481B-A641-E3C8BDEB03A8}"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35"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Base Capital Expenditure Forecast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graphicFrame>
        <p:nvGraphicFramePr>
          <p:cNvPr id="37" name=""/>
          <p:cNvGraphicFramePr/>
          <p:nvPr/>
        </p:nvGraphicFramePr>
        <p:xfrm>
          <a:off x="266760" y="1790640"/>
          <a:ext cx="8229600" cy="2743200"/>
        </p:xfrm>
        <a:graphic>
          <a:graphicData uri="http://schemas.openxmlformats.org/presentationml/2006/ole">
            <p:oleObj progId="Excel.Sheet.12" r:id="rId1" spid="">
              <p:embed/>
              <p:pic>
                <p:nvPicPr>
                  <p:cNvPr id="38" name="" descr=""/>
                  <p:cNvPicPr/>
                  <p:nvPr/>
                </p:nvPicPr>
                <p:blipFill>
                  <a:blip r:embed="rId2"/>
                  <a:stretch/>
                </p:blipFill>
                <p:spPr>
                  <a:xfrm>
                    <a:off x="266760" y="1790640"/>
                    <a:ext cx="8229600" cy="2743200"/>
                  </a:xfrm>
                  <a:prstGeom prst="rect">
                    <a:avLst/>
                  </a:prstGeom>
                  <a:noFill/>
                  <a:ln w="0">
                    <a:noFill/>
                  </a:ln>
                </p:spPr>
              </p:pic>
            </p:oleObj>
          </a:graphicData>
        </a:graphic>
      </p:graphicFrame>
      <p:sp>
        <p:nvSpPr>
          <p:cNvPr id="3" name="PlaceHolder 2"/>
          <p:cNvSpPr>
            <a:spLocks noGrp="1"/>
          </p:cNvSpPr>
          <p:nvPr>
            <p:ph type="sldNum" idx="1"/>
          </p:nvPr>
        </p:nvSpPr>
        <p:spPr/>
        <p:txBody>
          <a:bodyPr/>
          <a:p>
            <a:fld id="{7CD3E837-408F-4526-AC32-11E8193DB00D}"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40"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Local Transmission</a:t>
            </a:r>
            <a:endParaRPr b="0" lang="en-US" sz="3000" strike="noStrike" u="none">
              <a:solidFill>
                <a:srgbClr val="000000"/>
              </a:solidFill>
              <a:effectLst/>
              <a:uFillTx/>
              <a:latin typeface="Book Antiqua"/>
            </a:endParaRPr>
          </a:p>
        </p:txBody>
      </p:sp>
      <p:sp>
        <p:nvSpPr>
          <p:cNvPr id="42"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Typical Local Transmission Projects: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Reliability:  Replacement of older pipeline equipment</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Safety:  Development near pipelines, replacement of older pipelines or related equipment.</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Requirements to relocate pipelines:  Caltrans, cities, counties, etc.</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Capacity:  Maintain adequate capacity to meet design standards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New business:  Installation of new pipelines to serve new customers</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924723E4-FA4E-421E-A440-351BF7FA5BB7}"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44"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Local Transmission</a:t>
            </a:r>
            <a:endParaRPr b="0" lang="en-US" sz="3000" strike="noStrike" u="none">
              <a:solidFill>
                <a:srgbClr val="000000"/>
              </a:solidFill>
              <a:effectLst/>
              <a:uFillTx/>
              <a:latin typeface="Book Antiqua"/>
            </a:endParaRPr>
          </a:p>
        </p:txBody>
      </p:sp>
      <p:sp>
        <p:nvSpPr>
          <p:cNvPr id="46" name="PlaceHolder 2"/>
          <p:cNvSpPr>
            <a:spLocks noGrp="1"/>
          </p:cNvSpPr>
          <p:nvPr>
            <p:ph/>
          </p:nvPr>
        </p:nvSpPr>
        <p:spPr>
          <a:xfrm>
            <a:off x="777960" y="1512720"/>
            <a:ext cx="7670880" cy="4546800"/>
          </a:xfrm>
          <a:prstGeom prst="rect">
            <a:avLst/>
          </a:prstGeom>
          <a:noFill/>
          <a:ln w="0">
            <a:noFill/>
          </a:ln>
        </p:spPr>
        <p:txBody>
          <a:bodyPr lIns="87480" rIns="87480" tIns="44280" bIns="44280" anchor="t">
            <a:normAutofit/>
          </a:bodyPr>
          <a:p>
            <a:pPr marL="325440" indent="-325440">
              <a:lnSpc>
                <a:spcPct val="90000"/>
              </a:lnSpc>
              <a:spcBef>
                <a:spcPts val="1151"/>
              </a:spcBef>
              <a:buClr>
                <a:srgbClr val="000000"/>
              </a:buClr>
              <a:buSzPct val="85000"/>
              <a:buFont typeface="Wingdings" charset="2"/>
              <a:buChar char=""/>
              <a:tabLst>
                <a:tab algn="dec" pos="5657760"/>
                <a:tab algn="ctr" pos="6858000"/>
                <a:tab algn="l" pos="7429680"/>
                <a:tab algn="l" pos="8255160"/>
                <a:tab algn="l" pos="9080640"/>
                <a:tab algn="l" pos="9906120"/>
                <a:tab algn="l" pos="10731600"/>
              </a:tabLst>
            </a:pPr>
            <a:r>
              <a:rPr b="0" lang="en-US" sz="2300" strike="noStrike" u="none">
                <a:solidFill>
                  <a:srgbClr val="000000"/>
                </a:solidFill>
                <a:effectLst/>
                <a:uFillTx/>
                <a:latin typeface="Book Antiqua"/>
              </a:rPr>
              <a:t>Total Investment 2001-2007:   $136.9 million</a:t>
            </a:r>
            <a:endParaRPr b="0" lang="en-US" sz="2300" strike="noStrike" u="none">
              <a:solidFill>
                <a:srgbClr val="000000"/>
              </a:solidFill>
              <a:effectLst/>
              <a:uFillTx/>
              <a:latin typeface="Book Antiqua"/>
            </a:endParaRPr>
          </a:p>
          <a:p>
            <a:pPr marL="325440" indent="-325440">
              <a:lnSpc>
                <a:spcPct val="90000"/>
              </a:lnSpc>
              <a:spcBef>
                <a:spcPts val="1001"/>
              </a:spcBef>
              <a:buClr>
                <a:srgbClr val="000000"/>
              </a:buClr>
              <a:buSzPct val="85000"/>
              <a:buFont typeface="Wingdings" charset="2"/>
              <a:buChar char=""/>
              <a:tabLst>
                <a:tab algn="dec" pos="5657760"/>
                <a:tab algn="ctr" pos="6858000"/>
                <a:tab algn="l" pos="7429680"/>
                <a:tab algn="l" pos="8255160"/>
                <a:tab algn="l" pos="9080640"/>
                <a:tab algn="l" pos="9906120"/>
                <a:tab algn="l" pos="10731600"/>
              </a:tabLst>
            </a:pPr>
            <a:r>
              <a:rPr b="0" lang="en-US" sz="2400" strike="noStrike" u="none">
                <a:solidFill>
                  <a:srgbClr val="000000"/>
                </a:solidFill>
                <a:effectLst/>
                <a:uFillTx/>
                <a:latin typeface="Book Antiqua"/>
              </a:rPr>
              <a:t>Major Projects  ($ million)</a:t>
            </a:r>
            <a:r>
              <a:rPr b="0" lang="en-US" sz="24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Total Cost</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sng">
                <a:solidFill>
                  <a:srgbClr val="000000"/>
                </a:solidFill>
                <a:effectLst/>
                <a:uFillTx/>
                <a:latin typeface="Book Antiqua"/>
              </a:rPr>
              <a:t>Years</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  L-108 Replacement - Stockton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$9.7</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2001-05</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  Replace DFM - Monterey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$6.4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2004</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  New Power Plants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$5.8</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2001-06</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  L-103 Relocation - Hollister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$4.8</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2005</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  L-147 Relocation - Peninsula</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$2.7</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2006</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  Belt Main Reinforcement - Fresno</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$2.1</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2001-02</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  Projects &lt; $2 million</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$105.4</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2001-07</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33F7AC75-3D07-49B8-8931-CF62C541083C}"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48"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Backbone Transmission</a:t>
            </a:r>
            <a:endParaRPr b="0" lang="en-US" sz="3000" strike="noStrike" u="none">
              <a:solidFill>
                <a:srgbClr val="000000"/>
              </a:solidFill>
              <a:effectLst/>
              <a:uFillTx/>
              <a:latin typeface="Book Antiqua"/>
            </a:endParaRPr>
          </a:p>
        </p:txBody>
      </p:sp>
      <p:sp>
        <p:nvSpPr>
          <p:cNvPr id="50"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Typical Backbone Projects: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Reliability:  Replacement of older pipeline equipment</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Safety:  Development near pipelines, replacement of older pipelines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Requirements to relocate pipelines:  Caltrans, cities, counties, etc.</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Environmental:  Install emission reduction equipment at compressor stations or replace engine/turbines with new lower emission units.</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ACB85F77-7A9F-465C-BBAC-1A84A92B1A5F}"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
          <p:cNvSpPr/>
          <p:nvPr/>
        </p:nvSpPr>
        <p:spPr>
          <a:xfrm>
            <a:off x="650880" y="5997600"/>
            <a:ext cx="1809720" cy="439560"/>
          </a:xfrm>
          <a:prstGeom prst="rect">
            <a:avLst/>
          </a:prstGeom>
          <a:noFill/>
          <a:ln w="0">
            <a:noFill/>
          </a:ln>
        </p:spPr>
        <p:style>
          <a:lnRef idx="0"/>
          <a:fillRef idx="0"/>
          <a:effectRef idx="0"/>
          <a:fontRef idx="minor"/>
        </p:style>
        <p:txBody>
          <a:bodyPr lIns="85680" rIns="85680" tIns="42840" bIns="42840" anchor="t">
            <a:noAutofit/>
          </a:bodyPr>
          <a:p>
            <a:pPr>
              <a:lnSpc>
                <a:spcPct val="100000"/>
              </a:lnSpc>
              <a:tabLst>
                <a:tab algn="l" pos="0"/>
                <a:tab algn="l" pos="873000"/>
                <a:tab algn="l" pos="1746360"/>
                <a:tab algn="l" pos="2619360"/>
                <a:tab algn="l" pos="3492360"/>
                <a:tab algn="l" pos="4365720"/>
                <a:tab algn="l" pos="5238720"/>
                <a:tab algn="l" pos="6111720"/>
                <a:tab algn="l" pos="6985080"/>
                <a:tab algn="l" pos="7858080"/>
                <a:tab algn="l" pos="8731080"/>
                <a:tab algn="l" pos="9604440"/>
                <a:tab algn="l" pos="10477440"/>
              </a:tabLst>
            </a:pPr>
            <a:endParaRPr b="0" lang="en-US" sz="2400" strike="noStrike" u="none">
              <a:solidFill>
                <a:srgbClr val="000000"/>
              </a:solidFill>
              <a:effectLst/>
              <a:uFillTx/>
              <a:latin typeface="Times New Roman"/>
            </a:endParaRPr>
          </a:p>
        </p:txBody>
      </p:sp>
      <p:sp>
        <p:nvSpPr>
          <p:cNvPr id="52" name=""/>
          <p:cNvSpPr/>
          <p:nvPr/>
        </p:nvSpPr>
        <p:spPr>
          <a:xfrm>
            <a:off x="6226200" y="5997600"/>
            <a:ext cx="1809720" cy="4395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Backbone Transmission</a:t>
            </a:r>
            <a:endParaRPr b="0" lang="en-US" sz="3000" strike="noStrike" u="none">
              <a:solidFill>
                <a:srgbClr val="000000"/>
              </a:solidFill>
              <a:effectLst/>
              <a:uFillTx/>
              <a:latin typeface="Book Antiqua"/>
            </a:endParaRPr>
          </a:p>
        </p:txBody>
      </p:sp>
      <p:sp>
        <p:nvSpPr>
          <p:cNvPr id="54" name="PlaceHolder 2"/>
          <p:cNvSpPr>
            <a:spLocks noGrp="1"/>
          </p:cNvSpPr>
          <p:nvPr>
            <p:ph/>
          </p:nvPr>
        </p:nvSpPr>
        <p:spPr>
          <a:xfrm>
            <a:off x="777960" y="1512720"/>
            <a:ext cx="7385040" cy="4546800"/>
          </a:xfrm>
          <a:prstGeom prst="rect">
            <a:avLst/>
          </a:prstGeom>
          <a:noFill/>
          <a:ln w="0">
            <a:noFill/>
          </a:ln>
        </p:spPr>
        <p:txBody>
          <a:bodyPr lIns="87480" rIns="87480" tIns="44280" bIns="44280" anchor="t">
            <a:normAutofit/>
          </a:bodyPr>
          <a:p>
            <a:pPr marL="325440" indent="-325440">
              <a:spcBef>
                <a:spcPts val="1151"/>
              </a:spcBef>
              <a:buClr>
                <a:srgbClr val="000000"/>
              </a:buClr>
              <a:buSzPct val="85000"/>
              <a:buFont typeface="Wingdings" charset="2"/>
              <a:buChar char=""/>
              <a:tabLst>
                <a:tab algn="dec" pos="5657760"/>
                <a:tab algn="ctr" pos="6858000"/>
                <a:tab algn="l" pos="7429680"/>
                <a:tab algn="l" pos="8255160"/>
                <a:tab algn="l" pos="9080640"/>
                <a:tab algn="l" pos="9906120"/>
                <a:tab algn="l" pos="10731600"/>
              </a:tabLst>
            </a:pPr>
            <a:r>
              <a:rPr b="0" lang="en-US" sz="2300" strike="noStrike" u="none">
                <a:solidFill>
                  <a:srgbClr val="000000"/>
                </a:solidFill>
                <a:effectLst/>
                <a:uFillTx/>
                <a:latin typeface="Book Antiqua"/>
              </a:rPr>
              <a:t>Total Investment 2001-2007:    $206.1 million</a:t>
            </a:r>
            <a:endParaRPr b="0" lang="en-US" sz="2300" strike="noStrike" u="none">
              <a:solidFill>
                <a:srgbClr val="000000"/>
              </a:solidFill>
              <a:effectLst/>
              <a:uFillTx/>
              <a:latin typeface="Book Antiqua"/>
            </a:endParaRPr>
          </a:p>
          <a:p>
            <a:pPr marL="325440" indent="-325440">
              <a:spcBef>
                <a:spcPts val="901"/>
              </a:spcBef>
              <a:buClr>
                <a:srgbClr val="000000"/>
              </a:buClr>
              <a:buSzPct val="85000"/>
              <a:buFont typeface="Wingdings" charset="2"/>
              <a:buChar char=""/>
              <a:tabLst>
                <a:tab algn="dec" pos="5657760"/>
                <a:tab algn="ctr" pos="6858000"/>
                <a:tab algn="l" pos="7429680"/>
                <a:tab algn="l" pos="8255160"/>
                <a:tab algn="l" pos="9080640"/>
                <a:tab algn="l" pos="9906120"/>
                <a:tab algn="l" pos="10731600"/>
              </a:tabLst>
            </a:pPr>
            <a:r>
              <a:rPr b="0" lang="en-US" sz="2300" strike="noStrike" u="none">
                <a:solidFill>
                  <a:srgbClr val="000000"/>
                </a:solidFill>
                <a:effectLst/>
                <a:uFillTx/>
                <a:latin typeface="Book Antiqua"/>
              </a:rPr>
              <a:t>Major Projects  ($ millions)     </a:t>
            </a:r>
            <a:r>
              <a:rPr b="0" lang="en-US" sz="2300" strike="noStrike" u="none">
                <a:solidFill>
                  <a:srgbClr val="000000"/>
                </a:solidFill>
                <a:effectLst/>
                <a:uFillTx/>
                <a:latin typeface="Book Antiqua"/>
              </a:rPr>
              <a:t>	</a:t>
            </a:r>
            <a:r>
              <a:rPr b="0" lang="en-US" sz="2300" strike="noStrike" u="none">
                <a:solidFill>
                  <a:srgbClr val="000000"/>
                </a:solidFill>
                <a:effectLst/>
                <a:uFillTx/>
                <a:latin typeface="Book Antiqua"/>
              </a:rPr>
              <a:t>           </a:t>
            </a:r>
            <a:r>
              <a:rPr b="0" lang="en-US" sz="1800" strike="noStrike" u="sng">
                <a:solidFill>
                  <a:srgbClr val="000000"/>
                </a:solidFill>
                <a:effectLst/>
                <a:uFillTx/>
                <a:latin typeface="Book Antiqua"/>
              </a:rPr>
              <a:t>Total Cost</a:t>
            </a:r>
            <a:r>
              <a:rPr b="0" lang="en-US" sz="1800" strike="noStrike" u="none">
                <a:solidFill>
                  <a:srgbClr val="000000"/>
                </a:solidFill>
                <a:effectLst/>
                <a:uFillTx/>
                <a:latin typeface="Book Antiqua"/>
              </a:rPr>
              <a:t> </a:t>
            </a:r>
            <a:r>
              <a:rPr b="0" lang="en-US" sz="1800" strike="noStrike" u="none">
                <a:solidFill>
                  <a:srgbClr val="000000"/>
                </a:solidFill>
                <a:effectLst/>
                <a:uFillTx/>
                <a:latin typeface="Book Antiqua"/>
              </a:rPr>
              <a:t>	</a:t>
            </a:r>
            <a:r>
              <a:rPr b="0" lang="en-US" sz="1800" strike="noStrike" u="sng">
                <a:solidFill>
                  <a:srgbClr val="000000"/>
                </a:solidFill>
                <a:effectLst/>
                <a:uFillTx/>
                <a:latin typeface="Book Antiqua"/>
              </a:rPr>
              <a:t>Years</a:t>
            </a:r>
            <a:endParaRPr b="0" lang="en-US" sz="1800" strike="noStrike" u="none">
              <a:solidFill>
                <a:srgbClr val="000000"/>
              </a:solidFill>
              <a:effectLst/>
              <a:uFillTx/>
              <a:latin typeface="Book Antiqua"/>
            </a:endParaRPr>
          </a:p>
          <a:p>
            <a:pPr lvl="1" marL="706320" indent="-266760">
              <a:spcBef>
                <a:spcPts val="624"/>
              </a:spcBef>
              <a:buNone/>
              <a:tabLst>
                <a:tab algn="l" pos="0"/>
                <a:tab algn="dec" pos="5657760"/>
                <a:tab algn="ctr" pos="6858000"/>
                <a:tab algn="l" pos="7429680"/>
                <a:tab algn="l" pos="8255160"/>
                <a:tab algn="l" pos="9080640"/>
                <a:tab algn="l" pos="9906120"/>
                <a:tab algn="l" pos="10731600"/>
              </a:tabLst>
            </a:pPr>
            <a:r>
              <a:rPr b="0" lang="en-US" sz="2000" strike="noStrike" u="sng">
                <a:solidFill>
                  <a:srgbClr val="000000"/>
                </a:solidFill>
                <a:effectLst/>
                <a:uFillTx/>
                <a:latin typeface="Book Antiqua"/>
              </a:rPr>
              <a:t>Existing Emission Rules: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Delevan Emission Reduction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$25.1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2002-04</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Hinkley Emission Reduction</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$18.0</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2002-04</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Kettleman Emission Reduction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$14.5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2002-04</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Gerber Emission Reduction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$12.5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2002-04</a:t>
            </a:r>
            <a:endParaRPr b="0" lang="en-US" sz="2000" strike="noStrike" u="none">
              <a:solidFill>
                <a:srgbClr val="000000"/>
              </a:solidFill>
              <a:effectLst/>
              <a:uFillTx/>
              <a:latin typeface="Book Antiqua"/>
            </a:endParaRPr>
          </a:p>
          <a:p>
            <a:pPr lvl="1" marL="706320" indent="-266760">
              <a:spcBef>
                <a:spcPts val="499"/>
              </a:spcBef>
              <a:buNone/>
              <a:tabLst>
                <a:tab algn="l" pos="0"/>
                <a:tab algn="dec" pos="5657760"/>
                <a:tab algn="ctr" pos="6858000"/>
                <a:tab algn="l" pos="7429680"/>
                <a:tab algn="l" pos="8255160"/>
                <a:tab algn="l" pos="9080640"/>
                <a:tab algn="l" pos="9906120"/>
                <a:tab algn="l" pos="10731600"/>
              </a:tabLst>
            </a:pPr>
            <a:r>
              <a:rPr b="0" lang="en-US" sz="2000" strike="noStrike" u="sng">
                <a:solidFill>
                  <a:srgbClr val="000000"/>
                </a:solidFill>
                <a:effectLst/>
                <a:uFillTx/>
                <a:latin typeface="Book Antiqua"/>
              </a:rPr>
              <a:t>Expected Future Emission Rules: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Topock Emission Reduction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$33.0</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2005-06</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Burney Emission Reduction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$23.3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2003-04</a:t>
            </a:r>
            <a:endParaRPr b="0" lang="en-US" sz="20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E0118D06-DE0E-4B18-AEBC-36267C630B98}"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1014120" y="312480"/>
            <a:ext cx="7257960" cy="863640"/>
          </a:xfrm>
          <a:prstGeom prst="rect">
            <a:avLst/>
          </a:prstGeom>
          <a:noFill/>
          <a:ln w="0">
            <a:noFill/>
          </a:ln>
        </p:spPr>
        <p:txBody>
          <a:bodyPr lIns="87480" rIns="874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Backbone Transmission </a:t>
            </a:r>
            <a:r>
              <a:rPr b="0" lang="en-US" sz="2400" strike="noStrike" u="none">
                <a:solidFill>
                  <a:srgbClr val="000000"/>
                </a:solidFill>
                <a:effectLst/>
                <a:uFillTx/>
                <a:latin typeface="Book Antiqua"/>
              </a:rPr>
              <a:t>(continued)</a:t>
            </a:r>
            <a:endParaRPr b="0" lang="en-US" sz="2400" strike="noStrike" u="none">
              <a:solidFill>
                <a:srgbClr val="000000"/>
              </a:solidFill>
              <a:effectLst/>
              <a:uFillTx/>
              <a:latin typeface="Book Antiqua"/>
            </a:endParaRPr>
          </a:p>
        </p:txBody>
      </p:sp>
      <p:sp>
        <p:nvSpPr>
          <p:cNvPr id="56" name="PlaceHolder 2"/>
          <p:cNvSpPr>
            <a:spLocks noGrp="1"/>
          </p:cNvSpPr>
          <p:nvPr>
            <p:ph/>
          </p:nvPr>
        </p:nvSpPr>
        <p:spPr>
          <a:xfrm>
            <a:off x="777960" y="1512720"/>
            <a:ext cx="7594560" cy="4546800"/>
          </a:xfrm>
          <a:prstGeom prst="rect">
            <a:avLst/>
          </a:prstGeom>
          <a:noFill/>
          <a:ln w="0">
            <a:noFill/>
          </a:ln>
        </p:spPr>
        <p:txBody>
          <a:bodyPr lIns="87480" rIns="87480" tIns="44280" bIns="44280" anchor="t">
            <a:normAutofit/>
          </a:bodyPr>
          <a:p>
            <a:pPr marL="325440" indent="-325440">
              <a:spcBef>
                <a:spcPts val="901"/>
              </a:spcBef>
              <a:buClr>
                <a:srgbClr val="000000"/>
              </a:buClr>
              <a:buSzPct val="85000"/>
              <a:buFont typeface="Wingdings" charset="2"/>
              <a:buChar char=""/>
              <a:tabLst>
                <a:tab algn="dec" pos="5657760"/>
                <a:tab algn="ctr" pos="6858000"/>
                <a:tab algn="l" pos="7429680"/>
                <a:tab algn="l" pos="8255160"/>
                <a:tab algn="l" pos="9080640"/>
                <a:tab algn="l" pos="9906120"/>
                <a:tab algn="l" pos="10731600"/>
              </a:tabLst>
            </a:pPr>
            <a:r>
              <a:rPr b="0" lang="en-US" sz="2300" strike="noStrike" u="none">
                <a:solidFill>
                  <a:srgbClr val="000000"/>
                </a:solidFill>
                <a:effectLst/>
                <a:uFillTx/>
                <a:latin typeface="Book Antiqua"/>
              </a:rPr>
              <a:t>Major Projects  (continued)</a:t>
            </a:r>
            <a:br>
              <a:rPr sz="2300"/>
            </a:br>
            <a:r>
              <a:rPr b="0" lang="en-US" sz="2300" strike="noStrike" u="none">
                <a:solidFill>
                  <a:srgbClr val="000000"/>
                </a:solidFill>
                <a:effectLst/>
                <a:uFillTx/>
                <a:latin typeface="Book Antiqua"/>
              </a:rPr>
              <a:t>    </a:t>
            </a:r>
            <a:r>
              <a:rPr b="0" lang="en-US" sz="2000" strike="noStrike" u="none">
                <a:solidFill>
                  <a:srgbClr val="000000"/>
                </a:solidFill>
                <a:effectLst/>
                <a:uFillTx/>
                <a:latin typeface="Book Antiqua"/>
              </a:rPr>
              <a:t>($ millions) </a:t>
            </a:r>
            <a:r>
              <a:rPr b="0" lang="en-US" sz="2300" strike="noStrike" u="none">
                <a:solidFill>
                  <a:srgbClr val="000000"/>
                </a:solidFill>
                <a:effectLst/>
                <a:uFillTx/>
                <a:latin typeface="Book Antiqua"/>
              </a:rPr>
              <a:t>                                        </a:t>
            </a:r>
            <a:r>
              <a:rPr b="0" lang="en-US" sz="1800" strike="noStrike" u="sng">
                <a:solidFill>
                  <a:srgbClr val="000000"/>
                </a:solidFill>
                <a:effectLst/>
                <a:uFillTx/>
                <a:latin typeface="Book Antiqua"/>
              </a:rPr>
              <a:t>Total Cost</a:t>
            </a:r>
            <a:r>
              <a:rPr b="0" lang="en-US" sz="1800" strike="noStrike" u="none">
                <a:solidFill>
                  <a:srgbClr val="000000"/>
                </a:solidFill>
                <a:effectLst/>
                <a:uFillTx/>
                <a:latin typeface="Book Antiqua"/>
              </a:rPr>
              <a:t>	</a:t>
            </a:r>
            <a:r>
              <a:rPr b="0" lang="en-US" sz="1800" strike="noStrike" u="sng">
                <a:solidFill>
                  <a:srgbClr val="000000"/>
                </a:solidFill>
                <a:effectLst/>
                <a:uFillTx/>
                <a:latin typeface="Book Antiqua"/>
              </a:rPr>
              <a:t>Years</a:t>
            </a:r>
            <a:endParaRPr b="0" lang="en-US" sz="1800" strike="noStrike" u="none">
              <a:solidFill>
                <a:srgbClr val="000000"/>
              </a:solidFill>
              <a:effectLst/>
              <a:uFillTx/>
              <a:latin typeface="Book Antiqua"/>
            </a:endParaRPr>
          </a:p>
          <a:p>
            <a:pPr lvl="1" marL="706320" indent="-266760">
              <a:spcBef>
                <a:spcPts val="499"/>
              </a:spcBef>
              <a:buNone/>
              <a:tabLst>
                <a:tab algn="l" pos="0"/>
                <a:tab algn="dec" pos="5657760"/>
                <a:tab algn="ctr" pos="6858000"/>
                <a:tab algn="l" pos="7429680"/>
                <a:tab algn="l" pos="8255160"/>
                <a:tab algn="l" pos="9080640"/>
                <a:tab algn="l" pos="9906120"/>
                <a:tab algn="l" pos="10731600"/>
              </a:tabLst>
            </a:pPr>
            <a:r>
              <a:rPr b="0" lang="en-US" sz="2000" strike="noStrike" u="sng">
                <a:solidFill>
                  <a:srgbClr val="000000"/>
                </a:solidFill>
                <a:effectLst/>
                <a:uFillTx/>
                <a:latin typeface="Book Antiqua"/>
              </a:rPr>
              <a:t>Non-Emission Projects: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L-300 Reliability  ($3 million/yr)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$18.0</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2002-07</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Replace Tionesta Turbine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$12.5</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2003-04</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 L-400/401 Reliability ($1.5 million/yr)</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$9.0</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2002-07</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 L300 Inspection &amp; Recoating</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$5.8</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2001-02</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dec" pos="5657760"/>
                <a:tab algn="ctr" pos="6858000"/>
                <a:tab algn="l" pos="7429680"/>
                <a:tab algn="l" pos="8255160"/>
                <a:tab algn="l" pos="9080640"/>
                <a:tab algn="l" pos="9906120"/>
                <a:tab algn="l" pos="10731600"/>
              </a:tabLst>
            </a:pPr>
            <a:r>
              <a:rPr b="0" lang="en-US" sz="2000" strike="noStrike" u="none">
                <a:solidFill>
                  <a:srgbClr val="000000"/>
                </a:solidFill>
                <a:effectLst/>
                <a:uFillTx/>
                <a:latin typeface="Book Antiqua"/>
              </a:rPr>
              <a:t> Projects &lt; $5 million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$34.4</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2001-07</a:t>
            </a:r>
            <a:endParaRPr b="0" lang="en-US" sz="2000" strike="noStrike" u="none">
              <a:solidFill>
                <a:srgbClr val="000000"/>
              </a:solidFill>
              <a:effectLst/>
              <a:uFillTx/>
              <a:latin typeface="Book Antiqua"/>
            </a:endParaRPr>
          </a:p>
          <a:p>
            <a:pPr marL="325440" indent="0">
              <a:spcBef>
                <a:spcPts val="1151"/>
              </a:spcBef>
              <a:buNone/>
              <a:tabLst>
                <a:tab algn="dec" pos="5657760"/>
                <a:tab algn="ctr" pos="685800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sldNum" idx="1"/>
          </p:nvPr>
        </p:nvSpPr>
        <p:spPr/>
        <p:txBody>
          <a:bodyPr/>
          <a:p>
            <a:fld id="{C332611C-75FF-4F24-8028-0004C4EF3888}"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4856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PG&amp;E</dc:creator>
  <dc:description>Prepared for Settlement Discussions Under
Rule 51 of the CPUC Rules of Practice and Procedure, Rule 601 et seq. of the FERC Rules of Practice, Rule 408 of the Federal Rules of Evidence, and Section 1152 of the California Evidence Code.
</dc:description>
  <dc:language>en-US</dc:language>
  <cp:lastModifiedBy>A PG&amp;E Employee</cp:lastModifiedBy>
  <cp:lastPrinted>2000-08-28T14:56:34Z</cp:lastPrinted>
  <dcterms:modified xsi:type="dcterms:W3CDTF">2000-11-21T20:54:01Z</dcterms:modified>
  <cp:revision>269</cp:revision>
  <dc:subject/>
  <dc:title>Gas Accord II</dc:title>
</cp:coreProperties>
</file>