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140B53E-B9DF-4208-BBBB-F37A18BD7239}"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657938D-8BB4-4F52-947F-19656946181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CD687F0-DE48-42C3-8E93-B89863A83296}"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55308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C514FAC-20E6-4AED-9685-0C51420FD9C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pic>
        <p:nvPicPr>
          <p:cNvPr id="5" name="ENE_C_WHI" descr=""/>
          <p:cNvPicPr/>
          <p:nvPr/>
        </p:nvPicPr>
        <p:blipFill>
          <a:blip r:embed="rId2"/>
          <a:stretch/>
        </p:blipFill>
        <p:spPr>
          <a:xfrm>
            <a:off x="8407440" y="6118200"/>
            <a:ext cx="736560" cy="73980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838080" y="2819160"/>
            <a:ext cx="777240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cc"/>
                </a:solidFill>
                <a:effectLst/>
                <a:uFillTx/>
                <a:latin typeface="Times New Roman"/>
              </a:rPr>
              <a:t>REGULATORY UPDATE: INDIA</a:t>
            </a:r>
            <a:endParaRPr b="0" lang="en-US" sz="3600" strike="noStrike" u="none">
              <a:solidFill>
                <a:srgbClr val="000000"/>
              </a:solidFill>
              <a:effectLst/>
              <a:uFillTx/>
              <a:latin typeface="Times New Roman"/>
            </a:endParaRPr>
          </a:p>
        </p:txBody>
      </p:sp>
      <p:sp>
        <p:nvSpPr>
          <p:cNvPr id="11" name="PlaceHolder 2"/>
          <p:cNvSpPr>
            <a:spLocks noGrp="1"/>
          </p:cNvSpPr>
          <p:nvPr>
            <p:ph type="subTitle"/>
          </p:nvPr>
        </p:nvSpPr>
        <p:spPr>
          <a:xfrm>
            <a:off x="609480" y="4647960"/>
            <a:ext cx="7848720" cy="1981080"/>
          </a:xfrm>
          <a:prstGeom prst="rect">
            <a:avLst/>
          </a:prstGeom>
          <a:noFill/>
          <a:ln w="0">
            <a:noFill/>
          </a:ln>
        </p:spPr>
        <p:txBody>
          <a:bodyPr lIns="90000" rIns="90000" tIns="46800" bIns="46800" anchor="t">
            <a:noAutofit/>
          </a:bodyPr>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3333cc"/>
                </a:solidFill>
                <a:effectLst/>
                <a:uFillTx/>
                <a:latin typeface="Times New Roman"/>
              </a:rPr>
              <a:t>Jane Wilson</a:t>
            </a:r>
            <a:endParaRPr b="0" lang="en-US" sz="2500" strike="noStrike" u="none">
              <a:solidFill>
                <a:srgbClr val="000000"/>
              </a:solidFill>
              <a:effectLst/>
              <a:uFillTx/>
              <a:latin typeface="Times New Roman"/>
            </a:endParaRPr>
          </a:p>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3333cc"/>
                </a:solidFill>
                <a:effectLst/>
                <a:uFillTx/>
                <a:latin typeface="Times New Roman"/>
              </a:rPr>
              <a:t>BAN Sharma</a:t>
            </a:r>
            <a:endParaRPr b="0" lang="en-US" sz="2500" strike="noStrike" u="none">
              <a:solidFill>
                <a:srgbClr val="000000"/>
              </a:solidFill>
              <a:effectLst/>
              <a:uFillTx/>
              <a:latin typeface="Times New Roman"/>
            </a:endParaRPr>
          </a:p>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3333cc"/>
                </a:solidFill>
                <a:effectLst/>
                <a:uFillTx/>
                <a:latin typeface="Times New Roman"/>
              </a:rPr>
              <a:t>Communications Offsite - Vancouver</a:t>
            </a:r>
            <a:endParaRPr b="0" lang="en-US" sz="2500" strike="noStrike" u="none">
              <a:solidFill>
                <a:srgbClr val="000000"/>
              </a:solidFill>
              <a:effectLst/>
              <a:uFillTx/>
              <a:latin typeface="Times New Roman"/>
            </a:endParaRPr>
          </a:p>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3333cc"/>
                </a:solidFill>
                <a:effectLst/>
                <a:uFillTx/>
                <a:latin typeface="Times New Roman"/>
              </a:rPr>
              <a:t>October 16, 2000</a:t>
            </a:r>
            <a:endParaRPr b="0" lang="en-US" sz="2500" strike="noStrike" u="none">
              <a:solidFill>
                <a:srgbClr val="000000"/>
              </a:solidFill>
              <a:effectLst/>
              <a:uFillTx/>
              <a:latin typeface="Times New Roman"/>
            </a:endParaRPr>
          </a:p>
          <a:p>
            <a:pPr indent="0" algn="ctr">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Times New Roman"/>
            </a:endParaRPr>
          </a:p>
        </p:txBody>
      </p:sp>
      <p:sp>
        <p:nvSpPr>
          <p:cNvPr id="12" name=""/>
          <p:cNvSpPr/>
          <p:nvPr/>
        </p:nvSpPr>
        <p:spPr>
          <a:xfrm>
            <a:off x="3124080" y="685800"/>
            <a:ext cx="24386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2971800" y="0"/>
            <a:ext cx="3048120" cy="2819520"/>
          </a:xfrm>
          <a:prstGeom prst="rect">
            <a:avLst/>
          </a:prstGeom>
          <a:noFill/>
          <a:ln w="0">
            <a:noFill/>
          </a:ln>
        </p:spPr>
      </p:pic>
      <p:sp>
        <p:nvSpPr>
          <p:cNvPr id="4" name="PlaceHolder 3"/>
          <p:cNvSpPr>
            <a:spLocks noGrp="1"/>
          </p:cNvSpPr>
          <p:nvPr>
            <p:ph type="sldNum" idx="3"/>
          </p:nvPr>
        </p:nvSpPr>
        <p:spPr/>
        <p:txBody>
          <a:bodyPr/>
          <a:p>
            <a:fld id="{EE3D7B7E-1B3A-4468-A255-E70E1155B559}"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304560"/>
            <a:ext cx="777240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Visum Soft</a:t>
            </a: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fontScale="92500" lnSpcReduction="9999"/>
          </a:bodyPr>
          <a:p>
            <a:pPr marL="343080" indent="-343080">
              <a:spcBef>
                <a:spcPts val="751"/>
              </a:spcBef>
              <a:spcAft>
                <a:spcPts val="75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Vision: become software development center for Enron worldwide operations and then for other major multinationals and provide software integration and implementation services for enterprise and B2B applications and platforms.</a:t>
            </a:r>
            <a:endParaRPr b="0" lang="en-US" sz="2400" strike="noStrike" u="none">
              <a:solidFill>
                <a:srgbClr val="000000"/>
              </a:solidFill>
              <a:effectLst/>
              <a:uFillTx/>
              <a:latin typeface="Times New Roman"/>
            </a:endParaRPr>
          </a:p>
          <a:p>
            <a:pPr marL="343080" indent="-343080">
              <a:spcBef>
                <a:spcPts val="751"/>
              </a:spcBef>
              <a:spcAft>
                <a:spcPts val="75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Technical staffing and consulting company.</a:t>
            </a:r>
            <a:endParaRPr b="0" lang="en-US" sz="2400" strike="noStrike" u="none">
              <a:solidFill>
                <a:srgbClr val="000000"/>
              </a:solidFill>
              <a:effectLst/>
              <a:uFillTx/>
              <a:latin typeface="Times New Roman"/>
            </a:endParaRPr>
          </a:p>
          <a:p>
            <a:pPr marL="343080" indent="-343080">
              <a:spcBef>
                <a:spcPts val="751"/>
              </a:spcBef>
              <a:spcAft>
                <a:spcPts val="75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Resources to meet IT-related staffing requirements for Enron worldwide.</a:t>
            </a:r>
            <a:endParaRPr b="0" lang="en-US" sz="2400" strike="noStrike" u="none">
              <a:solidFill>
                <a:srgbClr val="000000"/>
              </a:solidFill>
              <a:effectLst/>
              <a:uFillTx/>
              <a:latin typeface="Times New Roman"/>
            </a:endParaRPr>
          </a:p>
          <a:p>
            <a:pPr marL="343080" indent="-343080">
              <a:spcBef>
                <a:spcPts val="751"/>
              </a:spcBef>
              <a:spcAft>
                <a:spcPts val="75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Systems integration and implementation services for enterprise management systems.</a:t>
            </a:r>
            <a:endParaRPr b="0" lang="en-US" sz="2400" strike="noStrike" u="none">
              <a:solidFill>
                <a:srgbClr val="000000"/>
              </a:solidFill>
              <a:effectLst/>
              <a:uFillTx/>
              <a:latin typeface="Times New Roman"/>
            </a:endParaRPr>
          </a:p>
          <a:p>
            <a:pPr marL="343080" indent="-343080">
              <a:spcBef>
                <a:spcPts val="751"/>
              </a:spcBef>
              <a:spcAft>
                <a:spcPts val="75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Software development services.</a:t>
            </a: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73DDB91-4F88-409A-8B37-794E6BF5CE2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New Telecom Policy 1999</a:t>
            </a:r>
            <a:endParaRPr b="0" lang="en-US" sz="4400" strike="noStrike" u="none">
              <a:solidFill>
                <a:srgbClr val="000000"/>
              </a:solidFill>
              <a:effectLst/>
              <a:uFillTx/>
              <a:latin typeface="Times New Roman"/>
            </a:endParaRPr>
          </a:p>
        </p:txBody>
      </p:sp>
      <p:sp>
        <p:nvSpPr>
          <p:cNvPr id="7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825"/>
              </a:spcBef>
              <a:spcAft>
                <a:spcPts val="825"/>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Interconnection.  Fixed Service Providers (last mile) to directly interconnect with any other type of service provider including another FSP in their area to share infrastructure.</a:t>
            </a:r>
            <a:endParaRPr b="0" lang="en-US" sz="2200" strike="noStrike" u="none">
              <a:solidFill>
                <a:srgbClr val="000000"/>
              </a:solidFill>
              <a:effectLst/>
              <a:uFillTx/>
              <a:latin typeface="Times New Roman"/>
            </a:endParaRPr>
          </a:p>
          <a:p>
            <a:pPr marL="343080" indent="-343080">
              <a:spcBef>
                <a:spcPts val="825"/>
              </a:spcBef>
              <a:spcAft>
                <a:spcPts val="825"/>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Internet telephony not allowed.</a:t>
            </a:r>
            <a:endParaRPr b="0" lang="en-US" sz="2200" strike="noStrike" u="none">
              <a:solidFill>
                <a:srgbClr val="000000"/>
              </a:solidFill>
              <a:effectLst/>
              <a:uFillTx/>
              <a:latin typeface="Times New Roman"/>
            </a:endParaRPr>
          </a:p>
          <a:p>
            <a:pPr marL="343080" indent="-343080">
              <a:spcBef>
                <a:spcPts val="825"/>
              </a:spcBef>
              <a:spcAft>
                <a:spcPts val="825"/>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Restructuring of Department of Telecommunications (state company).  To be corporatized by 2001.  </a:t>
            </a:r>
            <a:endParaRPr b="0" lang="en-US" sz="2200" strike="noStrike" u="none">
              <a:solidFill>
                <a:srgbClr val="000000"/>
              </a:solidFill>
              <a:effectLst/>
              <a:uFillTx/>
              <a:latin typeface="Times New Roman"/>
            </a:endParaRPr>
          </a:p>
          <a:p>
            <a:pPr marL="343080" indent="-343080">
              <a:spcBef>
                <a:spcPts val="825"/>
              </a:spcBef>
              <a:spcAft>
                <a:spcPts val="825"/>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Universal Service Obligation.  Resources for providing rural coverage is the USO to be funded by a percentage of the revenue earned by all the operators under various licenses.</a:t>
            </a: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566E9EA-C050-4F41-B4CA-A19F767DD0CF}"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228240"/>
            <a:ext cx="777240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History of TRAI</a:t>
            </a:r>
            <a:endParaRPr b="0" lang="en-US" sz="4400" strike="noStrike" u="none">
              <a:solidFill>
                <a:srgbClr val="000000"/>
              </a:solidFill>
              <a:effectLst/>
              <a:uFillTx/>
              <a:latin typeface="Times New Roman"/>
            </a:endParaRPr>
          </a:p>
        </p:txBody>
      </p:sp>
      <p:sp>
        <p:nvSpPr>
          <p:cNvPr id="75" name="PlaceHolder 2"/>
          <p:cNvSpPr>
            <a:spLocks noGrp="1"/>
          </p:cNvSpPr>
          <p:nvPr>
            <p:ph/>
          </p:nvPr>
        </p:nvSpPr>
        <p:spPr>
          <a:xfrm>
            <a:off x="380520" y="1447920"/>
            <a:ext cx="8077320" cy="4952880"/>
          </a:xfrm>
          <a:prstGeom prst="rect">
            <a:avLst/>
          </a:prstGeom>
          <a:noFill/>
          <a:ln w="0">
            <a:noFill/>
          </a:ln>
        </p:spPr>
        <p:txBody>
          <a:bodyPr lIns="90000" rIns="90000" tIns="46800" bIns="46800" anchor="t">
            <a:normAutofit/>
          </a:bodyPr>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Industry structure prior to the liberalisation wave of the 90’s: state companies DoT, VSNL, MTNL.</a:t>
            </a:r>
            <a:endParaRPr b="0" lang="en-US" sz="22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The first liberalisation policies of 1992 - Bids invited for (a) Radio paging services in 27 cities, and (b) Cellular mobile services in the four metros.</a:t>
            </a:r>
            <a:endParaRPr b="0" lang="en-US" sz="22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Formation of TRAI by the Telecom Regulatory Authority of India Act, 1997 to provide effective regulatory framework and adequate safeguards for ensuring fair competition and protection of consumer interests.</a:t>
            </a:r>
            <a:endParaRPr b="0" lang="en-US" sz="22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Private basic service providers signed  license and interconnect agreements with DoT.</a:t>
            </a: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91998D1-26CA-4B73-A33A-3DC49B81A91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800" y="152280"/>
            <a:ext cx="7772400" cy="10670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 TRAI (cont’d)</a:t>
            </a:r>
            <a:endParaRPr b="0" lang="en-US" sz="4400" strike="noStrike" u="none">
              <a:solidFill>
                <a:srgbClr val="000000"/>
              </a:solidFill>
              <a:effectLst/>
              <a:uFillTx/>
              <a:latin typeface="Times New Roman"/>
            </a:endParaRPr>
          </a:p>
        </p:txBody>
      </p:sp>
      <p:sp>
        <p:nvSpPr>
          <p:cNvPr id="77" name="PlaceHolder 2"/>
          <p:cNvSpPr>
            <a:spLocks noGrp="1"/>
          </p:cNvSpPr>
          <p:nvPr>
            <p:ph/>
          </p:nvPr>
        </p:nvSpPr>
        <p:spPr>
          <a:xfrm>
            <a:off x="762120" y="1218960"/>
            <a:ext cx="7619760" cy="5181480"/>
          </a:xfrm>
          <a:prstGeom prst="rect">
            <a:avLst/>
          </a:prstGeom>
          <a:noFill/>
          <a:ln w="0">
            <a:noFill/>
          </a:ln>
        </p:spPr>
        <p:txBody>
          <a:bodyPr lIns="90000" rIns="90000" tIns="46800" bIns="46800" anchor="t">
            <a:normAutofit/>
          </a:bodyPr>
          <a:p>
            <a:pPr marL="343080" indent="-34308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TRAI’s initial controversial action involved rebalancing the tariffs (interconnection and usage charges).</a:t>
            </a:r>
            <a:endParaRPr b="0" lang="en-US" sz="2000" strike="noStrike" u="none">
              <a:solidFill>
                <a:srgbClr val="000000"/>
              </a:solidFill>
              <a:effectLst/>
              <a:uFillTx/>
              <a:latin typeface="Times New Roman"/>
            </a:endParaRPr>
          </a:p>
          <a:p>
            <a:pPr marL="343080" indent="-34308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DoT contested TRAI’s role as an adjudicator in the courts.  </a:t>
            </a:r>
            <a:endParaRPr b="0" lang="en-US" sz="2000" strike="noStrike" u="none">
              <a:solidFill>
                <a:srgbClr val="000000"/>
              </a:solidFill>
              <a:effectLst/>
              <a:uFillTx/>
              <a:latin typeface="Times New Roman"/>
            </a:endParaRPr>
          </a:p>
          <a:p>
            <a:pPr marL="343080" indent="-34308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 a result, the TRAI (Amendment) Bill, 2000 was passed, whereby functions performed by the erstwhile TRAI were to be performed by two entities: TRAI and the Telecom Disputes Settlement and Appellate Tribunal (TDSAT).</a:t>
            </a:r>
            <a:endParaRPr b="0" lang="en-US" sz="2000" strike="noStrike" u="none">
              <a:solidFill>
                <a:srgbClr val="000000"/>
              </a:solidFill>
              <a:effectLst/>
              <a:uFillTx/>
              <a:latin typeface="Times New Roman"/>
            </a:endParaRPr>
          </a:p>
          <a:p>
            <a:pPr marL="343080" indent="-34308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TDSAT to</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adjudicate any dispute between</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licensor and a licensee;</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two or more service providers;</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service provider and a group of consumers;</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hear and dispose of appeal against any direction, decision or order of the Authority under this Act.</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518C862-026A-419D-B7FA-2F0504EC602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 TRAI (cont’d)</a:t>
            </a:r>
            <a:endParaRPr b="0" lang="en-US" sz="4400" strike="noStrike" u="none">
              <a:solidFill>
                <a:srgbClr val="000000"/>
              </a:solidFill>
              <a:effectLst/>
              <a:uFillTx/>
              <a:latin typeface="Times New Roman"/>
            </a:endParaRPr>
          </a:p>
        </p:txBody>
      </p:sp>
      <p:sp>
        <p:nvSpPr>
          <p:cNvPr id="79" name="PlaceHolder 2"/>
          <p:cNvSpPr>
            <a:spLocks noGrp="1"/>
          </p:cNvSpPr>
          <p:nvPr>
            <p:ph/>
          </p:nvPr>
        </p:nvSpPr>
        <p:spPr>
          <a:xfrm>
            <a:off x="533520" y="1142640"/>
            <a:ext cx="7772400" cy="5181480"/>
          </a:xfrm>
          <a:prstGeom prst="rect">
            <a:avLst/>
          </a:prstGeom>
          <a:noFill/>
          <a:ln w="0">
            <a:noFill/>
          </a:ln>
        </p:spPr>
        <p:txBody>
          <a:bodyPr lIns="90000" rIns="90000" tIns="46800" bIns="46800" anchor="t">
            <a:normAutofit/>
          </a:bodyPr>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Salient features of the Amendment:</a:t>
            </a:r>
            <a:endParaRPr b="0" lang="en-US" sz="2200" strike="noStrike" u="none">
              <a:solidFill>
                <a:srgbClr val="000000"/>
              </a:solidFill>
              <a:effectLst/>
              <a:uFillTx/>
              <a:latin typeface="Times New Roman"/>
            </a:endParaRPr>
          </a:p>
          <a:p>
            <a:pPr lvl="1" marL="743040" indent="-285840">
              <a:spcBef>
                <a:spcPts val="1250"/>
              </a:spcBef>
              <a:spcAft>
                <a:spcPts val="12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amendment separated TRAI into two entities: one to regulate and one to adjudicate.</a:t>
            </a:r>
            <a:endParaRPr b="0" lang="en-US" sz="2000" strike="noStrike" u="none">
              <a:solidFill>
                <a:srgbClr val="000000"/>
              </a:solidFill>
              <a:effectLst/>
              <a:uFillTx/>
              <a:latin typeface="Times New Roman"/>
            </a:endParaRPr>
          </a:p>
          <a:p>
            <a:pPr lvl="1" marL="743040" indent="-285840">
              <a:spcBef>
                <a:spcPts val="1250"/>
              </a:spcBef>
              <a:spcAft>
                <a:spcPts val="12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Telecom Dispute Settlement and Appellate Tribunal (TDSAT) has been established as the sector adjudicator.</a:t>
            </a:r>
            <a:endParaRPr b="0" lang="en-US" sz="2000" strike="noStrike" u="none">
              <a:solidFill>
                <a:srgbClr val="000000"/>
              </a:solidFill>
              <a:effectLst/>
              <a:uFillTx/>
              <a:latin typeface="Times New Roman"/>
            </a:endParaRPr>
          </a:p>
          <a:p>
            <a:pPr lvl="1" marL="743040" indent="-285840">
              <a:spcBef>
                <a:spcPts val="1250"/>
              </a:spcBef>
              <a:spcAft>
                <a:spcPts val="12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Central Government’s seeking the recommendations of the Authority on matters specified in the Act is mandatory.</a:t>
            </a:r>
            <a:endParaRPr b="0" lang="en-US" sz="2000" strike="noStrike" u="none">
              <a:solidFill>
                <a:srgbClr val="000000"/>
              </a:solidFill>
              <a:effectLst/>
              <a:uFillTx/>
              <a:latin typeface="Times New Roman"/>
            </a:endParaRPr>
          </a:p>
          <a:p>
            <a:pPr lvl="1" marL="743040" indent="-285840">
              <a:spcBef>
                <a:spcPts val="1250"/>
              </a:spcBef>
              <a:spcAft>
                <a:spcPts val="12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functions of the Authority now include fixing the terms and conditions of interconnection between service providers, setting standards for and ensuring quality of service, and making recommendations on efficient management of available spectrum.</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B036BB4-575F-487E-8F80-1FD162BC401A}"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85800" y="2286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ISP Licensing </a:t>
            </a:r>
            <a:endParaRPr b="0" lang="en-US" sz="4400" strike="noStrike" u="none">
              <a:solidFill>
                <a:srgbClr val="000000"/>
              </a:solidFill>
              <a:effectLst/>
              <a:uFillTx/>
              <a:latin typeface="Times New Roman"/>
            </a:endParaRPr>
          </a:p>
        </p:txBody>
      </p:sp>
      <p:sp>
        <p:nvSpPr>
          <p:cNvPr id="81" name="PlaceHolder 2"/>
          <p:cNvSpPr>
            <a:spLocks noGrp="1"/>
          </p:cNvSpPr>
          <p:nvPr>
            <p:ph/>
          </p:nvPr>
        </p:nvSpPr>
        <p:spPr>
          <a:xfrm>
            <a:off x="685800" y="1294920"/>
            <a:ext cx="7772400" cy="4496040"/>
          </a:xfrm>
          <a:prstGeom prst="rect">
            <a:avLst/>
          </a:prstGeom>
          <a:noFill/>
          <a:ln w="0">
            <a:noFill/>
          </a:ln>
        </p:spPr>
        <p:txBody>
          <a:bodyPr lIns="90000" rIns="90000" tIns="46800" bIns="46800" anchor="t">
            <a:normAutofit fontScale="92500" lnSpcReduction="9999"/>
          </a:bodyPr>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FDI 100% (but 49% if ISP sets up own international gateway using satellites and submarine cables). </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No previous experience in IT or Telecom required.</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Interconnection to upstream internet access providers (DOT, VSNL, etc.) mutually agreed.</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Tariff to be decided by market forces.  However, TRAI may review and fix a tariff at any time during the validity of the license.</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15 year license, extendable for period of five years or more at a time.</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License is non-exclusive.</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License fee waived to 10/31/03.  Thereafter, a nominal one rupee/annum.</a:t>
            </a: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F873330-C562-4855-AB33-B774E73A6C4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ISP Licensing -- Present Status</a:t>
            </a:r>
            <a:endParaRPr b="0" lang="en-US" sz="4400" strike="noStrike" u="none">
              <a:solidFill>
                <a:srgbClr val="000000"/>
              </a:solidFill>
              <a:effectLst/>
              <a:uFillTx/>
              <a:latin typeface="Times New Roman"/>
            </a:endParaRPr>
          </a:p>
        </p:txBody>
      </p:sp>
      <p:sp>
        <p:nvSpPr>
          <p:cNvPr id="8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392 license agreements signed: 167 for Category C (City), 158 for category B (Territorial Circle and four metro telephone districts) and 67 for Category A (all India).</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Over 80 companies have already commenced service.</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1.5 mm subscriber base.</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Growing &gt; 100% per year.</a:t>
            </a:r>
            <a:endParaRPr b="0" lang="en-US" sz="2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A8B287B-ABC5-4AB9-924E-102F3E8C6707}"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National Long Distance Policy</a:t>
            </a:r>
            <a:endParaRPr b="0" lang="en-US" sz="4400" strike="noStrike" u="none">
              <a:solidFill>
                <a:srgbClr val="000000"/>
              </a:solidFill>
              <a:effectLst/>
              <a:uFillTx/>
              <a:latin typeface="Times New Roman"/>
            </a:endParaRPr>
          </a:p>
        </p:txBody>
      </p:sp>
      <p:sp>
        <p:nvSpPr>
          <p:cNvPr id="85" name="PlaceHolder 2"/>
          <p:cNvSpPr>
            <a:spLocks noGrp="1"/>
          </p:cNvSpPr>
          <p:nvPr>
            <p:ph/>
          </p:nvPr>
        </p:nvSpPr>
        <p:spPr>
          <a:xfrm>
            <a:off x="685800" y="1447920"/>
            <a:ext cx="7772400" cy="4572000"/>
          </a:xfrm>
          <a:prstGeom prst="rect">
            <a:avLst/>
          </a:prstGeom>
          <a:noFill/>
          <a:ln w="0">
            <a:noFill/>
          </a:ln>
        </p:spPr>
        <p:txBody>
          <a:bodyPr lIns="90000" rIns="90000" tIns="46800" bIns="46800" anchor="t">
            <a:normAutofit lnSpcReduction="9999"/>
          </a:bodyPr>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The government has opened the National Long Distance (NLD) service without any restriction on the number of operators. The guidelines for issuance of licenses for National Long Distance Operations  (NLDO) have been issued. </a:t>
            </a:r>
            <a:r>
              <a:rPr b="1" lang="en-US" sz="2200" strike="noStrike" u="none">
                <a:solidFill>
                  <a:srgbClr val="000000"/>
                </a:solidFill>
                <a:effectLst/>
                <a:uFillTx/>
                <a:latin typeface="Times New Roman"/>
              </a:rPr>
              <a:t>	</a:t>
            </a:r>
            <a:endParaRPr b="0" lang="en-US" sz="22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The salient features are:</a:t>
            </a:r>
            <a:endParaRPr b="0" lang="en-US" sz="2200" strike="noStrike" u="none">
              <a:solidFill>
                <a:srgbClr val="000000"/>
              </a:solidFill>
              <a:effectLst/>
              <a:uFillTx/>
              <a:latin typeface="Times New Roman"/>
            </a:endParaRPr>
          </a:p>
          <a:p>
            <a:pPr lvl="1" marL="743040" indent="-285840">
              <a:spcBef>
                <a:spcPts val="499"/>
              </a:spcBef>
              <a:spcAft>
                <a:spcPts val="499"/>
              </a:spcAft>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License for NLD service to be issued to an Indian registered company. </a:t>
            </a:r>
            <a:endParaRPr b="0" lang="en-US" sz="2200" strike="noStrike" u="none">
              <a:solidFill>
                <a:srgbClr val="000000"/>
              </a:solidFill>
              <a:effectLst/>
              <a:uFillTx/>
              <a:latin typeface="Times New Roman"/>
            </a:endParaRPr>
          </a:p>
          <a:p>
            <a:pPr lvl="1" marL="743040" indent="-285840">
              <a:spcBef>
                <a:spcPts val="499"/>
              </a:spcBef>
              <a:spcAft>
                <a:spcPts val="499"/>
              </a:spcAft>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The applicant company can apply only for one NLDO license.</a:t>
            </a:r>
            <a:endParaRPr b="0" lang="en-US" sz="2200" strike="noStrike" u="none">
              <a:solidFill>
                <a:srgbClr val="000000"/>
              </a:solidFill>
              <a:effectLst/>
              <a:uFillTx/>
              <a:latin typeface="Times New Roman"/>
            </a:endParaRPr>
          </a:p>
          <a:p>
            <a:pPr lvl="1" marL="743040" indent="-285840">
              <a:spcBef>
                <a:spcPts val="499"/>
              </a:spcBef>
              <a:spcAft>
                <a:spcPts val="499"/>
              </a:spcAft>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Total equity for foreign/Non Resident Indian (NRI)/Overseas Corporate Bodies (OCB)/International funding agencies limited to 49%.</a:t>
            </a: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20EB188-304B-4BD4-AB5B-AFF287F4380C}"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NLD Policy</a:t>
            </a:r>
            <a:endParaRPr b="0" lang="en-US" sz="4400" strike="noStrike" u="none">
              <a:solidFill>
                <a:srgbClr val="000000"/>
              </a:solidFill>
              <a:effectLst/>
              <a:uFillTx/>
              <a:latin typeface="Times New Roman"/>
            </a:endParaRPr>
          </a:p>
        </p:txBody>
      </p:sp>
      <p:sp>
        <p:nvSpPr>
          <p:cNvPr id="87" name="PlaceHolder 2"/>
          <p:cNvSpPr>
            <a:spLocks noGrp="1"/>
          </p:cNvSpPr>
          <p:nvPr>
            <p:ph/>
          </p:nvPr>
        </p:nvSpPr>
        <p:spPr>
          <a:xfrm>
            <a:off x="685800" y="1142640"/>
            <a:ext cx="7772400" cy="4800600"/>
          </a:xfrm>
          <a:prstGeom prst="rect">
            <a:avLst/>
          </a:prstGeom>
          <a:noFill/>
          <a:ln w="0">
            <a:noFill/>
          </a:ln>
        </p:spPr>
        <p:txBody>
          <a:bodyPr lIns="90000" rIns="90000" tIns="46800" bIns="46800" anchor="t">
            <a:normAutofit fontScale="85000" lnSpcReduction="9999"/>
          </a:bodyPr>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Category I Infrastructure Provider (IP-I).  Infrastructure Providers  that provide assets such as dark fiber, right of way, duct space and towers on lease/rent out /sale basis to the licensees of telecom services on mutually agreed terms and conditions. Can sell/lease infrastructure to IP-II and other service categories.  100% foreign equity allowed.  Enron is registered as an IP-I.</a:t>
            </a:r>
            <a:endParaRPr b="0" lang="en-US" sz="20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salient features of an IP-I are: </a:t>
            </a:r>
            <a:endParaRPr b="0" lang="en-US" sz="2000" strike="noStrike" u="none">
              <a:solidFill>
                <a:srgbClr val="000000"/>
              </a:solidFill>
              <a:effectLst/>
              <a:uFillTx/>
              <a:latin typeface="Times New Roman"/>
            </a:endParaRPr>
          </a:p>
          <a:p>
            <a:pPr lvl="1" marL="743040" indent="-28584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 license required. </a:t>
            </a:r>
            <a:endParaRPr b="0" lang="en-US" sz="1800" strike="noStrike" u="none">
              <a:solidFill>
                <a:srgbClr val="000000"/>
              </a:solidFill>
              <a:effectLst/>
              <a:uFillTx/>
              <a:latin typeface="Times New Roman"/>
            </a:endParaRPr>
          </a:p>
          <a:p>
            <a:pPr lvl="1" marL="743040" indent="-285840">
              <a:spcBef>
                <a:spcPts val="201"/>
              </a:spcBef>
              <a:spcAft>
                <a:spcPts val="2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 restriction on the level of foreign equity. </a:t>
            </a:r>
            <a:endParaRPr b="0" lang="en-US" sz="1800" strike="noStrike" u="none">
              <a:solidFill>
                <a:srgbClr val="000000"/>
              </a:solidFill>
              <a:effectLst/>
              <a:uFillTx/>
              <a:latin typeface="Times New Roman"/>
            </a:endParaRPr>
          </a:p>
          <a:p>
            <a:pPr lvl="1" marL="743040" indent="-285840">
              <a:spcBef>
                <a:spcPts val="201"/>
              </a:spcBef>
              <a:spcAft>
                <a:spcPts val="2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 restriction on number of IPs. </a:t>
            </a:r>
            <a:endParaRPr b="0" lang="en-US" sz="1800" strike="noStrike" u="none">
              <a:solidFill>
                <a:srgbClr val="000000"/>
              </a:solidFill>
              <a:effectLst/>
              <a:uFillTx/>
              <a:latin typeface="Times New Roman"/>
            </a:endParaRPr>
          </a:p>
          <a:p>
            <a:pPr lvl="1" marL="743040" indent="-285840">
              <a:spcBef>
                <a:spcPts val="201"/>
              </a:spcBef>
              <a:spcAft>
                <a:spcPts val="2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 entry fee or license fee payable. </a:t>
            </a:r>
            <a:endParaRPr b="0" lang="en-US" sz="18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Category II Infrastructure Provider (IP-II). Infrastructure Providers that make available end-to-end bandwidth. Can sell/lease capacity to service providers.  49% foreign equity allowed.  License required.</a:t>
            </a:r>
            <a:endParaRPr b="0" lang="en-US" sz="2000" strike="noStrike" u="none">
              <a:solidFill>
                <a:srgbClr val="000000"/>
              </a:solidFill>
              <a:effectLst/>
              <a:uFillTx/>
              <a:latin typeface="Times New Roman"/>
            </a:endParaRPr>
          </a:p>
          <a:p>
            <a:pPr marL="343080" indent="-34308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Resale of bandwidth not addressed.</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B832BAD-43A3-4036-9A0B-1D936E74B97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685800" y="30492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NLD Policy</a:t>
            </a:r>
            <a:endParaRPr b="0" lang="en-US" sz="4400" strike="noStrike" u="none">
              <a:solidFill>
                <a:srgbClr val="000000"/>
              </a:solidFill>
              <a:effectLst/>
              <a:uFillTx/>
              <a:latin typeface="Times New Roman"/>
            </a:endParaRPr>
          </a:p>
        </p:txBody>
      </p:sp>
      <p:sp>
        <p:nvSpPr>
          <p:cNvPr id="89" name="PlaceHolder 2"/>
          <p:cNvSpPr>
            <a:spLocks noGrp="1"/>
          </p:cNvSpPr>
          <p:nvPr>
            <p:ph/>
          </p:nvPr>
        </p:nvSpPr>
        <p:spPr>
          <a:xfrm>
            <a:off x="685800" y="1294920"/>
            <a:ext cx="7772400" cy="4953240"/>
          </a:xfrm>
          <a:prstGeom prst="rect">
            <a:avLst/>
          </a:prstGeom>
          <a:noFill/>
          <a:ln w="0">
            <a:noFill/>
          </a:ln>
        </p:spPr>
        <p:txBody>
          <a:bodyPr lIns="90000" rIns="90000" tIns="46800" bIns="46800" anchor="t">
            <a:normAutofit/>
          </a:bodyPr>
          <a:p>
            <a:pPr lvl="1" marL="743040" indent="-28584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License fee in the form of revenue share @ 10% plus prescribed contributions towards the Universal Service Obligation (USO) fund with a total cap of 15%.</a:t>
            </a:r>
            <a:endParaRPr b="0" lang="en-US" sz="2100" strike="noStrike" u="none">
              <a:solidFill>
                <a:srgbClr val="000000"/>
              </a:solidFill>
              <a:effectLst/>
              <a:uFillTx/>
              <a:latin typeface="Times New Roman"/>
            </a:endParaRPr>
          </a:p>
          <a:p>
            <a:pPr lvl="1" marL="743040" indent="-28584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No restriction on number of operators providing NLD service.</a:t>
            </a:r>
            <a:endParaRPr b="0" lang="en-US" sz="2100" strike="noStrike" u="none">
              <a:solidFill>
                <a:srgbClr val="000000"/>
              </a:solidFill>
              <a:effectLst/>
              <a:uFillTx/>
              <a:latin typeface="Times New Roman"/>
            </a:endParaRPr>
          </a:p>
          <a:p>
            <a:pPr lvl="1" marL="743040" indent="-28584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One time entry fee of Rs.1.0 billion (US$ 22 MM) and in addition 4 bank guarantees of Rs.1.0 billion (US$ 22 MM) each to be released on fulfillment of the network roll-out obligations.</a:t>
            </a:r>
            <a:endParaRPr b="0" lang="en-US" sz="2100" strike="noStrike" u="none">
              <a:solidFill>
                <a:srgbClr val="000000"/>
              </a:solidFill>
              <a:effectLst/>
              <a:uFillTx/>
              <a:latin typeface="Times New Roman"/>
            </a:endParaRPr>
          </a:p>
          <a:p>
            <a:pPr lvl="1" marL="743040" indent="-28584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License initially for a period of 20 years, extendable by 10 years.</a:t>
            </a:r>
            <a:endParaRPr b="0" lang="en-US" sz="2100" strike="noStrike" u="none">
              <a:solidFill>
                <a:srgbClr val="000000"/>
              </a:solidFill>
              <a:effectLst/>
              <a:uFillTx/>
              <a:latin typeface="Times New Roman"/>
            </a:endParaRPr>
          </a:p>
          <a:p>
            <a:pPr lvl="1" marL="743040" indent="-285840">
              <a:spcBef>
                <a:spcPts val="499"/>
              </a:spcBef>
              <a:spcAft>
                <a:spcPts val="499"/>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NLD operator to carry inter circle long distance voice and data traffic.  Intra circle traffic carriage only with mutual agreement with Fixed Service Provider. </a:t>
            </a:r>
            <a:endParaRPr b="0" lang="en-US" sz="21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D505BA0-8162-46AE-BD3C-F7AFAA1F0A5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304920"/>
            <a:ext cx="7772400" cy="12189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Black"/>
              </a:rPr>
              <a:t>OVERVIEW OF INDIAN TELECOM SECTOR</a:t>
            </a:r>
            <a:endParaRPr b="0" lang="en-US" sz="3200" strike="noStrike" u="none">
              <a:solidFill>
                <a:srgbClr val="000000"/>
              </a:solidFill>
              <a:effectLst/>
              <a:uFillTx/>
              <a:latin typeface="Times New Roman"/>
            </a:endParaRPr>
          </a:p>
        </p:txBody>
      </p:sp>
      <p:sp>
        <p:nvSpPr>
          <p:cNvPr id="15" name="PlaceHolder 2"/>
          <p:cNvSpPr>
            <a:spLocks noGrp="1"/>
          </p:cNvSpPr>
          <p:nvPr>
            <p:ph/>
          </p:nvPr>
        </p:nvSpPr>
        <p:spPr>
          <a:xfrm>
            <a:off x="685800" y="1600200"/>
            <a:ext cx="7772400" cy="4191120"/>
          </a:xfrm>
          <a:prstGeom prst="rect">
            <a:avLst/>
          </a:prstGeom>
          <a:noFill/>
          <a:ln w="0">
            <a:noFill/>
          </a:ln>
        </p:spPr>
        <p:txBody>
          <a:bodyPr lIns="90000" rIns="90000" tIns="46800" bIns="46800" anchor="t">
            <a:normAutofit/>
          </a:bodyPr>
          <a:p>
            <a:pPr marL="3240" indent="-3240">
              <a:spcBef>
                <a:spcPts val="1001"/>
              </a:spcBef>
              <a:spcAft>
                <a:spcPts val="10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One of the fastest growing telecommunications systems in the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world.</a:t>
            </a:r>
            <a:endParaRPr b="0" lang="en-US" sz="2000" strike="noStrike" u="none">
              <a:solidFill>
                <a:srgbClr val="000000"/>
              </a:solidFill>
              <a:effectLst/>
              <a:uFillTx/>
              <a:latin typeface="Times New Roman"/>
            </a:endParaRPr>
          </a:p>
          <a:p>
            <a:pPr marL="3240" indent="-3240">
              <a:spcBef>
                <a:spcPts val="1001"/>
              </a:spcBef>
              <a:spcAft>
                <a:spcPts val="10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System size (total connections) growing at an average of more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than 20% per year over the last 4 years and is expected to grow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exponentially.     </a:t>
            </a:r>
            <a:endParaRPr b="0" lang="en-US" sz="2000" strike="noStrike" u="none">
              <a:solidFill>
                <a:srgbClr val="000000"/>
              </a:solidFill>
              <a:effectLst/>
              <a:uFillTx/>
              <a:latin typeface="Times New Roman"/>
            </a:endParaRPr>
          </a:p>
          <a:p>
            <a:pPr marL="3240" indent="-3240">
              <a:spcBef>
                <a:spcPts val="1001"/>
              </a:spcBef>
              <a:spcAft>
                <a:spcPts val="10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Telecom sector can be one of the prime movers of the economy;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Government’s regulatory and policy initiatives so acknowledge.</a:t>
            </a:r>
            <a:endParaRPr b="0" lang="en-US" sz="2000" strike="noStrike" u="none">
              <a:solidFill>
                <a:srgbClr val="000000"/>
              </a:solidFill>
              <a:effectLst/>
              <a:uFillTx/>
              <a:latin typeface="Times New Roman"/>
            </a:endParaRPr>
          </a:p>
          <a:p>
            <a:pPr marL="3240" indent="-3240">
              <a:spcBef>
                <a:spcPts val="1001"/>
              </a:spcBef>
              <a:spcAft>
                <a:spcPts val="10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Vajpayee himself has pushed the creation of policy, forcing the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bureaucracy to play “catch up.”  </a:t>
            </a:r>
            <a:endParaRPr b="0" lang="en-US" sz="2000" strike="noStrike" u="none">
              <a:solidFill>
                <a:srgbClr val="000000"/>
              </a:solidFill>
              <a:effectLst/>
              <a:uFillTx/>
              <a:latin typeface="Times New Roman"/>
            </a:endParaRPr>
          </a:p>
          <a:p>
            <a:pPr marL="3240" indent="-3240">
              <a:spcBef>
                <a:spcPts val="1001"/>
              </a:spcBef>
              <a:spcAft>
                <a:spcPts val="1001"/>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Announcement about VSNL’s monopoly on international gateways.  </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1581A86-34F3-4E7F-A2AA-3F5AC237A7F3}"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cc"/>
                </a:solidFill>
                <a:effectLst/>
                <a:uFillTx/>
                <a:latin typeface="Times New Roman"/>
              </a:rPr>
              <a:t>Information, Communication and Entertainment Bill (ICE)</a:t>
            </a:r>
            <a:endParaRPr b="0" lang="en-US" sz="3600" strike="noStrike" u="none">
              <a:solidFill>
                <a:srgbClr val="000000"/>
              </a:solidFill>
              <a:effectLst/>
              <a:uFillTx/>
              <a:latin typeface="Times New Roman"/>
            </a:endParaRPr>
          </a:p>
        </p:txBody>
      </p:sp>
      <p:sp>
        <p:nvSpPr>
          <p:cNvPr id="91" name="PlaceHolder 2"/>
          <p:cNvSpPr>
            <a:spLocks noGrp="1"/>
          </p:cNvSpPr>
          <p:nvPr>
            <p:ph/>
          </p:nvPr>
        </p:nvSpPr>
        <p:spPr>
          <a:xfrm>
            <a:off x="609480" y="2286000"/>
            <a:ext cx="7772400" cy="3657600"/>
          </a:xfrm>
          <a:prstGeom prst="rect">
            <a:avLst/>
          </a:prstGeom>
          <a:noFill/>
          <a:ln w="0">
            <a:noFill/>
          </a:ln>
        </p:spPr>
        <p:txBody>
          <a:bodyPr lIns="90000" rIns="90000" tIns="46800" bIns="46800" anchor="t">
            <a:normAutofit fontScale="92500" lnSpcReduction="9999"/>
          </a:bodyPr>
          <a:p>
            <a:pPr marL="343080" indent="-343080">
              <a:spcBef>
                <a:spcPts val="550"/>
              </a:spcBef>
              <a:spcAft>
                <a:spcPts val="5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ICE Bill appears to emanate from within the Ministry of Information and Broadcasting.</a:t>
            </a:r>
            <a:endParaRPr b="0" lang="en-US" sz="2200" strike="noStrike" u="none">
              <a:solidFill>
                <a:srgbClr val="000000"/>
              </a:solidFill>
              <a:effectLst/>
              <a:uFillTx/>
              <a:latin typeface="Times New Roman"/>
            </a:endParaRPr>
          </a:p>
          <a:p>
            <a:pPr marL="343080" indent="-343080">
              <a:spcBef>
                <a:spcPts val="550"/>
              </a:spcBef>
              <a:spcAft>
                <a:spcPts val="5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Pursuant to Prime Minister’s request, a Group under Chairmanship of Finance Minister formed to implement the Telecom Policy 1999.  </a:t>
            </a:r>
            <a:endParaRPr b="0" lang="en-US" sz="2200" strike="noStrike" u="none">
              <a:solidFill>
                <a:srgbClr val="000000"/>
              </a:solidFill>
              <a:effectLst/>
              <a:uFillTx/>
              <a:latin typeface="Times New Roman"/>
            </a:endParaRPr>
          </a:p>
          <a:p>
            <a:pPr marL="343080" indent="-343080">
              <a:spcBef>
                <a:spcPts val="550"/>
              </a:spcBef>
              <a:spcAft>
                <a:spcPts val="5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Sub-Group then formed to prepare comprehensive statute to replace Indian Telegraph Act, 1885.  Issued Report of the Sub-Group on Convergence.</a:t>
            </a:r>
            <a:endParaRPr b="0" lang="en-US" sz="2200" strike="noStrike" u="none">
              <a:solidFill>
                <a:srgbClr val="000000"/>
              </a:solidFill>
              <a:effectLst/>
              <a:uFillTx/>
              <a:latin typeface="Times New Roman"/>
            </a:endParaRPr>
          </a:p>
          <a:p>
            <a:pPr marL="343080" indent="-343080">
              <a:spcBef>
                <a:spcPts val="550"/>
              </a:spcBef>
              <a:spcAft>
                <a:spcPts val="550"/>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Final Draft Report of the Sub-Group on Convergence comments on ICE Bill.  </a:t>
            </a:r>
            <a:endParaRPr b="0" lang="en-US" sz="22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E719343-7D8A-49F6-8646-88B100C95897}"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685800" y="60948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ICE Bill (cont’d)</a:t>
            </a:r>
            <a:endParaRPr b="0" lang="en-US" sz="4400" strike="noStrike" u="none">
              <a:solidFill>
                <a:srgbClr val="000000"/>
              </a:solidFill>
              <a:effectLst/>
              <a:uFillTx/>
              <a:latin typeface="Times New Roman"/>
            </a:endParaRPr>
          </a:p>
        </p:txBody>
      </p:sp>
      <p:sp>
        <p:nvSpPr>
          <p:cNvPr id="93" name="PlaceHolder 2"/>
          <p:cNvSpPr>
            <a:spLocks noGrp="1"/>
          </p:cNvSpPr>
          <p:nvPr>
            <p:ph/>
          </p:nvPr>
        </p:nvSpPr>
        <p:spPr>
          <a:xfrm>
            <a:off x="685800" y="1600200"/>
            <a:ext cx="7772400" cy="4495680"/>
          </a:xfrm>
          <a:prstGeom prst="rect">
            <a:avLst/>
          </a:prstGeom>
          <a:noFill/>
          <a:ln w="0">
            <a:noFill/>
          </a:ln>
        </p:spPr>
        <p:txBody>
          <a:bodyPr lIns="90000" rIns="90000" tIns="46800" bIns="46800" anchor="t">
            <a:normAutofit/>
          </a:bodyPr>
          <a:p>
            <a:pPr marL="343080" indent="-343080">
              <a:spcBef>
                <a:spcPts val="6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Bill creates two overlapping regulatory authorities with conflicting functions.</a:t>
            </a:r>
            <a:endParaRPr b="0" lang="en-US" sz="26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Communications Commission of India (9 members), and </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Information, Communication &amp; Entertainment Authority of India (11-15 members, 3-7 being part time), with two wings: Carriage Bureau (comprised of the former TRAI) and Content Bureau.</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Duplication to maintain status quo (DoT and TRAI).</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Potential re-creation the conflict between the TRAI and DOT (in fact, Bill anticipates such conflict).</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Recommendation: create only one regulatory commission.</a:t>
            </a:r>
            <a:endParaRPr b="0" lang="en-US" sz="2200" strike="noStrike" u="none">
              <a:solidFill>
                <a:srgbClr val="000000"/>
              </a:solidFill>
              <a:effectLst/>
              <a:uFillTx/>
              <a:latin typeface="Times New Roman"/>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F905B9A-44A1-41E7-8861-62038B044521}"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ICE Bill (cont’d)</a:t>
            </a:r>
            <a:endParaRPr b="0" lang="en-US" sz="4400" strike="noStrike" u="none">
              <a:solidFill>
                <a:srgbClr val="000000"/>
              </a:solidFill>
              <a:effectLst/>
              <a:uFillTx/>
              <a:latin typeface="Times New Roman"/>
            </a:endParaRPr>
          </a:p>
        </p:txBody>
      </p:sp>
      <p:sp>
        <p:nvSpPr>
          <p:cNvPr id="95" name="PlaceHolder 2"/>
          <p:cNvSpPr>
            <a:spLocks noGrp="1"/>
          </p:cNvSpPr>
          <p:nvPr>
            <p:ph/>
          </p:nvPr>
        </p:nvSpPr>
        <p:spPr>
          <a:xfrm>
            <a:off x="685800" y="1676160"/>
            <a:ext cx="7772400" cy="4190760"/>
          </a:xfrm>
          <a:prstGeom prst="rect">
            <a:avLst/>
          </a:prstGeom>
          <a:noFill/>
          <a:ln w="0">
            <a:noFill/>
          </a:ln>
        </p:spPr>
        <p:txBody>
          <a:bodyPr lIns="90000" rIns="90000" tIns="46800" bIns="46800" anchor="t">
            <a:normAutofit fontScale="85000" lnSpcReduction="9999"/>
          </a:bodyPr>
          <a:p>
            <a:pPr marL="343080" indent="-343080">
              <a:spcBef>
                <a:spcPts val="60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License Issues</a:t>
            </a:r>
            <a:endParaRPr b="0" lang="en-US" sz="24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Framework is not clear whether infrastructure (class license) can be used for multiple categories, i.e., convergence.</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provision for a transparent process (participation by interested persons) in licensing procedure.</a:t>
            </a:r>
            <a:endParaRPr b="0" lang="en-US" sz="2000" strike="noStrike" u="none">
              <a:solidFill>
                <a:srgbClr val="000000"/>
              </a:solidFill>
              <a:effectLst/>
              <a:uFillTx/>
              <a:latin typeface="Times New Roman"/>
            </a:endParaRPr>
          </a:p>
          <a:p>
            <a:pPr lvl="1" marL="743040" indent="-285840">
              <a:spcBef>
                <a:spcPts val="7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Failure by the Commission to Act </a:t>
            </a:r>
            <a:r>
              <a:rPr b="0" lang="en-US" sz="2000" strike="noStrike" u="none">
                <a:solidFill>
                  <a:srgbClr val="000000"/>
                </a:solidFill>
                <a:effectLst/>
                <a:uFillTx/>
                <a:latin typeface="Symbol"/>
                <a:ea typeface="Symbol"/>
              </a:rPr>
              <a:t></a:t>
            </a:r>
            <a:r>
              <a:rPr b="0" lang="en-US" sz="2000" strike="noStrike" u="none">
                <a:solidFill>
                  <a:srgbClr val="000000"/>
                </a:solidFill>
                <a:effectLst/>
                <a:uFillTx/>
                <a:latin typeface="Times New Roman"/>
              </a:rPr>
              <a:t> Refusal to grant license.  To encourage Commission to act, failure to act should grant action requested.</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Conditions of Licenses: Bill seeks to resolve overlap of Commis-sion and Authority regarding conditions of licenses but succeeds in inserting unnecessarily complicated bureaucratic process instead.</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right of the licensee to cure a breach prior to revocation of the license.    </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4841BA9-FB0C-4865-91D2-BD5B3723B1BF}"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ICE Bill: Sub-Group’s Report on Convergence </a:t>
            </a:r>
            <a:endParaRPr b="0" lang="en-US" sz="4400" strike="noStrike" u="none">
              <a:solidFill>
                <a:srgbClr val="000000"/>
              </a:solidFill>
              <a:effectLst/>
              <a:uFillTx/>
              <a:latin typeface="Times New Roman"/>
            </a:endParaRPr>
          </a:p>
        </p:txBody>
      </p:sp>
      <p:sp>
        <p:nvSpPr>
          <p:cNvPr id="9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Would provide for nondiscriminatory interconnection across various networks.</a:t>
            </a:r>
            <a:endParaRPr b="0" lang="en-US" sz="2200" strike="noStrike" u="none">
              <a:solidFill>
                <a:srgbClr val="000000"/>
              </a:solidFill>
              <a:effectLst/>
              <a:uFillTx/>
              <a:latin typeface="Times New Roman"/>
            </a:endParaRPr>
          </a:p>
          <a:p>
            <a:pPr marL="343080" indent="-343080">
              <a:spcBef>
                <a:spcPts val="60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Would provide for fair, equitable and nondiscriminatory access to a network facility or network service and provide for revenue sharing arrangements</a:t>
            </a: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Supports persuading industry to set its own standards to avoid heavy-handed regulation.</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Contemplates only one regulatory commission of 7 members.</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Discusses composite licenses.</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Continuous interaction with all sectors of the industry and consumers.</a:t>
            </a: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6C46F1E-5811-40C2-BECC-AF5F9C0D30EC}"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3333cc"/>
                </a:solidFill>
                <a:effectLst/>
                <a:uFillTx/>
                <a:latin typeface="Times New Roman"/>
              </a:rPr>
              <a:t>Information Technology Act 2000</a:t>
            </a:r>
            <a:endParaRPr b="0" lang="en-US" sz="4000" strike="noStrike" u="none">
              <a:solidFill>
                <a:srgbClr val="000000"/>
              </a:solidFill>
              <a:effectLst/>
              <a:uFillTx/>
              <a:latin typeface="Times New Roman"/>
            </a:endParaRPr>
          </a:p>
        </p:txBody>
      </p:sp>
      <p:sp>
        <p:nvSpPr>
          <p:cNvPr id="99"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fontScale="92500" lnSpcReduction="9999"/>
          </a:bodyPr>
          <a:p>
            <a:pPr marL="343080" indent="-34308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Passed by Parliament on 5/17/00 and signed by President on 6/9/00.</a:t>
            </a:r>
            <a:endParaRPr b="0" lang="en-US" sz="2100" strike="noStrike" u="none">
              <a:solidFill>
                <a:srgbClr val="000000"/>
              </a:solidFill>
              <a:effectLst/>
              <a:uFillTx/>
              <a:latin typeface="Times New Roman"/>
            </a:endParaRPr>
          </a:p>
          <a:p>
            <a:pPr marL="343080" indent="-34308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Bill provides legal recognition for transactions carried out by means of electronic commerce.  </a:t>
            </a:r>
            <a:endParaRPr b="0" lang="en-US" sz="2100" strike="noStrike" u="none">
              <a:solidFill>
                <a:srgbClr val="000000"/>
              </a:solidFill>
              <a:effectLst/>
              <a:uFillTx/>
              <a:latin typeface="Times New Roman"/>
            </a:endParaRPr>
          </a:p>
          <a:p>
            <a:pPr marL="343080" indent="-34308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Based on United Nations Model law on Electronic Commerce.</a:t>
            </a:r>
            <a:endParaRPr b="0" lang="en-US" sz="2100" strike="noStrike" u="none">
              <a:solidFill>
                <a:srgbClr val="000000"/>
              </a:solidFill>
              <a:effectLst/>
              <a:uFillTx/>
              <a:latin typeface="Times New Roman"/>
            </a:endParaRPr>
          </a:p>
          <a:p>
            <a:pPr marL="343080" indent="-34308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Legally recognizes electronic records and digital signatures.</a:t>
            </a:r>
            <a:endParaRPr b="0" lang="en-US" sz="2100" strike="noStrike" u="none">
              <a:solidFill>
                <a:srgbClr val="000000"/>
              </a:solidFill>
              <a:effectLst/>
              <a:uFillTx/>
              <a:latin typeface="Times New Roman"/>
            </a:endParaRPr>
          </a:p>
          <a:p>
            <a:pPr marL="343080" indent="-34308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Creates a Controller of Certifying Authorities.</a:t>
            </a:r>
            <a:endParaRPr b="0" lang="en-US" sz="2100" strike="noStrike" u="none">
              <a:solidFill>
                <a:srgbClr val="000000"/>
              </a:solidFill>
              <a:effectLst/>
              <a:uFillTx/>
              <a:latin typeface="Times New Roman"/>
            </a:endParaRPr>
          </a:p>
          <a:p>
            <a:pPr lvl="1" marL="743040" indent="-28584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May issue regulations under the Act.</a:t>
            </a:r>
            <a:endParaRPr b="0" lang="en-US" sz="2100" strike="noStrike" u="none">
              <a:solidFill>
                <a:srgbClr val="000000"/>
              </a:solidFill>
              <a:effectLst/>
              <a:uFillTx/>
              <a:latin typeface="Times New Roman"/>
            </a:endParaRPr>
          </a:p>
          <a:p>
            <a:pPr lvl="1" marL="743040" indent="-28584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Issue licenses for issuance Digital Signature Certificates.</a:t>
            </a:r>
            <a:endParaRPr b="0" lang="en-US" sz="2100" strike="noStrike" u="none">
              <a:solidFill>
                <a:srgbClr val="000000"/>
              </a:solidFill>
              <a:effectLst/>
              <a:uFillTx/>
              <a:latin typeface="Times New Roman"/>
            </a:endParaRPr>
          </a:p>
          <a:p>
            <a:pPr marL="343080" indent="-343080">
              <a:spcBef>
                <a:spcPts val="524"/>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Sets forth civil and criminal penalties for computer crimes.</a:t>
            </a:r>
            <a:endParaRPr b="0" lang="en-US" sz="2100" strike="noStrike" u="none">
              <a:solidFill>
                <a:srgbClr val="000000"/>
              </a:solidFill>
              <a:effectLst/>
              <a:uFillTx/>
              <a:latin typeface="Times New Roman"/>
            </a:endParaRPr>
          </a:p>
          <a:p>
            <a:pPr marL="343080" indent="-343080">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Times New Roman"/>
              </a:rPr>
              <a:t>Creates a Cyber Regulations Appellate Tribunal for appeal from Adjudicating Officers appointed by the Central or State Governments</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77A4401-300C-4EF6-A6C8-46CA4A12A96B}"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Ministry of IT Draft Regulations</a:t>
            </a:r>
            <a:endParaRPr b="0" lang="en-US" sz="4400" strike="noStrike" u="none">
              <a:solidFill>
                <a:srgbClr val="000000"/>
              </a:solidFill>
              <a:effectLst/>
              <a:uFillTx/>
              <a:latin typeface="Times New Roman"/>
            </a:endParaRPr>
          </a:p>
        </p:txBody>
      </p:sp>
      <p:sp>
        <p:nvSpPr>
          <p:cNvPr id="101"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fontScale="92500" lnSpcReduction="9999"/>
          </a:bodyPr>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Detailed rules for implementation of the Act have been issued by the Ministry of Information Technology (Act authorizes Controller to issue regulations).</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Employment details (pay grade, qualifications) of regulatory employees authorized by the Act.</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Addresses:</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Licensing of certifying authorities.</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Obligations of certifying authorities.</a:t>
            </a:r>
            <a:endParaRPr b="0" lang="en-US" sz="2200" strike="noStrike" u="none">
              <a:solidFill>
                <a:srgbClr val="000000"/>
              </a:solidFill>
              <a:effectLst/>
              <a:uFillTx/>
              <a:latin typeface="Times New Roman"/>
            </a:endParaRPr>
          </a:p>
          <a:p>
            <a:pPr lvl="1" marL="743040" indent="-28584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Duties of subscribers.</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Security Procedure and Guidelines.</a:t>
            </a:r>
            <a:endParaRPr b="0" lang="en-US" sz="2200" strike="noStrike" u="none">
              <a:solidFill>
                <a:srgbClr val="000000"/>
              </a:solidFill>
              <a:effectLst/>
              <a:uFillTx/>
              <a:latin typeface="Times New Roman"/>
            </a:endParaRPr>
          </a:p>
          <a:p>
            <a:pPr marL="343080" indent="-343080">
              <a:spcBef>
                <a:spcPts val="55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Procedural rules for Cyber Regulations Appellate Tribunal.</a:t>
            </a: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0CCABE1-54AD-443D-BF2E-BBD65024F346}"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Conclusions</a:t>
            </a:r>
            <a:endParaRPr b="0" lang="en-US" sz="4400" strike="noStrike" u="none">
              <a:solidFill>
                <a:srgbClr val="000000"/>
              </a:solidFill>
              <a:effectLst/>
              <a:uFillTx/>
              <a:latin typeface="Times New Roman"/>
            </a:endParaRPr>
          </a:p>
        </p:txBody>
      </p:sp>
      <p:sp>
        <p:nvSpPr>
          <p:cNvPr id="10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Regulatory developments occurring rapidly.</a:t>
            </a:r>
            <a:endParaRPr b="0" lang="en-US" sz="3000" strike="noStrike" u="none">
              <a:solidFill>
                <a:srgbClr val="000000"/>
              </a:solidFill>
              <a:effectLst/>
              <a:uFillTx/>
              <a:latin typeface="Times New Roman"/>
            </a:endParaRPr>
          </a:p>
          <a:p>
            <a:pPr marL="343080" indent="-343080">
              <a:spcBef>
                <a:spcPts val="7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PMO’s involvement provides the main thrust of restructuring.</a:t>
            </a:r>
            <a:endParaRPr b="0" lang="en-US" sz="3000" strike="noStrike" u="none">
              <a:solidFill>
                <a:srgbClr val="000000"/>
              </a:solidFill>
              <a:effectLst/>
              <a:uFillTx/>
              <a:latin typeface="Times New Roman"/>
            </a:endParaRPr>
          </a:p>
          <a:p>
            <a:pPr marL="343080" indent="-343080">
              <a:spcBef>
                <a:spcPts val="7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Comments will be filed on ICE Bill.</a:t>
            </a:r>
            <a:endParaRPr b="0" lang="en-US" sz="3000" strike="noStrike" u="none">
              <a:solidFill>
                <a:srgbClr val="000000"/>
              </a:solidFill>
              <a:effectLst/>
              <a:uFillTx/>
              <a:latin typeface="Times New Roman"/>
            </a:endParaRPr>
          </a:p>
          <a:p>
            <a:pPr marL="343080" indent="-343080">
              <a:spcBef>
                <a:spcPts val="7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Power crisis could affect development of the sector.</a:t>
            </a:r>
            <a:endParaRPr b="0" lang="en-US" sz="3000" strike="noStrike" u="none">
              <a:solidFill>
                <a:srgbClr val="000000"/>
              </a:solidFill>
              <a:effectLst/>
              <a:uFillTx/>
              <a:latin typeface="Times New Roman"/>
            </a:endParaRPr>
          </a:p>
          <a:p>
            <a:pPr marL="343080" indent="-343080">
              <a:spcBef>
                <a:spcPts val="7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Huge demand and sector growth provide lucrative opportunity for Enron.</a:t>
            </a:r>
            <a:endParaRPr b="0" lang="en-US" sz="3000" strike="noStrike" u="none">
              <a:solidFill>
                <a:srgbClr val="000000"/>
              </a:solidFill>
              <a:effectLst/>
              <a:uFillTx/>
              <a:latin typeface="Times New Roman"/>
            </a:endParaRPr>
          </a:p>
          <a:p>
            <a:pPr marL="343080"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5B03BCD-707B-4BBF-B62E-932CF6159FF2}" type="slidenum">
              <a:t>26</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304560"/>
            <a:ext cx="7772400" cy="1447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cc"/>
                </a:solidFill>
                <a:effectLst/>
                <a:uFillTx/>
                <a:latin typeface="Times New Roman"/>
              </a:rPr>
              <a:t>Basic Communications Data on India</a:t>
            </a:r>
            <a:endParaRPr b="0" lang="en-US" sz="3600" strike="noStrike" u="none">
              <a:solidFill>
                <a:srgbClr val="000000"/>
              </a:solidFill>
              <a:effectLst/>
              <a:uFillTx/>
              <a:latin typeface="Times New Roman"/>
            </a:endParaRPr>
          </a:p>
        </p:txBody>
      </p:sp>
      <p:sp>
        <p:nvSpPr>
          <p:cNvPr id="17" name="PlaceHolder 2"/>
          <p:cNvSpPr>
            <a:spLocks noGrp="1"/>
          </p:cNvSpPr>
          <p:nvPr>
            <p:ph/>
          </p:nvPr>
        </p:nvSpPr>
        <p:spPr>
          <a:xfrm>
            <a:off x="685800" y="1600200"/>
            <a:ext cx="7772400" cy="4495680"/>
          </a:xfrm>
          <a:prstGeom prst="rect">
            <a:avLst/>
          </a:prstGeom>
          <a:noFill/>
          <a:ln w="0">
            <a:noFill/>
          </a:ln>
        </p:spPr>
        <p:txBody>
          <a:bodyPr lIns="90000" rIns="90000" tIns="46800" bIns="46800" anchor="t">
            <a:normAutofit/>
          </a:bodyPr>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of telephones in India: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20 mm (50 mm by 2005)</a:t>
            </a:r>
            <a:endParaRPr b="0" lang="en-US" sz="2000" strike="noStrike" u="none">
              <a:solidFill>
                <a:srgbClr val="000000"/>
              </a:solidFill>
              <a:effectLst/>
              <a:uFillTx/>
              <a:latin typeface="Times New Roman"/>
            </a:endParaRPr>
          </a:p>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of telephones in larger cities </a:t>
            </a:r>
            <a:endParaRPr b="0" lang="en-US" sz="2000" strike="noStrike" u="none">
              <a:solidFill>
                <a:srgbClr val="000000"/>
              </a:solidFill>
              <a:effectLst/>
              <a:uFillTx/>
              <a:latin typeface="Times New Roman"/>
            </a:endParaRPr>
          </a:p>
          <a:p>
            <a:pPr marL="343080" indent="-343080">
              <a:spcBef>
                <a:spcPts val="374"/>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Delhi, Mumbai, Chennai: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5.1 mm</a:t>
            </a:r>
            <a:endParaRPr b="0" lang="en-US" sz="2000" strike="noStrike" u="none">
              <a:solidFill>
                <a:srgbClr val="000000"/>
              </a:solidFill>
              <a:effectLst/>
              <a:uFillTx/>
              <a:latin typeface="Times New Roman"/>
            </a:endParaRPr>
          </a:p>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of cable subscribers: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22 mm</a:t>
            </a:r>
            <a:endParaRPr b="0" lang="en-US" sz="2000" strike="noStrike" u="none">
              <a:solidFill>
                <a:srgbClr val="000000"/>
              </a:solidFill>
              <a:effectLst/>
              <a:uFillTx/>
              <a:latin typeface="Times New Roman"/>
            </a:endParaRPr>
          </a:p>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Total installed fiber route miles </a:t>
            </a:r>
            <a:endParaRPr b="0" lang="en-US" sz="2000" strike="noStrike" u="none">
              <a:solidFill>
                <a:srgbClr val="000000"/>
              </a:solidFill>
              <a:effectLst/>
              <a:uFillTx/>
              <a:latin typeface="Times New Roman"/>
            </a:endParaRPr>
          </a:p>
          <a:p>
            <a:pPr marL="343080" indent="-343080">
              <a:spcBef>
                <a:spcPts val="374"/>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by DoT (incumbent):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48,000 miles</a:t>
            </a:r>
            <a:endParaRPr b="0" lang="en-US" sz="2000" strike="noStrike" u="none">
              <a:solidFill>
                <a:srgbClr val="000000"/>
              </a:solidFill>
              <a:effectLst/>
              <a:uFillTx/>
              <a:latin typeface="Times New Roman"/>
            </a:endParaRPr>
          </a:p>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Software exports: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$4.5 b ($40 b by 2005)</a:t>
            </a:r>
            <a:endParaRPr b="0" lang="en-US" sz="2000" strike="noStrike" u="none">
              <a:solidFill>
                <a:srgbClr val="000000"/>
              </a:solidFill>
              <a:effectLst/>
              <a:uFillTx/>
              <a:latin typeface="Times New Roman"/>
            </a:endParaRPr>
          </a:p>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Domestic long distance market</a:t>
            </a:r>
            <a:endParaRPr b="0" lang="en-US" sz="2000" strike="noStrike" u="none">
              <a:solidFill>
                <a:srgbClr val="000000"/>
              </a:solidFill>
              <a:effectLst/>
              <a:uFillTx/>
              <a:latin typeface="Times New Roman"/>
            </a:endParaRPr>
          </a:p>
          <a:p>
            <a:pPr marL="343080" indent="-343080">
              <a:spcBef>
                <a:spcPts val="374"/>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Opened 8/2000:</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$4 billion revenue (‘98)</a:t>
            </a:r>
            <a:endParaRPr b="0" lang="en-US" sz="2000" strike="noStrike" u="none">
              <a:solidFill>
                <a:srgbClr val="000000"/>
              </a:solidFill>
              <a:effectLst/>
              <a:uFillTx/>
              <a:latin typeface="Times New Roman"/>
            </a:endParaRPr>
          </a:p>
          <a:p>
            <a:pPr marL="343080" indent="-343080">
              <a:spcBef>
                <a:spcPts val="374"/>
              </a:spcBef>
              <a:spcAft>
                <a:spcPts val="3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International long distance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Currently 2002 is being</a:t>
            </a:r>
            <a:endParaRPr b="0" lang="en-US" sz="2000" strike="noStrike" u="none">
              <a:solidFill>
                <a:srgbClr val="000000"/>
              </a:solidFill>
              <a:effectLst/>
              <a:uFillTx/>
              <a:latin typeface="Times New Roman"/>
            </a:endParaRPr>
          </a:p>
          <a:p>
            <a:pPr marL="343080" indent="-343080">
              <a:spcBef>
                <a:spcPts val="374"/>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market for voice: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discussed</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3088E76-7C45-4341-A895-9B3DDBC270D5}"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41400" y="139680"/>
            <a:ext cx="9097920" cy="969840"/>
          </a:xfrm>
          <a:prstGeom prst="rect">
            <a:avLst/>
          </a:prstGeom>
          <a:noFill/>
          <a:ln w="0">
            <a:noFill/>
          </a:ln>
        </p:spPr>
        <p:style>
          <a:lnRef idx="0"/>
          <a:fillRef idx="0"/>
          <a:effectRef idx="0"/>
          <a:fontRef idx="minor"/>
        </p:style>
        <p:txBody>
          <a:bodyPr lIns="110160" rIns="110160" tIns="55080" bIns="5508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3333cc"/>
                </a:solidFill>
                <a:effectLst/>
                <a:uFillTx/>
                <a:latin typeface="Arial Black"/>
              </a:rPr>
              <a:t>The engine fueling the India Strategy </a:t>
            </a:r>
            <a:endParaRPr b="0" lang="en-US" sz="3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Market Growth: India is a huge market in its infancy &amp; initial stages of deregulation (Opens no later than 2004)</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
        <p:nvSpPr>
          <p:cNvPr id="19" name=""/>
          <p:cNvSpPr/>
          <p:nvPr/>
        </p:nvSpPr>
        <p:spPr>
          <a:xfrm>
            <a:off x="320760" y="1415880"/>
            <a:ext cx="867096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ffffff"/>
                </a:solidFill>
                <a:effectLst/>
                <a:uFillTx/>
                <a:latin typeface="Arial"/>
              </a:rPr>
              <a:t> </a:t>
            </a:r>
            <a:r>
              <a:rPr b="1" lang="en-US" sz="1600" strike="noStrike" u="none">
                <a:solidFill>
                  <a:srgbClr val="ffffff"/>
                </a:solidFill>
                <a:effectLst/>
                <a:uFillTx/>
                <a:latin typeface="Arial"/>
              </a:rPr>
              <a:t>No. </a:t>
            </a:r>
            <a:r>
              <a:rPr b="1" lang="en-US" sz="1600" strike="noStrike" u="none">
                <a:solidFill>
                  <a:srgbClr val="ffffff"/>
                </a:solidFill>
                <a:effectLst/>
                <a:uFillTx/>
                <a:latin typeface="Arial"/>
              </a:rPr>
              <a:t>	</a:t>
            </a:r>
            <a:r>
              <a:rPr b="1" lang="en-US" sz="1600" strike="noStrike" u="none">
                <a:solidFill>
                  <a:srgbClr val="ffcc00"/>
                </a:solidFill>
                <a:effectLst/>
                <a:uFillTx/>
                <a:latin typeface="Arial"/>
              </a:rPr>
              <a:t>	</a:t>
            </a:r>
            <a:endParaRPr b="0" lang="en-US" sz="1600" strike="noStrike" u="none">
              <a:solidFill>
                <a:srgbClr val="000000"/>
              </a:solidFill>
              <a:effectLst/>
              <a:uFillTx/>
              <a:latin typeface="Times New Roman"/>
            </a:endParaRPr>
          </a:p>
        </p:txBody>
      </p:sp>
      <p:graphicFrame>
        <p:nvGraphicFramePr>
          <p:cNvPr id="20" name=""/>
          <p:cNvGraphicFramePr/>
          <p:nvPr/>
        </p:nvGraphicFramePr>
        <p:xfrm>
          <a:off x="1447920" y="2362320"/>
          <a:ext cx="6553080" cy="2590560"/>
        </p:xfrm>
        <a:graphic>
          <a:graphicData uri="http://schemas.openxmlformats.org/presentationml/2006/ole">
            <p:oleObj progId="Excel.Sheet.12" r:id="rId1" spid="">
              <p:embed/>
              <p:pic>
                <p:nvPicPr>
                  <p:cNvPr id="21" name="" descr=""/>
                  <p:cNvPicPr/>
                  <p:nvPr/>
                </p:nvPicPr>
                <p:blipFill>
                  <a:blip r:embed="rId2"/>
                  <a:stretch/>
                </p:blipFill>
                <p:spPr>
                  <a:xfrm>
                    <a:off x="1447920" y="2362320"/>
                    <a:ext cx="6553080" cy="2590560"/>
                  </a:xfrm>
                  <a:prstGeom prst="rect">
                    <a:avLst/>
                  </a:prstGeom>
                  <a:noFill/>
                  <a:ln w="0">
                    <a:noFill/>
                  </a:ln>
                </p:spPr>
              </p:pic>
            </p:oleObj>
          </a:graphicData>
        </a:graphic>
      </p:graphicFrame>
      <p:sp>
        <p:nvSpPr>
          <p:cNvPr id="22" name=""/>
          <p:cNvSpPr/>
          <p:nvPr/>
        </p:nvSpPr>
        <p:spPr>
          <a:xfrm>
            <a:off x="4952880" y="4876920"/>
            <a:ext cx="2590920" cy="14446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SOLID LINE: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If existing demand drivers apply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DOTTED LINE: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If demand drivers improve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Primary Demand Drivers: PC Penetration, Communication</a:t>
            </a:r>
            <a:r>
              <a:rPr b="1" i="1" lang="en-US" sz="1200" strike="noStrike" u="none">
                <a:solidFill>
                  <a:srgbClr val="ffffff"/>
                </a:solidFill>
                <a:effectLst/>
                <a:uFillTx/>
                <a:latin typeface="Arial"/>
              </a:rPr>
              <a:t> </a:t>
            </a:r>
            <a:r>
              <a:rPr b="1" i="1" lang="en-US" sz="1200" strike="noStrike" u="none">
                <a:solidFill>
                  <a:srgbClr val="000000"/>
                </a:solidFill>
                <a:effectLst/>
                <a:uFillTx/>
                <a:latin typeface="Arial"/>
              </a:rPr>
              <a:t>Infrastructure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43CBC667-4B9D-4007-9A18-C03287FBE50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Projected  Demand</a:t>
            </a:r>
            <a:endParaRPr b="0" lang="en-US" sz="4400" strike="noStrike" u="none">
              <a:solidFill>
                <a:srgbClr val="000000"/>
              </a:solidFill>
              <a:effectLst/>
              <a:uFillTx/>
              <a:latin typeface="Times New Roman"/>
            </a:endParaRPr>
          </a:p>
        </p:txBody>
      </p:sp>
      <p:sp>
        <p:nvSpPr>
          <p:cNvPr id="2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2000</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2004</a:t>
            </a:r>
            <a:endParaRPr b="0" lang="en-US" sz="32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Data Center (sq ft.)</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20</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1,700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E-Commerce ($M)</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105</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2,300</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Indian Sites (‘000)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3.1</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21.5</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Internet Users</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(million)</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2.5</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21.8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24E7CE3-8D4A-40C4-87DA-55C8BDB47EA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3297240" y="2422440"/>
            <a:ext cx="2071800" cy="331920"/>
          </a:xfrm>
          <a:prstGeom prst="rect">
            <a:avLst/>
          </a:prstGeom>
          <a:gradFill rotWithShape="0">
            <a:gsLst>
              <a:gs pos="0">
                <a:srgbClr val="cbedcb"/>
              </a:gs>
              <a:gs pos="100000">
                <a:srgbClr val="00ac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313080" y="3805200"/>
            <a:ext cx="2071800" cy="331920"/>
          </a:xfrm>
          <a:prstGeom prst="rect">
            <a:avLst/>
          </a:prstGeom>
          <a:gradFill rotWithShape="0">
            <a:gsLst>
              <a:gs pos="0">
                <a:srgbClr val="cbedcb"/>
              </a:gs>
              <a:gs pos="100000">
                <a:srgbClr val="00ac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44280" y="139680"/>
            <a:ext cx="9099720" cy="969840"/>
          </a:xfrm>
          <a:prstGeom prst="rect">
            <a:avLst/>
          </a:prstGeom>
          <a:noFill/>
          <a:ln w="0">
            <a:noFill/>
          </a:ln>
        </p:spPr>
        <p:style>
          <a:lnRef idx="0"/>
          <a:fillRef idx="0"/>
          <a:effectRef idx="0"/>
          <a:fontRef idx="minor"/>
        </p:style>
        <p:txBody>
          <a:bodyPr lIns="110160" rIns="110160" tIns="55080" bIns="5508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8000"/>
                </a:solidFill>
                <a:effectLst/>
                <a:uFillTx/>
                <a:latin typeface="Arial Black"/>
              </a:rPr>
              <a:t>STRATEGY</a:t>
            </a:r>
            <a:endParaRPr b="0" lang="en-US" sz="3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000"/>
                </a:solidFill>
                <a:effectLst/>
                <a:uFillTx/>
                <a:latin typeface="Arial"/>
              </a:rPr>
              <a:t>To be the leading provider of broadband capacity and applications.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
        <p:nvSpPr>
          <p:cNvPr id="28" name=""/>
          <p:cNvSpPr/>
          <p:nvPr/>
        </p:nvSpPr>
        <p:spPr>
          <a:xfrm>
            <a:off x="3303720" y="4213080"/>
            <a:ext cx="2062080" cy="331920"/>
          </a:xfrm>
          <a:prstGeom prst="rect">
            <a:avLst/>
          </a:prstGeom>
          <a:gradFill rotWithShape="0">
            <a:gsLst>
              <a:gs pos="0">
                <a:srgbClr val="008000"/>
              </a:gs>
              <a:gs pos="100000">
                <a:srgbClr val="006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3300480" y="5157720"/>
            <a:ext cx="2071800" cy="331920"/>
          </a:xfrm>
          <a:prstGeom prst="rect">
            <a:avLst/>
          </a:prstGeom>
          <a:gradFill rotWithShape="0">
            <a:gsLst>
              <a:gs pos="0">
                <a:srgbClr val="cbedcb"/>
              </a:gs>
              <a:gs pos="100000">
                <a:srgbClr val="00ac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295800" y="4722840"/>
            <a:ext cx="2071440" cy="331920"/>
          </a:xfrm>
          <a:prstGeom prst="rect">
            <a:avLst/>
          </a:prstGeom>
          <a:gradFill rotWithShape="0">
            <a:gsLst>
              <a:gs pos="0">
                <a:srgbClr val="008000"/>
              </a:gs>
              <a:gs pos="100000">
                <a:srgbClr val="006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297240" y="5587920"/>
            <a:ext cx="2068560" cy="331920"/>
          </a:xfrm>
          <a:prstGeom prst="rect">
            <a:avLst/>
          </a:prstGeom>
          <a:gradFill rotWithShape="0">
            <a:gsLst>
              <a:gs pos="0">
                <a:srgbClr val="cbedcb"/>
              </a:gs>
              <a:gs pos="100000">
                <a:srgbClr val="00ac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rot="16200000">
            <a:off x="1774080" y="2150280"/>
            <a:ext cx="1611360" cy="1276560"/>
          </a:xfrm>
          <a:prstGeom prst="rect">
            <a:avLst/>
          </a:prstGeom>
          <a:noFill/>
          <a:ln w="1908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rot="16200000">
            <a:off x="2217600" y="3533400"/>
            <a:ext cx="725400" cy="1287360"/>
          </a:xfrm>
          <a:prstGeom prst="rect">
            <a:avLst/>
          </a:prstGeom>
          <a:noFill/>
          <a:ln w="1908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rot="16200000">
            <a:off x="1984320" y="4679640"/>
            <a:ext cx="1189080" cy="1284120"/>
          </a:xfrm>
          <a:prstGeom prst="rect">
            <a:avLst/>
          </a:prstGeom>
          <a:noFill/>
          <a:ln w="1908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1919160" y="5146560"/>
            <a:ext cx="1335240" cy="684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cc00"/>
                </a:solidFill>
                <a:effectLst/>
                <a:uFillTx/>
                <a:latin typeface="Arial"/>
              </a:rPr>
              <a:t>INFRASTRUC-TURE</a:t>
            </a:r>
            <a:endParaRPr b="0" lang="en-US" sz="1100" strike="noStrike" u="none">
              <a:solidFill>
                <a:srgbClr val="000000"/>
              </a:solidFill>
              <a:effectLst/>
              <a:uFillTx/>
              <a:latin typeface="Times New Roman"/>
            </a:endParaRPr>
          </a:p>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cc00"/>
                </a:solidFill>
                <a:effectLst/>
                <a:uFillTx/>
                <a:latin typeface="Arial"/>
              </a:rPr>
              <a:t>SERVICES</a:t>
            </a:r>
            <a:endParaRPr b="0" lang="en-US" sz="1100" strike="noStrike" u="none">
              <a:solidFill>
                <a:srgbClr val="000000"/>
              </a:solidFill>
              <a:effectLst/>
              <a:uFillTx/>
              <a:latin typeface="Times New Roman"/>
            </a:endParaRPr>
          </a:p>
        </p:txBody>
      </p:sp>
      <p:sp>
        <p:nvSpPr>
          <p:cNvPr id="36" name=""/>
          <p:cNvSpPr/>
          <p:nvPr/>
        </p:nvSpPr>
        <p:spPr>
          <a:xfrm>
            <a:off x="3308400" y="5618520"/>
            <a:ext cx="20638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Bandwidth/Fiber</a:t>
            </a:r>
            <a:endParaRPr b="0" lang="en-US" sz="1400" strike="noStrike" u="none">
              <a:solidFill>
                <a:srgbClr val="000000"/>
              </a:solidFill>
              <a:effectLst/>
              <a:uFillTx/>
              <a:latin typeface="Times New Roman"/>
            </a:endParaRPr>
          </a:p>
        </p:txBody>
      </p:sp>
      <p:sp>
        <p:nvSpPr>
          <p:cNvPr id="37" name=""/>
          <p:cNvSpPr/>
          <p:nvPr/>
        </p:nvSpPr>
        <p:spPr>
          <a:xfrm>
            <a:off x="3295800" y="5173920"/>
            <a:ext cx="206208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Hosting/Collocation</a:t>
            </a:r>
            <a:endParaRPr b="0" lang="en-US" sz="1400" strike="noStrike" u="none">
              <a:solidFill>
                <a:srgbClr val="000000"/>
              </a:solidFill>
              <a:effectLst/>
              <a:uFillTx/>
              <a:latin typeface="Times New Roman"/>
            </a:endParaRPr>
          </a:p>
        </p:txBody>
      </p:sp>
      <p:sp>
        <p:nvSpPr>
          <p:cNvPr id="38" name=""/>
          <p:cNvSpPr/>
          <p:nvPr/>
        </p:nvSpPr>
        <p:spPr>
          <a:xfrm>
            <a:off x="3232080" y="4742280"/>
            <a:ext cx="2057400" cy="3074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Software Middleware</a:t>
            </a:r>
            <a:endParaRPr b="0" lang="en-US" sz="1400" strike="noStrike" u="none">
              <a:solidFill>
                <a:srgbClr val="000000"/>
              </a:solidFill>
              <a:effectLst/>
              <a:uFillTx/>
              <a:latin typeface="Times New Roman"/>
            </a:endParaRPr>
          </a:p>
        </p:txBody>
      </p:sp>
      <p:sp>
        <p:nvSpPr>
          <p:cNvPr id="39" name=""/>
          <p:cNvSpPr/>
          <p:nvPr/>
        </p:nvSpPr>
        <p:spPr>
          <a:xfrm>
            <a:off x="3321000" y="3800520"/>
            <a:ext cx="201456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Software Development</a:t>
            </a:r>
            <a:endParaRPr b="0" lang="en-US" sz="1400" strike="noStrike" u="none">
              <a:solidFill>
                <a:srgbClr val="000000"/>
              </a:solidFill>
              <a:effectLst/>
              <a:uFillTx/>
              <a:latin typeface="Times New Roman"/>
            </a:endParaRPr>
          </a:p>
        </p:txBody>
      </p:sp>
      <p:sp>
        <p:nvSpPr>
          <p:cNvPr id="40" name=""/>
          <p:cNvSpPr/>
          <p:nvPr/>
        </p:nvSpPr>
        <p:spPr>
          <a:xfrm>
            <a:off x="3273480" y="4238640"/>
            <a:ext cx="204156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Technical Staffing</a:t>
            </a:r>
            <a:endParaRPr b="0" lang="en-US" sz="1400" strike="noStrike" u="none">
              <a:solidFill>
                <a:srgbClr val="000000"/>
              </a:solidFill>
              <a:effectLst/>
              <a:uFillTx/>
              <a:latin typeface="Times New Roman"/>
            </a:endParaRPr>
          </a:p>
        </p:txBody>
      </p:sp>
      <p:sp>
        <p:nvSpPr>
          <p:cNvPr id="41" name=""/>
          <p:cNvSpPr/>
          <p:nvPr/>
        </p:nvSpPr>
        <p:spPr>
          <a:xfrm>
            <a:off x="3317760" y="2033640"/>
            <a:ext cx="20606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a:off x="1908000" y="4049640"/>
            <a:ext cx="1335240" cy="261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cc00"/>
                </a:solidFill>
                <a:effectLst/>
                <a:uFillTx/>
                <a:latin typeface="Arial"/>
              </a:rPr>
              <a:t>SOFTWARE</a:t>
            </a:r>
            <a:endParaRPr b="0" lang="en-US" sz="1100" strike="noStrike" u="none">
              <a:solidFill>
                <a:srgbClr val="000000"/>
              </a:solidFill>
              <a:effectLst/>
              <a:uFillTx/>
              <a:latin typeface="Times New Roman"/>
            </a:endParaRPr>
          </a:p>
        </p:txBody>
      </p:sp>
      <p:sp>
        <p:nvSpPr>
          <p:cNvPr id="43" name=""/>
          <p:cNvSpPr/>
          <p:nvPr/>
        </p:nvSpPr>
        <p:spPr>
          <a:xfrm>
            <a:off x="1924200" y="2513160"/>
            <a:ext cx="1334880" cy="5169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cc00"/>
                </a:solidFill>
                <a:effectLst/>
                <a:uFillTx/>
                <a:latin typeface="Arial"/>
              </a:rPr>
              <a:t>DERIVATIVE</a:t>
            </a:r>
            <a:endParaRPr b="0" lang="en-US" sz="1100" strike="noStrike" u="none">
              <a:solidFill>
                <a:srgbClr val="000000"/>
              </a:solidFill>
              <a:effectLst/>
              <a:uFillTx/>
              <a:latin typeface="Times New Roman"/>
            </a:endParaRPr>
          </a:p>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cc00"/>
                </a:solidFill>
                <a:effectLst/>
                <a:uFillTx/>
                <a:latin typeface="Arial"/>
              </a:rPr>
              <a:t>BUSINESSES</a:t>
            </a:r>
            <a:endParaRPr b="0" lang="en-US" sz="1100" strike="noStrike" u="none">
              <a:solidFill>
                <a:srgbClr val="000000"/>
              </a:solidFill>
              <a:effectLst/>
              <a:uFillTx/>
              <a:latin typeface="Times New Roman"/>
            </a:endParaRPr>
          </a:p>
        </p:txBody>
      </p:sp>
      <p:sp>
        <p:nvSpPr>
          <p:cNvPr id="44" name=""/>
          <p:cNvSpPr/>
          <p:nvPr/>
        </p:nvSpPr>
        <p:spPr>
          <a:xfrm>
            <a:off x="5478480" y="5740560"/>
            <a:ext cx="461880" cy="0"/>
          </a:xfrm>
          <a:prstGeom prst="line">
            <a:avLst/>
          </a:prstGeom>
          <a:ln w="25560">
            <a:solidFill>
              <a:srgbClr val="00ff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6072120" y="5495760"/>
            <a:ext cx="2063880" cy="52092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fe11f"/>
                </a:solidFill>
                <a:effectLst/>
                <a:uFillTx/>
                <a:latin typeface="Arial"/>
              </a:rPr>
              <a:t>National Fiber Backbone</a:t>
            </a:r>
            <a:endParaRPr b="0" lang="en-US" sz="1400" strike="noStrike" u="none">
              <a:solidFill>
                <a:srgbClr val="000000"/>
              </a:solidFill>
              <a:effectLst/>
              <a:uFillTx/>
              <a:latin typeface="Times New Roman"/>
            </a:endParaRPr>
          </a:p>
        </p:txBody>
      </p:sp>
      <p:sp>
        <p:nvSpPr>
          <p:cNvPr id="46" name=""/>
          <p:cNvSpPr/>
          <p:nvPr/>
        </p:nvSpPr>
        <p:spPr>
          <a:xfrm>
            <a:off x="3290760" y="2855880"/>
            <a:ext cx="20624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5478480" y="5315040"/>
            <a:ext cx="461880" cy="0"/>
          </a:xfrm>
          <a:prstGeom prst="line">
            <a:avLst/>
          </a:prstGeom>
          <a:ln w="25560">
            <a:solidFill>
              <a:srgbClr val="00ff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6072120" y="5166000"/>
            <a:ext cx="2063880" cy="3074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fe11f"/>
                </a:solidFill>
                <a:effectLst/>
                <a:uFillTx/>
                <a:latin typeface="Arial"/>
              </a:rPr>
              <a:t>Datacenters</a:t>
            </a:r>
            <a:endParaRPr b="0" lang="en-US" sz="1400" strike="noStrike" u="none">
              <a:solidFill>
                <a:srgbClr val="000000"/>
              </a:solidFill>
              <a:effectLst/>
              <a:uFillTx/>
              <a:latin typeface="Times New Roman"/>
            </a:endParaRPr>
          </a:p>
        </p:txBody>
      </p:sp>
      <p:sp>
        <p:nvSpPr>
          <p:cNvPr id="49" name=""/>
          <p:cNvSpPr/>
          <p:nvPr/>
        </p:nvSpPr>
        <p:spPr>
          <a:xfrm>
            <a:off x="3301920" y="3271680"/>
            <a:ext cx="2060640" cy="331920"/>
          </a:xfrm>
          <a:prstGeom prst="rect">
            <a:avLst/>
          </a:prstGeom>
          <a:gradFill rotWithShape="0">
            <a:gsLst>
              <a:gs pos="0">
                <a:srgbClr val="008000"/>
              </a:gs>
              <a:gs pos="100000">
                <a:srgbClr val="006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5486400" y="3962520"/>
            <a:ext cx="463680" cy="0"/>
          </a:xfrm>
          <a:prstGeom prst="line">
            <a:avLst/>
          </a:prstGeom>
          <a:ln w="25560">
            <a:solidFill>
              <a:srgbClr val="00ff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6080040" y="3813480"/>
            <a:ext cx="2065320" cy="3074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fe11f"/>
                </a:solidFill>
                <a:effectLst/>
                <a:uFillTx/>
                <a:latin typeface="Arial"/>
              </a:rPr>
              <a:t>Visum Soft   </a:t>
            </a:r>
            <a:endParaRPr b="0" lang="en-US" sz="1400" strike="noStrike" u="none">
              <a:solidFill>
                <a:srgbClr val="000000"/>
              </a:solidFill>
              <a:effectLst/>
              <a:uFillTx/>
              <a:latin typeface="Times New Roman"/>
            </a:endParaRPr>
          </a:p>
        </p:txBody>
      </p:sp>
      <p:sp>
        <p:nvSpPr>
          <p:cNvPr id="52" name=""/>
          <p:cNvSpPr/>
          <p:nvPr/>
        </p:nvSpPr>
        <p:spPr>
          <a:xfrm>
            <a:off x="5473800" y="2178000"/>
            <a:ext cx="463320" cy="0"/>
          </a:xfrm>
          <a:prstGeom prst="line">
            <a:avLst/>
          </a:prstGeom>
          <a:ln w="25560">
            <a:solidFill>
              <a:srgbClr val="00ff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058080" y="2029320"/>
            <a:ext cx="2063520" cy="3074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fe11f"/>
                </a:solidFill>
                <a:effectLst/>
                <a:uFillTx/>
                <a:latin typeface="Arial"/>
              </a:rPr>
              <a:t>EnronExchange.com</a:t>
            </a:r>
            <a:endParaRPr b="0" lang="en-US" sz="1400" strike="noStrike" u="none">
              <a:solidFill>
                <a:srgbClr val="000000"/>
              </a:solidFill>
              <a:effectLst/>
              <a:uFillTx/>
              <a:latin typeface="Times New Roman"/>
            </a:endParaRPr>
          </a:p>
        </p:txBody>
      </p:sp>
      <p:sp>
        <p:nvSpPr>
          <p:cNvPr id="54" name=""/>
          <p:cNvSpPr/>
          <p:nvPr/>
        </p:nvSpPr>
        <p:spPr>
          <a:xfrm>
            <a:off x="3301920" y="1984320"/>
            <a:ext cx="2071800" cy="331920"/>
          </a:xfrm>
          <a:prstGeom prst="rect">
            <a:avLst/>
          </a:prstGeom>
          <a:gradFill rotWithShape="0">
            <a:gsLst>
              <a:gs pos="0">
                <a:srgbClr val="cbedcb"/>
              </a:gs>
              <a:gs pos="100000">
                <a:srgbClr val="00ac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3295800" y="1979640"/>
            <a:ext cx="201600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B2B Marketplaces</a:t>
            </a:r>
            <a:endParaRPr b="0" lang="en-US" sz="1400" strike="noStrike" u="none">
              <a:solidFill>
                <a:srgbClr val="000000"/>
              </a:solidFill>
              <a:effectLst/>
              <a:uFillTx/>
              <a:latin typeface="Times New Roman"/>
            </a:endParaRPr>
          </a:p>
        </p:txBody>
      </p:sp>
      <p:sp>
        <p:nvSpPr>
          <p:cNvPr id="56" name=""/>
          <p:cNvSpPr/>
          <p:nvPr/>
        </p:nvSpPr>
        <p:spPr>
          <a:xfrm>
            <a:off x="5959440" y="1600560"/>
            <a:ext cx="3125880" cy="3074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8000"/>
                </a:solidFill>
                <a:effectLst/>
                <a:uFillTx/>
                <a:latin typeface="Arial"/>
              </a:rPr>
              <a:t>PHASE 1: Focus for 2000 </a:t>
            </a:r>
            <a:endParaRPr b="0" lang="en-US" sz="1400" strike="noStrike" u="none">
              <a:solidFill>
                <a:srgbClr val="000000"/>
              </a:solidFill>
              <a:effectLst/>
              <a:uFillTx/>
              <a:latin typeface="Times New Roman"/>
            </a:endParaRPr>
          </a:p>
        </p:txBody>
      </p:sp>
      <p:sp>
        <p:nvSpPr>
          <p:cNvPr id="57" name=""/>
          <p:cNvSpPr/>
          <p:nvPr/>
        </p:nvSpPr>
        <p:spPr>
          <a:xfrm>
            <a:off x="3301920" y="2843280"/>
            <a:ext cx="2063880" cy="331560"/>
          </a:xfrm>
          <a:prstGeom prst="rect">
            <a:avLst/>
          </a:prstGeom>
          <a:gradFill rotWithShape="0">
            <a:gsLst>
              <a:gs pos="0">
                <a:srgbClr val="008000"/>
              </a:gs>
              <a:gs pos="100000">
                <a:srgbClr val="006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Investments</a:t>
            </a:r>
            <a:endParaRPr b="0" lang="en-US" sz="1400" strike="noStrike" u="none">
              <a:solidFill>
                <a:srgbClr val="000000"/>
              </a:solidFill>
              <a:effectLst/>
              <a:uFillTx/>
              <a:latin typeface="Times New Roman"/>
            </a:endParaRPr>
          </a:p>
        </p:txBody>
      </p:sp>
      <p:sp>
        <p:nvSpPr>
          <p:cNvPr id="58" name=""/>
          <p:cNvSpPr/>
          <p:nvPr/>
        </p:nvSpPr>
        <p:spPr>
          <a:xfrm>
            <a:off x="3265560" y="2436840"/>
            <a:ext cx="20620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 name=""/>
          <p:cNvSpPr/>
          <p:nvPr/>
        </p:nvSpPr>
        <p:spPr>
          <a:xfrm>
            <a:off x="1035000" y="1987560"/>
            <a:ext cx="565200" cy="3868560"/>
          </a:xfrm>
          <a:prstGeom prst="upArrow">
            <a:avLst>
              <a:gd name="adj1" fmla="val 50000"/>
              <a:gd name="adj2" fmla="val 171115"/>
            </a:avLst>
          </a:prstGeom>
          <a:gradFill rotWithShape="0">
            <a:gsLst>
              <a:gs pos="0">
                <a:srgbClr val="3fe11f"/>
              </a:gs>
              <a:gs pos="100000">
                <a:srgbClr val="113d08"/>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5468760" y="2558880"/>
            <a:ext cx="463680" cy="0"/>
          </a:xfrm>
          <a:prstGeom prst="line">
            <a:avLst/>
          </a:prstGeom>
          <a:ln w="25560">
            <a:solidFill>
              <a:srgbClr val="00ff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6078600" y="2424600"/>
            <a:ext cx="2065320" cy="3074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fe11f"/>
                </a:solidFill>
                <a:effectLst/>
                <a:uFillTx/>
                <a:latin typeface="Arial"/>
              </a:rPr>
              <a:t>VBN’s, IP products</a:t>
            </a:r>
            <a:endParaRPr b="0" lang="en-US" sz="1400" strike="noStrike" u="none">
              <a:solidFill>
                <a:srgbClr val="000000"/>
              </a:solidFill>
              <a:effectLst/>
              <a:uFillTx/>
              <a:latin typeface="Times New Roman"/>
            </a:endParaRPr>
          </a:p>
        </p:txBody>
      </p:sp>
      <p:sp>
        <p:nvSpPr>
          <p:cNvPr id="62" name=""/>
          <p:cNvSpPr/>
          <p:nvPr/>
        </p:nvSpPr>
        <p:spPr>
          <a:xfrm>
            <a:off x="3300480" y="3260880"/>
            <a:ext cx="2063520" cy="331560"/>
          </a:xfrm>
          <a:prstGeom prst="rect">
            <a:avLst/>
          </a:prstGeom>
          <a:gradFill rotWithShape="0">
            <a:gsLst>
              <a:gs pos="0">
                <a:srgbClr val="008000"/>
              </a:gs>
              <a:gs pos="100000">
                <a:srgbClr val="006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Voice: DLDO </a:t>
            </a:r>
            <a:endParaRPr b="0" lang="en-US" sz="1400" strike="noStrike" u="none">
              <a:solidFill>
                <a:srgbClr val="000000"/>
              </a:solidFill>
              <a:effectLst/>
              <a:uFillTx/>
              <a:latin typeface="Times New Roman"/>
            </a:endParaRPr>
          </a:p>
        </p:txBody>
      </p:sp>
      <p:sp>
        <p:nvSpPr>
          <p:cNvPr id="63" name=""/>
          <p:cNvSpPr/>
          <p:nvPr/>
        </p:nvSpPr>
        <p:spPr>
          <a:xfrm>
            <a:off x="3305160" y="2422440"/>
            <a:ext cx="201456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Corporate Data Services</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E6A4B2D-30F5-4697-BD6F-3DFE439E4AF5}"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Powertel Solutions -- Fiber Backbone</a:t>
            </a:r>
            <a:endParaRPr b="0" lang="en-US" sz="4400" strike="noStrike" u="none">
              <a:solidFill>
                <a:srgbClr val="000000"/>
              </a:solidFill>
              <a:effectLst/>
              <a:uFillTx/>
              <a:latin typeface="Times New Roman"/>
            </a:endParaRPr>
          </a:p>
        </p:txBody>
      </p:sp>
      <p:sp>
        <p:nvSpPr>
          <p:cNvPr id="6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814"/>
              </a:spcBef>
              <a:spcAft>
                <a:spcPts val="81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Department of Telecommunications owns all fiber in India.  All service providers buy capacity from DoT at monopolist pricing and without any Service Level Agreement.</a:t>
            </a:r>
            <a:endParaRPr b="0" lang="en-US" sz="2600" strike="noStrike" u="none">
              <a:solidFill>
                <a:srgbClr val="000000"/>
              </a:solidFill>
              <a:effectLst/>
              <a:uFillTx/>
              <a:latin typeface="Times New Roman"/>
            </a:endParaRPr>
          </a:p>
          <a:p>
            <a:pPr marL="343080" indent="-343080">
              <a:spcBef>
                <a:spcPts val="814"/>
              </a:spcBef>
              <a:spcAft>
                <a:spcPts val="81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Approximately 8,500 mile network could capture 80% of voice and data traffic.</a:t>
            </a:r>
            <a:endParaRPr b="0" lang="en-US" sz="2600" strike="noStrike" u="none">
              <a:solidFill>
                <a:srgbClr val="000000"/>
              </a:solidFill>
              <a:effectLst/>
              <a:uFillTx/>
              <a:latin typeface="Times New Roman"/>
            </a:endParaRPr>
          </a:p>
          <a:p>
            <a:pPr marL="343080" indent="-343080">
              <a:spcBef>
                <a:spcPts val="814"/>
              </a:spcBef>
              <a:spcAft>
                <a:spcPts val="81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Will build backbone in four progressive states and lease or barter in another four states.</a:t>
            </a:r>
            <a:endParaRPr b="0" lang="en-US" sz="2600" strike="noStrike" u="none">
              <a:solidFill>
                <a:srgbClr val="000000"/>
              </a:solidFill>
              <a:effectLst/>
              <a:uFillTx/>
              <a:latin typeface="Times New Roman"/>
            </a:endParaRPr>
          </a:p>
          <a:p>
            <a:pPr marL="343080" indent="-343080">
              <a:spcBef>
                <a:spcPts val="814"/>
              </a:spcBef>
              <a:spcAft>
                <a:spcPts val="81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Construction term 16 months.</a:t>
            </a:r>
            <a:endParaRPr b="0" lang="en-US" sz="2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98ABFD4-B245-4633-A30F-4E06BC9915C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MSEB Fiber Backbone</a:t>
            </a:r>
            <a:endParaRPr b="0" lang="en-US" sz="4400" strike="noStrike" u="none">
              <a:solidFill>
                <a:srgbClr val="000000"/>
              </a:solidFill>
              <a:effectLst/>
              <a:uFillTx/>
              <a:latin typeface="Times New Roman"/>
            </a:endParaRPr>
          </a:p>
        </p:txBody>
      </p:sp>
      <p:sp>
        <p:nvSpPr>
          <p:cNvPr id="67" name="PlaceHolder 2"/>
          <p:cNvSpPr>
            <a:spLocks noGrp="1"/>
          </p:cNvSpPr>
          <p:nvPr>
            <p:ph/>
          </p:nvPr>
        </p:nvSpPr>
        <p:spPr>
          <a:xfrm>
            <a:off x="685800" y="1752120"/>
            <a:ext cx="7772400" cy="4343400"/>
          </a:xfrm>
          <a:prstGeom prst="rect">
            <a:avLst/>
          </a:prstGeom>
          <a:noFill/>
          <a:ln w="0">
            <a:noFill/>
          </a:ln>
        </p:spPr>
        <p:txBody>
          <a:bodyPr lIns="90000" rIns="90000" tIns="46800" bIns="46800" anchor="t">
            <a:normAutofit/>
          </a:bodyPr>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Valuable because of network reach and geography.</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Could reduce cost of entry in other states: could trade fiber/capacity.</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Negotiations for presale of capacity ongoing.</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Project cost: $49mm+$22mm for RoW fee.</a:t>
            </a:r>
            <a:endParaRPr b="0" lang="en-US" sz="2600" strike="noStrike" u="none">
              <a:solidFill>
                <a:srgbClr val="000000"/>
              </a:solidFill>
              <a:effectLst/>
              <a:uFillTx/>
              <a:latin typeface="Times New Roman"/>
            </a:endParaRPr>
          </a:p>
          <a:p>
            <a:pPr marL="343080" indent="-343080">
              <a:spcBef>
                <a:spcPts val="1624"/>
              </a:spcBef>
              <a:spcAft>
                <a:spcPts val="162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Enron Equity: 48% </a:t>
            </a:r>
            <a:endParaRPr b="0" lang="en-US" sz="2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C08A882-72BB-4947-A3D7-E0FCF971188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cc"/>
                </a:solidFill>
                <a:effectLst/>
                <a:uFillTx/>
                <a:latin typeface="Times New Roman"/>
              </a:rPr>
              <a:t>Broadband Services: </a:t>
            </a:r>
            <a:br>
              <a:rPr sz="4400"/>
            </a:br>
            <a:r>
              <a:rPr b="0" lang="en-US" sz="4400" strike="noStrike" u="none">
                <a:solidFill>
                  <a:srgbClr val="3333cc"/>
                </a:solidFill>
                <a:effectLst/>
                <a:uFillTx/>
                <a:latin typeface="Times New Roman"/>
              </a:rPr>
              <a:t>Data Centers</a:t>
            </a:r>
            <a:endParaRPr b="0" lang="en-US" sz="4400" strike="noStrike" u="none">
              <a:solidFill>
                <a:srgbClr val="000000"/>
              </a:solidFill>
              <a:effectLst/>
              <a:uFillTx/>
              <a:latin typeface="Times New Roman"/>
            </a:endParaRPr>
          </a:p>
        </p:txBody>
      </p:sp>
      <p:sp>
        <p:nvSpPr>
          <p:cNvPr id="69" name="PlaceHolder 2"/>
          <p:cNvSpPr>
            <a:spLocks noGrp="1"/>
          </p:cNvSpPr>
          <p:nvPr>
            <p:ph/>
          </p:nvPr>
        </p:nvSpPr>
        <p:spPr>
          <a:xfrm>
            <a:off x="685800" y="1600200"/>
            <a:ext cx="7772400" cy="4495680"/>
          </a:xfrm>
          <a:prstGeom prst="rect">
            <a:avLst/>
          </a:prstGeom>
          <a:noFill/>
          <a:ln w="0">
            <a:noFill/>
          </a:ln>
        </p:spPr>
        <p:txBody>
          <a:bodyPr lIns="90000" rIns="90000" tIns="46800" bIns="46800" anchor="t">
            <a:normAutofit/>
          </a:bodyPr>
          <a:p>
            <a:pPr marL="343080" indent="-343080">
              <a:spcBef>
                <a:spcPts val="774"/>
              </a:spcBef>
              <a:spcAft>
                <a:spcPts val="7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There is no telco-grade data center in India.</a:t>
            </a:r>
            <a:endParaRPr b="0" lang="en-US" sz="2500" strike="noStrike" u="none">
              <a:solidFill>
                <a:srgbClr val="000000"/>
              </a:solidFill>
              <a:effectLst/>
              <a:uFillTx/>
              <a:latin typeface="Times New Roman"/>
            </a:endParaRPr>
          </a:p>
          <a:p>
            <a:pPr marL="343080" indent="-343080">
              <a:spcBef>
                <a:spcPts val="774"/>
              </a:spcBef>
              <a:spcAft>
                <a:spcPts val="7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Enron’s data centers will provide web-hosting, server co-location, server management and sale of bandwidth.</a:t>
            </a:r>
            <a:endParaRPr b="0" lang="en-US" sz="2500" strike="noStrike" u="none">
              <a:solidFill>
                <a:srgbClr val="000000"/>
              </a:solidFill>
              <a:effectLst/>
              <a:uFillTx/>
              <a:latin typeface="Times New Roman"/>
            </a:endParaRPr>
          </a:p>
          <a:p>
            <a:pPr marL="343080" indent="-343080">
              <a:spcBef>
                <a:spcPts val="774"/>
              </a:spcBef>
              <a:spcAft>
                <a:spcPts val="7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Up to 6 data centers in major metros; first two in Mumbai and Bangalore.  </a:t>
            </a:r>
            <a:endParaRPr b="0" lang="en-US" sz="2500" strike="noStrike" u="none">
              <a:solidFill>
                <a:srgbClr val="000000"/>
              </a:solidFill>
              <a:effectLst/>
              <a:uFillTx/>
              <a:latin typeface="Times New Roman"/>
            </a:endParaRPr>
          </a:p>
          <a:p>
            <a:pPr marL="343080" indent="-343080">
              <a:spcBef>
                <a:spcPts val="774"/>
              </a:spcBef>
              <a:spcAft>
                <a:spcPts val="7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Exclusive arrangement with Mirror Image in India.</a:t>
            </a:r>
            <a:endParaRPr b="0" lang="en-US" sz="2500" strike="noStrike" u="none">
              <a:solidFill>
                <a:srgbClr val="000000"/>
              </a:solidFill>
              <a:effectLst/>
              <a:uFillTx/>
              <a:latin typeface="Times New Roman"/>
            </a:endParaRPr>
          </a:p>
          <a:p>
            <a:pPr marL="343080" indent="-343080">
              <a:spcBef>
                <a:spcPts val="774"/>
              </a:spcBef>
              <a:spcAft>
                <a:spcPts val="774"/>
              </a:spcAft>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What drives the demand?  Highest growth in internet users in Asia </a:t>
            </a:r>
            <a:r>
              <a:rPr b="0" lang="en-US" sz="2500" strike="noStrike" u="none">
                <a:solidFill>
                  <a:srgbClr val="000000"/>
                </a:solidFill>
                <a:effectLst/>
                <a:uFillTx/>
                <a:latin typeface="Symbol"/>
                <a:ea typeface="Symbol"/>
              </a:rPr>
              <a:t></a:t>
            </a:r>
            <a:r>
              <a:rPr b="0" lang="en-US" sz="2500" strike="noStrike" u="none">
                <a:solidFill>
                  <a:srgbClr val="000000"/>
                </a:solidFill>
                <a:effectLst/>
                <a:uFillTx/>
                <a:latin typeface="Times New Roman"/>
              </a:rPr>
              <a:t> growth of the e-commerce market </a:t>
            </a:r>
            <a:r>
              <a:rPr b="0" lang="en-US" sz="2500" strike="noStrike" u="none">
                <a:solidFill>
                  <a:srgbClr val="000000"/>
                </a:solidFill>
                <a:effectLst/>
                <a:uFillTx/>
                <a:latin typeface="Symbol"/>
                <a:ea typeface="Symbol"/>
              </a:rPr>
              <a:t></a:t>
            </a:r>
            <a:r>
              <a:rPr b="0" lang="en-US" sz="2500" strike="noStrike" u="none">
                <a:solidFill>
                  <a:srgbClr val="000000"/>
                </a:solidFill>
                <a:effectLst/>
                <a:uFillTx/>
                <a:latin typeface="Times New Roman"/>
              </a:rPr>
              <a:t> growth in demand for data center market. </a:t>
            </a:r>
            <a:endParaRPr b="0" lang="en-US" sz="2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0D0B52A-99BA-41F2-BE83-4CF6A9F2955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1999-07-31T12:26:46Z</dcterms:created>
  <dc:creator>EI</dc:creator>
  <dc:description/>
  <dc:language>en-US</dc:language>
  <cp:lastModifiedBy>Enron Technology</cp:lastModifiedBy>
  <cp:lastPrinted>1999-08-02T16:29:02Z</cp:lastPrinted>
  <dcterms:modified xsi:type="dcterms:W3CDTF">2000-10-16T12:09:53Z</dcterms:modified>
  <cp:revision>51</cp:revision>
  <dc:subject/>
  <dc:title>HOW RESTRUCTURING WORKS TO CREATE A COMPETITIVE MARKET</dc:title>
</cp:coreProperties>
</file>