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102DBD85-5E1D-400B-BB74-2861DCAA032F}"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A222D62-41DE-4BCD-BA2E-BCD6022B75D9}"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785E731D-0EC6-4C0E-A498-2BD2F0B9229A}"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B41BAA9-5361-4E0B-9452-2A7714D5FFF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1522800" y="1066680"/>
            <a:ext cx="5965200" cy="32929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Canada Trading Report</a:t>
            </a: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September 18, 2001</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2578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5" name=""/>
          <p:cNvGraphicFramePr/>
          <p:nvPr/>
        </p:nvGraphicFramePr>
        <p:xfrm>
          <a:off x="0" y="6114960"/>
          <a:ext cx="2695680" cy="743040"/>
        </p:xfrm>
        <a:graphic>
          <a:graphicData uri="http://schemas.openxmlformats.org/presentationml/2006/ole">
            <p:oleObj r:id="rId1" spid="">
              <p:embed/>
              <p:pic>
                <p:nvPicPr>
                  <p:cNvPr id="16" name="" descr=""/>
                  <p:cNvPicPr/>
                  <p:nvPr/>
                </p:nvPicPr>
                <p:blipFill>
                  <a:blip r:embed="rId2"/>
                  <a:stretch/>
                </p:blipFill>
                <p:spPr>
                  <a:xfrm>
                    <a:off x="0" y="6114960"/>
                    <a:ext cx="2695680" cy="743040"/>
                  </a:xfrm>
                  <a:prstGeom prst="rect">
                    <a:avLst/>
                  </a:prstGeom>
                  <a:noFill/>
                  <a:ln w="0">
                    <a:noFill/>
                  </a:ln>
                </p:spPr>
              </p:pic>
            </p:oleObj>
          </a:graphicData>
        </a:graphic>
      </p:graphicFrame>
      <p:sp>
        <p:nvSpPr>
          <p:cNvPr id="17" name=""/>
          <p:cNvSpPr/>
          <p:nvPr/>
        </p:nvSpPr>
        <p:spPr>
          <a:xfrm>
            <a:off x="6183360" y="304920"/>
            <a:ext cx="2732040" cy="482760"/>
          </a:xfrm>
          <a:prstGeom prst="rect">
            <a:avLst/>
          </a:prstGeom>
          <a:noFill/>
          <a:ln w="0">
            <a:noFill/>
          </a:ln>
        </p:spPr>
        <p:style>
          <a:lnRef idx="0"/>
          <a:fillRef idx="0"/>
          <a:effectRef idx="0"/>
          <a:fontRef idx="minor"/>
        </p:style>
        <p:txBody>
          <a:bodyPr lIns="90000" rIns="90000" tIns="46800" bIns="46800" anchor="t">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Enron Americas</a:t>
            </a:r>
            <a:endParaRPr b="0" lang="en-US" sz="3000" strike="noStrike" u="none">
              <a:solidFill>
                <a:srgbClr val="000000"/>
              </a:solidFill>
              <a:effectLst/>
              <a:uFillTx/>
              <a:latin typeface="Times New Roman"/>
            </a:endParaRPr>
          </a:p>
        </p:txBody>
      </p:sp>
      <p:grpSp>
        <p:nvGrpSpPr>
          <p:cNvPr id="18" name=""/>
          <p:cNvGrpSpPr/>
          <p:nvPr/>
        </p:nvGrpSpPr>
        <p:grpSpPr>
          <a:xfrm>
            <a:off x="6808680" y="6165720"/>
            <a:ext cx="1968480" cy="488880"/>
            <a:chOff x="6808680" y="6165720"/>
            <a:chExt cx="1968480" cy="488880"/>
          </a:xfrm>
        </p:grpSpPr>
        <p:pic>
          <p:nvPicPr>
            <p:cNvPr id="19" name="" descr=""/>
            <p:cNvPicPr/>
            <p:nvPr/>
          </p:nvPicPr>
          <p:blipFill>
            <a:blip r:embed="rId3"/>
            <a:srcRect l="0" t="0" r="8090" b="52078"/>
            <a:stretch/>
          </p:blipFill>
          <p:spPr>
            <a:xfrm>
              <a:off x="6808680" y="6165720"/>
              <a:ext cx="1968480" cy="282600"/>
            </a:xfrm>
            <a:prstGeom prst="rect">
              <a:avLst/>
            </a:prstGeom>
            <a:noFill/>
            <a:ln w="0">
              <a:noFill/>
            </a:ln>
          </p:spPr>
        </p:pic>
        <p:sp>
          <p:nvSpPr>
            <p:cNvPr id="20"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Canada Trading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Low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90" name=""/>
          <p:cNvGraphicFramePr/>
          <p:nvPr/>
        </p:nvGraphicFramePr>
        <p:xfrm>
          <a:off x="393840" y="1536840"/>
          <a:ext cx="8597880" cy="6730920"/>
        </p:xfrm>
        <a:graphic>
          <a:graphicData uri="http://schemas.openxmlformats.org/presentationml/2006/ole">
            <p:oleObj progId="Word.Document.12" r:id="rId1" spid="">
              <p:embed/>
              <p:pic>
                <p:nvPicPr>
                  <p:cNvPr id="91" name="" descr=""/>
                  <p:cNvPicPr/>
                  <p:nvPr/>
                </p:nvPicPr>
                <p:blipFill>
                  <a:blip r:embed="rId2"/>
                  <a:stretch/>
                </p:blipFill>
                <p:spPr>
                  <a:xfrm>
                    <a:off x="393840" y="1536840"/>
                    <a:ext cx="8597880" cy="6730920"/>
                  </a:xfrm>
                  <a:prstGeom prst="rect">
                    <a:avLst/>
                  </a:prstGeom>
                  <a:noFill/>
                  <a:ln w="0">
                    <a:noFill/>
                  </a:ln>
                </p:spPr>
              </p:pic>
            </p:oleObj>
          </a:graphicData>
        </a:graphic>
      </p:graphicFrame>
      <p:sp>
        <p:nvSpPr>
          <p:cNvPr id="92"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93"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94" name=""/>
          <p:cNvGraphicFramePr/>
          <p:nvPr/>
        </p:nvGraphicFramePr>
        <p:xfrm>
          <a:off x="0" y="6114960"/>
          <a:ext cx="2695680" cy="743040"/>
        </p:xfrm>
        <a:graphic>
          <a:graphicData uri="http://schemas.openxmlformats.org/presentationml/2006/ole">
            <p:oleObj r:id="rId3" spid="">
              <p:embed/>
              <p:pic>
                <p:nvPicPr>
                  <p:cNvPr id="95"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96" name=""/>
          <p:cNvGrpSpPr/>
          <p:nvPr/>
        </p:nvGrpSpPr>
        <p:grpSpPr>
          <a:xfrm>
            <a:off x="6808680" y="6165720"/>
            <a:ext cx="1968480" cy="488880"/>
            <a:chOff x="6808680" y="6165720"/>
            <a:chExt cx="1968480" cy="488880"/>
          </a:xfrm>
        </p:grpSpPr>
        <p:pic>
          <p:nvPicPr>
            <p:cNvPr id="97" name="" descr=""/>
            <p:cNvPicPr/>
            <p:nvPr/>
          </p:nvPicPr>
          <p:blipFill>
            <a:blip r:embed="rId5"/>
            <a:srcRect l="0" t="0" r="8090" b="52078"/>
            <a:stretch/>
          </p:blipFill>
          <p:spPr>
            <a:xfrm>
              <a:off x="6808680" y="6165720"/>
              <a:ext cx="1968480" cy="282600"/>
            </a:xfrm>
            <a:prstGeom prst="rect">
              <a:avLst/>
            </a:prstGeom>
            <a:noFill/>
            <a:ln w="0">
              <a:noFill/>
            </a:ln>
          </p:spPr>
        </p:pic>
        <p:sp>
          <p:nvSpPr>
            <p:cNvPr id="98"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99" name=""/>
          <p:cNvSpPr/>
          <p:nvPr/>
        </p:nvSpPr>
        <p:spPr>
          <a:xfrm>
            <a:off x="304920" y="380880"/>
            <a:ext cx="541008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Canada Trading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Low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101" name=""/>
          <p:cNvGraphicFramePr/>
          <p:nvPr/>
        </p:nvGraphicFramePr>
        <p:xfrm>
          <a:off x="393840" y="1536840"/>
          <a:ext cx="8597880" cy="6730920"/>
        </p:xfrm>
        <a:graphic>
          <a:graphicData uri="http://schemas.openxmlformats.org/presentationml/2006/ole">
            <p:oleObj progId="Word.Document.12" r:id="rId1" spid="">
              <p:embed/>
              <p:pic>
                <p:nvPicPr>
                  <p:cNvPr id="102" name="" descr=""/>
                  <p:cNvPicPr/>
                  <p:nvPr/>
                </p:nvPicPr>
                <p:blipFill>
                  <a:blip r:embed="rId2"/>
                  <a:stretch/>
                </p:blipFill>
                <p:spPr>
                  <a:xfrm>
                    <a:off x="393840" y="1536840"/>
                    <a:ext cx="8597880" cy="6730920"/>
                  </a:xfrm>
                  <a:prstGeom prst="rect">
                    <a:avLst/>
                  </a:prstGeom>
                  <a:noFill/>
                  <a:ln w="0">
                    <a:noFill/>
                  </a:ln>
                </p:spPr>
              </p:pic>
            </p:oleObj>
          </a:graphicData>
        </a:graphic>
      </p:graphicFrame>
      <p:sp>
        <p:nvSpPr>
          <p:cNvPr id="103"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0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05" name=""/>
          <p:cNvGraphicFramePr/>
          <p:nvPr/>
        </p:nvGraphicFramePr>
        <p:xfrm>
          <a:off x="0" y="6114960"/>
          <a:ext cx="2695680" cy="743040"/>
        </p:xfrm>
        <a:graphic>
          <a:graphicData uri="http://schemas.openxmlformats.org/presentationml/2006/ole">
            <p:oleObj r:id="rId3" spid="">
              <p:embed/>
              <p:pic>
                <p:nvPicPr>
                  <p:cNvPr id="106"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107" name=""/>
          <p:cNvGrpSpPr/>
          <p:nvPr/>
        </p:nvGrpSpPr>
        <p:grpSpPr>
          <a:xfrm>
            <a:off x="6808680" y="6165720"/>
            <a:ext cx="1968480" cy="488880"/>
            <a:chOff x="6808680" y="6165720"/>
            <a:chExt cx="1968480" cy="488880"/>
          </a:xfrm>
        </p:grpSpPr>
        <p:pic>
          <p:nvPicPr>
            <p:cNvPr id="108" name="" descr=""/>
            <p:cNvPicPr/>
            <p:nvPr/>
          </p:nvPicPr>
          <p:blipFill>
            <a:blip r:embed="rId5"/>
            <a:srcRect l="0" t="0" r="8090" b="52078"/>
            <a:stretch/>
          </p:blipFill>
          <p:spPr>
            <a:xfrm>
              <a:off x="6808680" y="6165720"/>
              <a:ext cx="1968480" cy="282600"/>
            </a:xfrm>
            <a:prstGeom prst="rect">
              <a:avLst/>
            </a:prstGeom>
            <a:noFill/>
            <a:ln w="0">
              <a:noFill/>
            </a:ln>
          </p:spPr>
        </p:pic>
        <p:sp>
          <p:nvSpPr>
            <p:cNvPr id="109"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110" name=""/>
          <p:cNvSpPr/>
          <p:nvPr/>
        </p:nvSpPr>
        <p:spPr>
          <a:xfrm>
            <a:off x="304920" y="380880"/>
            <a:ext cx="541008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2" name=""/>
          <p:cNvSpPr/>
          <p:nvPr/>
        </p:nvSpPr>
        <p:spPr>
          <a:xfrm>
            <a:off x="380880" y="1295280"/>
            <a:ext cx="8534520" cy="48006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300" strike="noStrike" u="sng">
                <a:solidFill>
                  <a:srgbClr val="000000"/>
                </a:solidFill>
                <a:effectLst/>
                <a:uFillTx/>
                <a:latin typeface="Book Antiqua"/>
              </a:rPr>
              <a:t>Project Objective</a:t>
            </a:r>
            <a:r>
              <a:rPr b="1" lang="en-US" sz="1300" strike="noStrike" u="none">
                <a:solidFill>
                  <a:srgbClr val="000000"/>
                </a:solidFill>
                <a:effectLst/>
                <a:uFillTx/>
                <a:latin typeface="Book Antiqua"/>
              </a:rPr>
              <a:t>:</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Our review was designed to identify and test key policies, procedures, and controls related to 1.) Critical business processes (capture, documentation, logistics, settlements, reporting and accounting), 2.) Coordination with the Houston office surrounding key business processes, 3.) Effective identification, measuring and monitoring of foreign currency exposures locally, 4.)  Adequate involvement of legal department in confirmation and contract formation, 5.) Adequate controls surrounding the financial reporting, 6.) Proper controls surrounding investments in private and public securities, and 7.) Proper security and interface controls within systems supporting business processes.</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300" strike="noStrike" u="none">
                <a:solidFill>
                  <a:srgbClr val="000000"/>
                </a:solidFill>
                <a:effectLst/>
                <a:uFillTx/>
                <a:latin typeface="Book Antiqua"/>
              </a:rPr>
              <a:t>AA 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Enron Team Members:</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Bauer                    Michael Schultz</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Laura Scott</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John Zufferli</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Dan Dietrich</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Stevenson       Russell Bouwhuis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Kathy Reeves</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Jon McKay</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Todd Bowen</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Gillian Boyer                 Sean Sipko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Brian Gillis</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Kyle Kitagawa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Muse               Bethany Denson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Peggy Hedstrom    Robert Hemstock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Sharon Smith</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Dianne Seib</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Peter Keohane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Staton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Cheryl Dawes          Kate Joslyn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Randy Otto              Bill Greenizan</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p:txBody>
      </p:sp>
      <p:sp>
        <p:nvSpPr>
          <p:cNvPr id="23" name=""/>
          <p:cNvSpPr/>
          <p:nvPr/>
        </p:nvSpPr>
        <p:spPr>
          <a:xfrm>
            <a:off x="3276720" y="304920"/>
            <a:ext cx="586728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Canada Trading</a:t>
            </a:r>
            <a:endParaRPr b="0" lang="en-US" sz="4000" strike="noStrike" u="none">
              <a:solidFill>
                <a:srgbClr val="000000"/>
              </a:solidFill>
              <a:effectLst/>
              <a:uFillTx/>
              <a:latin typeface="Times New Roman"/>
            </a:endParaRPr>
          </a:p>
        </p:txBody>
      </p:sp>
      <p:sp>
        <p:nvSpPr>
          <p:cNvPr id="24" name=""/>
          <p:cNvSpPr/>
          <p:nvPr/>
        </p:nvSpPr>
        <p:spPr>
          <a:xfrm>
            <a:off x="15840" y="10666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6" name=""/>
          <p:cNvGraphicFramePr/>
          <p:nvPr/>
        </p:nvGraphicFramePr>
        <p:xfrm>
          <a:off x="0" y="6114960"/>
          <a:ext cx="2695680" cy="743040"/>
        </p:xfrm>
        <a:graphic>
          <a:graphicData uri="http://schemas.openxmlformats.org/presentationml/2006/ole">
            <p:oleObj r:id="rId1" spid="">
              <p:embed/>
              <p:pic>
                <p:nvPicPr>
                  <p:cNvPr id="27"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28" name=""/>
          <p:cNvGrpSpPr/>
          <p:nvPr/>
        </p:nvGrpSpPr>
        <p:grpSpPr>
          <a:xfrm>
            <a:off x="6808680" y="6165720"/>
            <a:ext cx="1968480" cy="488880"/>
            <a:chOff x="6808680" y="6165720"/>
            <a:chExt cx="1968480" cy="488880"/>
          </a:xfrm>
        </p:grpSpPr>
        <p:pic>
          <p:nvPicPr>
            <p:cNvPr id="29" name="" descr=""/>
            <p:cNvPicPr/>
            <p:nvPr/>
          </p:nvPicPr>
          <p:blipFill>
            <a:blip r:embed="rId3"/>
            <a:srcRect l="0" t="0" r="8090" b="52078"/>
            <a:stretch/>
          </p:blipFill>
          <p:spPr>
            <a:xfrm>
              <a:off x="6808680" y="6165720"/>
              <a:ext cx="1968480" cy="282600"/>
            </a:xfrm>
            <a:prstGeom prst="rect">
              <a:avLst/>
            </a:prstGeom>
            <a:noFill/>
            <a:ln w="0">
              <a:noFill/>
            </a:ln>
          </p:spPr>
        </p:pic>
        <p:sp>
          <p:nvSpPr>
            <p:cNvPr id="30"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31" name=""/>
          <p:cNvSpPr/>
          <p:nvPr/>
        </p:nvSpPr>
        <p:spPr>
          <a:xfrm>
            <a:off x="380880" y="304920"/>
            <a:ext cx="541044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p:nvPr>
        </p:nvSpPr>
        <p:spPr>
          <a:xfrm>
            <a:off x="533520" y="2133720"/>
            <a:ext cx="8076960" cy="3962160"/>
          </a:xfrm>
          <a:prstGeom prst="rect">
            <a:avLst/>
          </a:prstGeom>
          <a:noFill/>
          <a:ln w="12600">
            <a:solidFill>
              <a:srgbClr val="990033"/>
            </a:solidFill>
            <a:miter/>
          </a:ln>
        </p:spPr>
        <p:txBody>
          <a:bodyPr lIns="92160" rIns="92160" tIns="46080" bIns="4608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Enron Canada Corp’s power portfolio includes a power purchase agreement with TransAlta to purchase approximately 121 million MWh.   This deal extends through 2020.</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second longest deal is a 5 megawatt sell to Arc Resources Ltd. at $63.  The deal extends from April 16, 2001 through December 31, 2010.</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Enron Canada  Corp’s second largest deal is a sell of 20 megawatts at $83 to Maclarcn Energy.  The deal term is from February 1, 2001 through December 31, 2005.</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portfolio consists mostly of financial swaps; however, the group has entered into some physical forwards and a small number of option agreements.  </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All power trades executed by the  Calgary office clear through the Alberta Power Pool.  </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Canada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Current Portfolio </a:t>
            </a:r>
            <a:endParaRPr b="0" lang="en-US" sz="4000" strike="noStrike" u="none">
              <a:solidFill>
                <a:srgbClr val="000000"/>
              </a:solidFill>
              <a:effectLst/>
              <a:uFillTx/>
              <a:latin typeface="Times New Roman"/>
            </a:endParaRPr>
          </a:p>
        </p:txBody>
      </p:sp>
      <p:sp>
        <p:nvSpPr>
          <p:cNvPr id="34" name=""/>
          <p:cNvSpPr/>
          <p:nvPr/>
        </p:nvSpPr>
        <p:spPr>
          <a:xfrm>
            <a:off x="685800" y="152388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Canada Power</a:t>
            </a:r>
            <a:endParaRPr b="0" lang="en-US" sz="2400" strike="noStrike" u="none">
              <a:solidFill>
                <a:srgbClr val="000000"/>
              </a:solidFill>
              <a:effectLst/>
              <a:uFillTx/>
              <a:latin typeface="Times New Roman"/>
            </a:endParaRPr>
          </a:p>
        </p:txBody>
      </p:sp>
      <p:sp>
        <p:nvSpPr>
          <p:cNvPr id="35" name=""/>
          <p:cNvSpPr/>
          <p:nvPr/>
        </p:nvSpPr>
        <p:spPr>
          <a:xfrm>
            <a:off x="533520" y="228600"/>
            <a:ext cx="1603080" cy="91584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Canada Power</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June 30, 2001</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NOP 46.3 MMWh</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YTD P&amp;L $169.6 MM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6" name=""/>
          <p:cNvSpPr/>
          <p:nvPr/>
        </p:nvSpPr>
        <p:spPr>
          <a:xfrm>
            <a:off x="3352680" y="6172200"/>
            <a:ext cx="388620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Tested 13 deals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7"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8" name=""/>
          <p:cNvSpPr/>
          <p:nvPr/>
        </p:nvSpPr>
        <p:spPr>
          <a:xfrm>
            <a:off x="457200" y="1371600"/>
            <a:ext cx="541008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p:nvPr>
        </p:nvSpPr>
        <p:spPr>
          <a:xfrm>
            <a:off x="533520" y="2057040"/>
            <a:ext cx="8076960" cy="3962520"/>
          </a:xfrm>
          <a:prstGeom prst="rect">
            <a:avLst/>
          </a:prstGeom>
          <a:noFill/>
          <a:ln w="12600">
            <a:solidFill>
              <a:srgbClr val="990033"/>
            </a:solidFill>
            <a:miter/>
          </a:ln>
        </p:spPr>
        <p:txBody>
          <a:bodyPr lIns="92160" rIns="92160" tIns="46080" bIns="46080" anchor="t">
            <a:normAutofit/>
          </a:bodyPr>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longest physical positions are currently with four  Canadian producers (PetroCanada, Canadian Natural Resources, Tarragon, and Northstar ) totaling approximately 196 Bcf long through October 2014.</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Long term transportation positions (tolls) currently exist on Nova, Foothills, Northern Border, TransCanada, Alberta Natural Gas, and Pacific Gas Transmission pipelines aggregating to approximately 36 Bcf long extending through October 2014.</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exotics portfolio consists of 10 natural gas basis options (Aeco, Sumas, and Chicago) with a MTM value of approximately $12.9 million. </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Canada has  servicing arrangements with various counterparties.  Some of them include Petro Canada, Suncor, Hunt Oil, and Invasion.</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0"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Canada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Current Portfolio </a:t>
            </a:r>
            <a:endParaRPr b="0" lang="en-US" sz="4000" strike="noStrike" u="none">
              <a:solidFill>
                <a:srgbClr val="000000"/>
              </a:solidFill>
              <a:effectLst/>
              <a:uFillTx/>
              <a:latin typeface="Times New Roman"/>
            </a:endParaRPr>
          </a:p>
        </p:txBody>
      </p:sp>
      <p:sp>
        <p:nvSpPr>
          <p:cNvPr id="41" name=""/>
          <p:cNvSpPr/>
          <p:nvPr/>
        </p:nvSpPr>
        <p:spPr>
          <a:xfrm>
            <a:off x="685800" y="152388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Canada Gas</a:t>
            </a:r>
            <a:endParaRPr b="0" lang="en-US" sz="2400" strike="noStrike" u="none">
              <a:solidFill>
                <a:srgbClr val="000000"/>
              </a:solidFill>
              <a:effectLst/>
              <a:uFillTx/>
              <a:latin typeface="Times New Roman"/>
            </a:endParaRPr>
          </a:p>
        </p:txBody>
      </p:sp>
      <p:sp>
        <p:nvSpPr>
          <p:cNvPr id="42" name=""/>
          <p:cNvSpPr/>
          <p:nvPr/>
        </p:nvSpPr>
        <p:spPr>
          <a:xfrm>
            <a:off x="533520" y="228600"/>
            <a:ext cx="1603080" cy="91584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Canada Gas</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June 30, 2001</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NOP 4.27 MMBtu</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YTD P&amp;L $(7.1) MM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3" name=""/>
          <p:cNvSpPr/>
          <p:nvPr/>
        </p:nvSpPr>
        <p:spPr>
          <a:xfrm>
            <a:off x="2743200" y="6400800"/>
            <a:ext cx="3886200" cy="307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Tested 19 deals ( 10 EOL Deals )</a:t>
            </a:r>
            <a:endParaRPr b="0" lang="en-US" sz="1400" strike="noStrike" u="none">
              <a:solidFill>
                <a:srgbClr val="000000"/>
              </a:solidFill>
              <a:effectLst/>
              <a:uFillTx/>
              <a:latin typeface="Times New Roman"/>
            </a:endParaRPr>
          </a:p>
        </p:txBody>
      </p:sp>
      <p:sp>
        <p:nvSpPr>
          <p:cNvPr id="4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45" name=""/>
          <p:cNvSpPr/>
          <p:nvPr/>
        </p:nvSpPr>
        <p:spPr>
          <a:xfrm>
            <a:off x="457200" y="1371600"/>
            <a:ext cx="541008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p:nvPr>
        </p:nvSpPr>
        <p:spPr>
          <a:xfrm>
            <a:off x="533520" y="2133720"/>
            <a:ext cx="8076960" cy="4038480"/>
          </a:xfrm>
          <a:prstGeom prst="rect">
            <a:avLst/>
          </a:prstGeom>
          <a:noFill/>
          <a:ln w="12600">
            <a:solidFill>
              <a:srgbClr val="990033"/>
            </a:solidFill>
            <a:miter/>
          </a:ln>
        </p:spPr>
        <p:txBody>
          <a:bodyPr lIns="92160" rIns="92160" tIns="46080" bIns="46080" anchor="t">
            <a:normAutofit/>
          </a:bodyPr>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Enron Direct provides energy gas and power solutions to the customer.  </a:t>
            </a:r>
            <a:endParaRPr b="0" lang="en-US" sz="1400" strike="noStrike" u="none">
              <a:solidFill>
                <a:srgbClr val="000000"/>
              </a:solidFill>
              <a:effectLst/>
              <a:uFillTx/>
              <a:latin typeface="Times New Roman"/>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There are approximately 28 Enron Direct employees in Canada.</a:t>
            </a:r>
            <a:endParaRPr b="0" lang="en-US" sz="1400" strike="noStrike" u="none">
              <a:solidFill>
                <a:srgbClr val="000000"/>
              </a:solidFill>
              <a:effectLst/>
              <a:uFillTx/>
              <a:latin typeface="Times New Roman"/>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Canada office began Enron Direct activity in March 1, 2001.  The number of contracts has grown from 3 in 1st Quarter 2001 to 33 in 2nd Quarter 2001.  Enron Direct enters into contracts with commercial customers as opposed to industrial customers.  </a:t>
            </a:r>
            <a:endParaRPr b="0" lang="en-US" sz="1400" strike="noStrike" u="none">
              <a:solidFill>
                <a:srgbClr val="000000"/>
              </a:solidFill>
              <a:effectLst/>
              <a:uFillTx/>
              <a:latin typeface="Times New Roman"/>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Enron Direct has outsourced the data management portion of the settlements activity to Vallejo; however, has retained the invoicing and collections function.</a:t>
            </a:r>
            <a:endParaRPr b="0" lang="en-US" sz="1400" strike="noStrike" u="none">
              <a:solidFill>
                <a:srgbClr val="000000"/>
              </a:solidFill>
              <a:effectLst/>
              <a:uFillTx/>
              <a:latin typeface="Times New Roman"/>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Typical term of Enron Direct contracts is approximately 3 years.</a:t>
            </a:r>
            <a:endParaRPr b="0" lang="en-US" sz="1400" strike="noStrike" u="none">
              <a:solidFill>
                <a:srgbClr val="000000"/>
              </a:solidFill>
              <a:effectLst/>
              <a:uFillTx/>
              <a:latin typeface="Times New Roman"/>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Increases in tariff rates and transportation costs flow through to the customer in their monthly billings.  </a:t>
            </a:r>
            <a:endParaRPr b="0" lang="en-US" sz="1400" strike="noStrike" u="none">
              <a:solidFill>
                <a:srgbClr val="000000"/>
              </a:solidFill>
              <a:effectLst/>
              <a:uFillTx/>
              <a:latin typeface="Times New Roman"/>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Currently, Enron Direct transactions are captured in excel spreadsheets and valued using excel models on a daily basis.  </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Canada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Current Portfolio </a:t>
            </a:r>
            <a:endParaRPr b="0" lang="en-US" sz="4000" strike="noStrike" u="none">
              <a:solidFill>
                <a:srgbClr val="000000"/>
              </a:solidFill>
              <a:effectLst/>
              <a:uFillTx/>
              <a:latin typeface="Times New Roman"/>
            </a:endParaRPr>
          </a:p>
        </p:txBody>
      </p:sp>
      <p:sp>
        <p:nvSpPr>
          <p:cNvPr id="48" name=""/>
          <p:cNvSpPr/>
          <p:nvPr/>
        </p:nvSpPr>
        <p:spPr>
          <a:xfrm>
            <a:off x="685800" y="152388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Direct</a:t>
            </a:r>
            <a:endParaRPr b="0" lang="en-US" sz="2400" strike="noStrike" u="none">
              <a:solidFill>
                <a:srgbClr val="000000"/>
              </a:solidFill>
              <a:effectLst/>
              <a:uFillTx/>
              <a:latin typeface="Times New Roman"/>
            </a:endParaRPr>
          </a:p>
        </p:txBody>
      </p:sp>
      <p:sp>
        <p:nvSpPr>
          <p:cNvPr id="49" name=""/>
          <p:cNvSpPr/>
          <p:nvPr/>
        </p:nvSpPr>
        <p:spPr>
          <a:xfrm>
            <a:off x="533520" y="228600"/>
            <a:ext cx="1603080" cy="91584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Enron Direct</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June 30, 2001</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NOP Included in EES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YTD P&amp;L $5.3 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50"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1" name=""/>
          <p:cNvSpPr/>
          <p:nvPr/>
        </p:nvSpPr>
        <p:spPr>
          <a:xfrm>
            <a:off x="457200" y="1371600"/>
            <a:ext cx="541008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
          <p:cNvSpPr/>
          <p:nvPr/>
        </p:nvSpPr>
        <p:spPr>
          <a:xfrm>
            <a:off x="304920" y="1371600"/>
            <a:ext cx="8610480" cy="5334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Tested 30 Deals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5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Canada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Deal Test Summary</a:t>
            </a:r>
            <a:endParaRPr b="0" lang="en-US" sz="3000" strike="noStrike" u="none">
              <a:solidFill>
                <a:srgbClr val="000000"/>
              </a:solidFill>
              <a:effectLst/>
              <a:uFillTx/>
              <a:latin typeface="Times New Roman"/>
            </a:endParaRPr>
          </a:p>
        </p:txBody>
      </p:sp>
      <p:sp>
        <p:nvSpPr>
          <p:cNvPr id="54" name=""/>
          <p:cNvSpPr/>
          <p:nvPr/>
        </p:nvSpPr>
        <p:spPr>
          <a:xfrm>
            <a:off x="5105520" y="1676520"/>
            <a:ext cx="3657600" cy="4952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Summary of key deal test findings</a:t>
            </a:r>
            <a:endParaRPr b="0" lang="en-US" sz="14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Book Antiqua"/>
              </a:rPr>
              <a:t>Power</a:t>
            </a: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1 confirmation was not executed</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4 confirmations were sent to the counterparty subsequent to trade date plus two.  Of the 4 confirmations, 3 were prepared by legal due to the nature of the deals and one was an originated deal, thereby, requiring trader review.</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One deal was entered into the system with a “temp status,” and was not changed until 2 days later when the curve was finally updated.</a:t>
            </a: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Book Antiqua"/>
              </a:rPr>
              <a:t>Gas</a:t>
            </a:r>
            <a:endParaRPr b="0" lang="en-US" sz="1200" strike="noStrike" u="none">
              <a:solidFill>
                <a:srgbClr val="000000"/>
              </a:solidFill>
              <a:effectLst/>
              <a:uFillTx/>
              <a:latin typeface="Times New Roman"/>
            </a:endParaRPr>
          </a:p>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2 confirmations were not fully executed by the counterparty.</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1 trader was not included on the Authorized Trader List.  AALLP noted that from May 2000- May 2001 the Authorized Trader List for Canada was not properly updated by Houston.</a:t>
            </a:r>
            <a:endParaRPr b="0" lang="en-US" sz="1200" strike="noStrike" u="none">
              <a:solidFill>
                <a:srgbClr val="000000"/>
              </a:solidFill>
              <a:effectLst/>
              <a:uFillTx/>
              <a:latin typeface="Times New Roman"/>
            </a:endParaRPr>
          </a:p>
        </p:txBody>
      </p:sp>
      <p:sp>
        <p:nvSpPr>
          <p:cNvPr id="55" name=""/>
          <p:cNvSpPr/>
          <p:nvPr/>
        </p:nvSpPr>
        <p:spPr>
          <a:xfrm>
            <a:off x="0" y="129528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6" name=""/>
          <p:cNvSpPr/>
          <p:nvPr/>
        </p:nvSpPr>
        <p:spPr>
          <a:xfrm>
            <a:off x="457200" y="1676520"/>
            <a:ext cx="4419720" cy="4952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Attributes tested </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executed by an authorized trader</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Complete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correctly captured in EnPower</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Counterparty set-up in Global Counterparty</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Timely confirmation procedure </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Executed contract and/or confirmation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Contract, confirmation and deal ticket agree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Confirmation signed by authorized personnel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confirmation status in DCAF</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Broker confirm agrees to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Valuation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curve utilized to value deal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bridge of deal terms into the valuation engine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Settlements</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Invoice terms complete and accurate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Floating price agrees to publication, if applicable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general ledger booking</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approval of manual disbursements</a:t>
            </a:r>
            <a:endParaRPr b="0" lang="en-US" sz="1200" strike="noStrike" u="none">
              <a:solidFill>
                <a:srgbClr val="000000"/>
              </a:solidFill>
              <a:effectLst/>
              <a:uFillTx/>
              <a:latin typeface="Times New Roman"/>
            </a:endParaRPr>
          </a:p>
        </p:txBody>
      </p:sp>
      <p:sp>
        <p:nvSpPr>
          <p:cNvPr id="57" name=""/>
          <p:cNvSpPr/>
          <p:nvPr/>
        </p:nvSpPr>
        <p:spPr>
          <a:xfrm>
            <a:off x="380880" y="457200"/>
            <a:ext cx="541044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838080" y="45720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Canada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59"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60"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61" name=""/>
          <p:cNvGraphicFramePr/>
          <p:nvPr/>
        </p:nvGraphicFramePr>
        <p:xfrm>
          <a:off x="0" y="6114960"/>
          <a:ext cx="2695680" cy="743040"/>
        </p:xfrm>
        <a:graphic>
          <a:graphicData uri="http://schemas.openxmlformats.org/presentationml/2006/ole">
            <p:oleObj r:id="rId1" spid="">
              <p:embed/>
              <p:pic>
                <p:nvPicPr>
                  <p:cNvPr id="62"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63" name=""/>
          <p:cNvGrpSpPr/>
          <p:nvPr/>
        </p:nvGrpSpPr>
        <p:grpSpPr>
          <a:xfrm>
            <a:off x="6808680" y="6165720"/>
            <a:ext cx="1968480" cy="488880"/>
            <a:chOff x="6808680" y="6165720"/>
            <a:chExt cx="1968480" cy="488880"/>
          </a:xfrm>
        </p:grpSpPr>
        <p:pic>
          <p:nvPicPr>
            <p:cNvPr id="64" name="" descr=""/>
            <p:cNvPicPr/>
            <p:nvPr/>
          </p:nvPicPr>
          <p:blipFill>
            <a:blip r:embed="rId3"/>
            <a:srcRect l="0" t="0" r="8090" b="52078"/>
            <a:stretch/>
          </p:blipFill>
          <p:spPr>
            <a:xfrm>
              <a:off x="6808680" y="6165720"/>
              <a:ext cx="1968480" cy="282600"/>
            </a:xfrm>
            <a:prstGeom prst="rect">
              <a:avLst/>
            </a:prstGeom>
            <a:noFill/>
            <a:ln w="0">
              <a:noFill/>
            </a:ln>
          </p:spPr>
        </p:pic>
        <p:sp>
          <p:nvSpPr>
            <p:cNvPr id="65"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66" name=""/>
          <p:cNvSpPr/>
          <p:nvPr/>
        </p:nvSpPr>
        <p:spPr>
          <a:xfrm>
            <a:off x="2672280" y="3200400"/>
            <a:ext cx="412776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High Priority Items</a:t>
            </a:r>
            <a:endParaRPr b="0" lang="en-US" sz="4000" strike="noStrike" u="none">
              <a:solidFill>
                <a:srgbClr val="000000"/>
              </a:solidFill>
              <a:effectLst/>
              <a:uFillTx/>
              <a:latin typeface="Times New Roman"/>
            </a:endParaRPr>
          </a:p>
        </p:txBody>
      </p:sp>
      <p:sp>
        <p:nvSpPr>
          <p:cNvPr id="67" name=""/>
          <p:cNvSpPr/>
          <p:nvPr/>
        </p:nvSpPr>
        <p:spPr>
          <a:xfrm>
            <a:off x="380880" y="533520"/>
            <a:ext cx="541044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Canada Trading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High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69" name=""/>
          <p:cNvGraphicFramePr/>
          <p:nvPr/>
        </p:nvGraphicFramePr>
        <p:xfrm>
          <a:off x="0" y="1447920"/>
          <a:ext cx="9550440" cy="7924680"/>
        </p:xfrm>
        <a:graphic>
          <a:graphicData uri="http://schemas.openxmlformats.org/presentationml/2006/ole">
            <p:oleObj progId="Word.Document.12" r:id="rId1" spid="">
              <p:embed/>
              <p:pic>
                <p:nvPicPr>
                  <p:cNvPr id="70" name="" descr=""/>
                  <p:cNvPicPr/>
                  <p:nvPr/>
                </p:nvPicPr>
                <p:blipFill>
                  <a:blip r:embed="rId2"/>
                  <a:stretch/>
                </p:blipFill>
                <p:spPr>
                  <a:xfrm>
                    <a:off x="0" y="1447920"/>
                    <a:ext cx="9550440" cy="7924680"/>
                  </a:xfrm>
                  <a:prstGeom prst="rect">
                    <a:avLst/>
                  </a:prstGeom>
                  <a:noFill/>
                  <a:ln w="0">
                    <a:noFill/>
                  </a:ln>
                </p:spPr>
              </p:pic>
            </p:oleObj>
          </a:graphicData>
        </a:graphic>
      </p:graphicFrame>
      <p:sp>
        <p:nvSpPr>
          <p:cNvPr id="71"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2"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73" name=""/>
          <p:cNvGraphicFramePr/>
          <p:nvPr/>
        </p:nvGraphicFramePr>
        <p:xfrm>
          <a:off x="0" y="6172200"/>
          <a:ext cx="2695680" cy="685800"/>
        </p:xfrm>
        <a:graphic>
          <a:graphicData uri="http://schemas.openxmlformats.org/presentationml/2006/ole">
            <p:oleObj r:id="rId3" spid="">
              <p:embed/>
              <p:pic>
                <p:nvPicPr>
                  <p:cNvPr id="74" name="" descr=""/>
                  <p:cNvPicPr/>
                  <p:nvPr/>
                </p:nvPicPr>
                <p:blipFill>
                  <a:blip r:embed="rId4"/>
                  <a:stretch/>
                </p:blipFill>
                <p:spPr>
                  <a:xfrm>
                    <a:off x="0" y="6172200"/>
                    <a:ext cx="2695680" cy="685800"/>
                  </a:xfrm>
                  <a:prstGeom prst="rect">
                    <a:avLst/>
                  </a:prstGeom>
                  <a:noFill/>
                  <a:ln w="0">
                    <a:noFill/>
                  </a:ln>
                </p:spPr>
              </p:pic>
            </p:oleObj>
          </a:graphicData>
        </a:graphic>
      </p:graphicFrame>
      <p:grpSp>
        <p:nvGrpSpPr>
          <p:cNvPr id="75" name=""/>
          <p:cNvGrpSpPr/>
          <p:nvPr/>
        </p:nvGrpSpPr>
        <p:grpSpPr>
          <a:xfrm>
            <a:off x="6781680" y="6172200"/>
            <a:ext cx="1968480" cy="488880"/>
            <a:chOff x="6781680" y="6172200"/>
            <a:chExt cx="1968480" cy="488880"/>
          </a:xfrm>
        </p:grpSpPr>
        <p:pic>
          <p:nvPicPr>
            <p:cNvPr id="76" name="" descr=""/>
            <p:cNvPicPr/>
            <p:nvPr/>
          </p:nvPicPr>
          <p:blipFill>
            <a:blip r:embed="rId5"/>
            <a:srcRect l="0" t="0" r="8090" b="52078"/>
            <a:stretch/>
          </p:blipFill>
          <p:spPr>
            <a:xfrm>
              <a:off x="6781680" y="6172200"/>
              <a:ext cx="1968480" cy="282600"/>
            </a:xfrm>
            <a:prstGeom prst="rect">
              <a:avLst/>
            </a:prstGeom>
            <a:noFill/>
            <a:ln w="0">
              <a:noFill/>
            </a:ln>
          </p:spPr>
        </p:pic>
        <p:sp>
          <p:nvSpPr>
            <p:cNvPr id="77" name=""/>
            <p:cNvSpPr/>
            <p:nvPr/>
          </p:nvSpPr>
          <p:spPr>
            <a:xfrm>
              <a:off x="6788160" y="645012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78" name=""/>
          <p:cNvSpPr/>
          <p:nvPr/>
        </p:nvSpPr>
        <p:spPr>
          <a:xfrm>
            <a:off x="228600" y="457200"/>
            <a:ext cx="541008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Canada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80"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81"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82" name=""/>
          <p:cNvGraphicFramePr/>
          <p:nvPr/>
        </p:nvGraphicFramePr>
        <p:xfrm>
          <a:off x="0" y="6114960"/>
          <a:ext cx="2695680" cy="743040"/>
        </p:xfrm>
        <a:graphic>
          <a:graphicData uri="http://schemas.openxmlformats.org/presentationml/2006/ole">
            <p:oleObj r:id="rId1" spid="">
              <p:embed/>
              <p:pic>
                <p:nvPicPr>
                  <p:cNvPr id="83"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84" name=""/>
          <p:cNvGrpSpPr/>
          <p:nvPr/>
        </p:nvGrpSpPr>
        <p:grpSpPr>
          <a:xfrm>
            <a:off x="6808680" y="6165720"/>
            <a:ext cx="1968480" cy="488880"/>
            <a:chOff x="6808680" y="6165720"/>
            <a:chExt cx="1968480" cy="488880"/>
          </a:xfrm>
        </p:grpSpPr>
        <p:pic>
          <p:nvPicPr>
            <p:cNvPr id="85" name="" descr=""/>
            <p:cNvPicPr/>
            <p:nvPr/>
          </p:nvPicPr>
          <p:blipFill>
            <a:blip r:embed="rId3"/>
            <a:srcRect l="0" t="0" r="8090" b="52078"/>
            <a:stretch/>
          </p:blipFill>
          <p:spPr>
            <a:xfrm>
              <a:off x="6808680" y="6165720"/>
              <a:ext cx="1968480" cy="282600"/>
            </a:xfrm>
            <a:prstGeom prst="rect">
              <a:avLst/>
            </a:prstGeom>
            <a:noFill/>
            <a:ln w="0">
              <a:noFill/>
            </a:ln>
          </p:spPr>
        </p:pic>
        <p:sp>
          <p:nvSpPr>
            <p:cNvPr id="86"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87" name=""/>
          <p:cNvSpPr/>
          <p:nvPr/>
        </p:nvSpPr>
        <p:spPr>
          <a:xfrm>
            <a:off x="2671920" y="3200400"/>
            <a:ext cx="404280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Low Priority Items</a:t>
            </a:r>
            <a:endParaRPr b="0" lang="en-US" sz="4000" strike="noStrike" u="none">
              <a:solidFill>
                <a:srgbClr val="000000"/>
              </a:solidFill>
              <a:effectLst/>
              <a:uFillTx/>
              <a:latin typeface="Times New Roman"/>
            </a:endParaRPr>
          </a:p>
        </p:txBody>
      </p:sp>
      <p:sp>
        <p:nvSpPr>
          <p:cNvPr id="88" name=""/>
          <p:cNvSpPr/>
          <p:nvPr/>
        </p:nvSpPr>
        <p:spPr>
          <a:xfrm>
            <a:off x="304920" y="457200"/>
            <a:ext cx="5410080" cy="9144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993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2001-08-24T17:40:28Z</dcterms:created>
  <dc:creator>Sharon Smith</dc:creator>
  <dc:description/>
  <dc:language>en-US</dc:language>
  <cp:lastModifiedBy>matwood</cp:lastModifiedBy>
  <cp:lastPrinted>2001-09-06T12:48:47Z</cp:lastPrinted>
  <dcterms:modified xsi:type="dcterms:W3CDTF">2001-09-18T20:51:44Z</dcterms:modified>
  <cp:revision>30</cp:revision>
  <dc:subject/>
  <dc:title>No Slide Title</dc:title>
</cp:coreProperties>
</file>