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10.png" ContentType="image/png"/>
  <Override PartName="/ppt/media/image6.wmf" ContentType="image/x-wmf"/>
  <Override PartName="/ppt/media/image7.wmf" ContentType="image/x-wmf"/>
  <Override PartName="/ppt/media/image8.png" ContentType="image/png"/>
  <Override PartName="/ppt/media/image11.wmf" ContentType="image/x-wmf"/>
  <Override PartName="/ppt/media/image9.png" ContentType="image/png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843200" y="80280"/>
            <a:ext cx="417816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843200" y="80280"/>
            <a:ext cx="417816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843200" y="80280"/>
            <a:ext cx="417816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BCDD40-47EF-42DF-AB86-D69984E8C02D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0800" y="6675480"/>
            <a:ext cx="10454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Canada2001Plan-revised2.ppt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762120" y="88920"/>
            <a:ext cx="128088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Canada -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-14400" y="4194000"/>
            <a:ext cx="9144000" cy="11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Canada</a:t>
            </a:r>
            <a:br>
              <a:rPr sz="3400"/>
            </a:br>
            <a:r>
              <a:rPr b="1" i="1" lang="en-US" sz="3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Plan</a:t>
            </a:r>
            <a:endParaRPr b="1" i="1" lang="en-US" sz="34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795240"/>
            <a:ext cx="9144000" cy="7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North America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2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February 1, 2001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PlaceHolder 1"/>
          <p:cNvSpPr>
            <a:spLocks noGrp="1"/>
          </p:cNvSpPr>
          <p:nvPr>
            <p:ph type="title"/>
          </p:nvPr>
        </p:nvSpPr>
        <p:spPr>
          <a:xfrm>
            <a:off x="1842840" y="90360"/>
            <a:ext cx="458460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 - Finance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5" name=""/>
          <p:cNvGrpSpPr/>
          <p:nvPr/>
        </p:nvGrpSpPr>
        <p:grpSpPr>
          <a:xfrm>
            <a:off x="1835280" y="673200"/>
            <a:ext cx="5580360" cy="5025600"/>
            <a:chOff x="1835280" y="673200"/>
            <a:chExt cx="5580360" cy="5025600"/>
          </a:xfrm>
        </p:grpSpPr>
        <p:sp>
          <p:nvSpPr>
            <p:cNvPr id="576" name=""/>
            <p:cNvSpPr/>
            <p:nvPr/>
          </p:nvSpPr>
          <p:spPr>
            <a:xfrm>
              <a:off x="4874040" y="67320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 Forecast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5862960" y="673200"/>
              <a:ext cx="471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6776280" y="673200"/>
              <a:ext cx="426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1856880" y="866880"/>
              <a:ext cx="545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5553000" y="8668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4806000" y="86688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5540040" y="866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6443640" y="8668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5690520" y="866880"/>
              <a:ext cx="795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6453000" y="866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7336080" y="8668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6582600" y="866880"/>
              <a:ext cx="795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7345080" y="866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1856880" y="1012680"/>
              <a:ext cx="347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1858320" y="1158840"/>
              <a:ext cx="74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FV- Investments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5285160" y="11588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14,000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4805640" y="115884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5268600" y="1158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6178320" y="11588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5690520" y="1158840"/>
              <a:ext cx="511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6179760" y="1158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7125120" y="11588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6581880" y="115884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125840" y="1158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1856520" y="1303200"/>
              <a:ext cx="34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Accrual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1857960" y="1449360"/>
              <a:ext cx="255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1859040" y="1657440"/>
              <a:ext cx="607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Margin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5288400" y="16574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14,000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4807440" y="165744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5270040" y="1657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6180480" y="16574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5691600" y="165744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181200" y="1657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7126560" y="16574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6584040" y="165744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7127640" y="1657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1856880" y="188604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5423040" y="18860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636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4805280" y="188604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5403600" y="1886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6233040" y="18860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4,366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5689800" y="188604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6233760" y="1886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7091280" y="1886040"/>
              <a:ext cx="32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(3,730)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6582600" y="188604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098840" y="1886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1859760" y="2173320"/>
              <a:ext cx="140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 Net of 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5288400" y="217332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13,364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4807440" y="217332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5270040" y="2173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6180480" y="217332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15,634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5691600" y="217332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6181200" y="2173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7126560" y="217332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2,270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6584040" y="217332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7142040" y="2173320"/>
              <a:ext cx="36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1856880" y="246852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5340600" y="246852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1,301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4806000" y="246852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5322600" y="2468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6233040" y="246852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1,411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5689800" y="246852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6233760" y="2468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7205760" y="246852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6582240" y="246852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7208640" y="2468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1858680" y="2612880"/>
              <a:ext cx="1135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Travel and entertainment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5477040" y="26128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4805640" y="261288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5459040" y="261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6369120" y="26128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5690160" y="261288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6370200" y="261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7314840" y="26128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6582600" y="261288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7316640" y="261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1857240" y="275904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Consulting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5530680" y="27590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4806000" y="27590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5513040" y="2759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6422760" y="27590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5690160" y="275904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6426000" y="2759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7314840" y="27590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6582600" y="275904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316640" y="2759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1858680" y="2905200"/>
              <a:ext cx="267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5477040" y="2905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4805640" y="290520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5459040" y="2905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6369120" y="2905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5690160" y="29052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6370200" y="2905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7261200" y="2905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6582240" y="29052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7262640" y="2905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1857960" y="3051000"/>
              <a:ext cx="1170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Controllable infrastructure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1857240" y="3195720"/>
              <a:ext cx="449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5530680" y="31957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4806000" y="319572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5513040" y="31957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6422760" y="31957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5690160" y="319572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6426000" y="31957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7281720" y="3195720"/>
              <a:ext cx="125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6582240" y="319572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7289640" y="31957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1857960" y="3341520"/>
              <a:ext cx="95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development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1856880" y="3487680"/>
              <a:ext cx="732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1857240" y="3633840"/>
              <a:ext cx="630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Legal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5423040" y="36338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4805280" y="363384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5403600" y="3633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6313680" y="36338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5690160" y="363384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6316200" y="3633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7261200" y="363384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6582240" y="363384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7262640" y="3633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1857240" y="3780000"/>
              <a:ext cx="551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Tax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5553000" y="37800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4806000" y="378000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5540040" y="378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6369120" y="37800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5690160" y="37800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6370200" y="378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7261200" y="37800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6582240" y="37800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7262640" y="378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1857960" y="3924360"/>
              <a:ext cx="1368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Depreciation and Amortization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5553000" y="39243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806000" y="392436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5540040" y="3924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6335640" y="39243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5690160" y="392436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6343200" y="3924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7228080" y="39243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6582240" y="392436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235640" y="3924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1859400" y="4132440"/>
              <a:ext cx="1067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Direct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5342400" y="41324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1,530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4807800" y="413244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5324040" y="4132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234480" y="41324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1,694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5691960" y="413244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6235200" y="4132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7207560" y="41324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6583680" y="4132440"/>
              <a:ext cx="65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210080" y="4132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1858680" y="4421160"/>
              <a:ext cx="761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Pre-Tax Income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5299920" y="4421160"/>
              <a:ext cx="34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11,834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4807800" y="442116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5324040" y="4421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6180480" y="442116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13,940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5691600" y="442116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6181200" y="4421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7126560" y="442116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2,106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6584040" y="442116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7127640" y="4421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859760" y="4824360"/>
              <a:ext cx="528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835280" y="4925880"/>
              <a:ext cx="509400" cy="97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856880" y="4994280"/>
              <a:ext cx="443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5530680" y="49942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4806000" y="499428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5513040" y="49942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6456240" y="49942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336080" y="49942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6582600" y="499428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7345080" y="49942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857600" y="5140440"/>
              <a:ext cx="358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5553000" y="51404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4806000" y="514044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5540040" y="5140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6456240" y="51404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7336080" y="51404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6582600" y="514044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7345080" y="5140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1857240" y="5286240"/>
              <a:ext cx="403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5530680" y="52862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4806000" y="52862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5513040" y="5286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6456240" y="52862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7336080" y="52862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6582600" y="528624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7345080" y="5286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855440" y="5430960"/>
              <a:ext cx="105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 and Associates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5530680" y="54309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4806000" y="543096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5513040" y="5430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6456240" y="54309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7314840" y="54309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6582600" y="543096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7316640" y="5430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1859040" y="5576760"/>
              <a:ext cx="97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Support Departments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5530680" y="55767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4806000" y="557676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5513040" y="55767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6456240" y="55767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7281720" y="5576760"/>
              <a:ext cx="125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6582240" y="557676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6" name=""/>
          <p:cNvSpPr/>
          <p:nvPr/>
        </p:nvSpPr>
        <p:spPr>
          <a:xfrm>
            <a:off x="7289640" y="55767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1860120" y="5754600"/>
            <a:ext cx="800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Headcount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5530680" y="575784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4806000" y="5757840"/>
            <a:ext cx="738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5513040" y="5757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6422760" y="575784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5690160" y="575784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6426000" y="5757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7336080" y="575784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6582600" y="575784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7345080" y="5757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1861200" y="6045120"/>
            <a:ext cx="1203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 (in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5071680" y="6045120"/>
            <a:ext cx="267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5853960" y="6045120"/>
            <a:ext cx="488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6776280" y="604512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1857960" y="6230880"/>
            <a:ext cx="2287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Expense (People &amp; Office)/Headcount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5423040" y="623088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4805280" y="623088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5403600" y="6230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6313680" y="623088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5689800" y="6230880"/>
            <a:ext cx="653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6316200" y="6230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7228080" y="6230880"/>
            <a:ext cx="182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(76)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6582240" y="623088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7235640" y="6230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1855800" y="6442200"/>
            <a:ext cx="795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Productivity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5340600" y="644220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2,615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4806000" y="6442200"/>
            <a:ext cx="539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5322600" y="6442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6233040" y="644220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1,541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5689800" y="6442200"/>
            <a:ext cx="568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6233760" y="6442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7125120" y="644220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1,074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6581880" y="6442200"/>
            <a:ext cx="568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7125840" y="6442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4730760" y="795240"/>
            <a:ext cx="2670120" cy="19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4730760" y="1563840"/>
            <a:ext cx="26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4730760" y="1563840"/>
            <a:ext cx="26701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4730760" y="2000160"/>
            <a:ext cx="26701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4730760" y="2000160"/>
            <a:ext cx="26701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4730760" y="2292480"/>
            <a:ext cx="26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4730760" y="2292480"/>
            <a:ext cx="267012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4730760" y="4040280"/>
            <a:ext cx="26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4730760" y="4040280"/>
            <a:ext cx="26701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4730760" y="4395960"/>
            <a:ext cx="26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4730760" y="4395960"/>
            <a:ext cx="26701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4730760" y="4540320"/>
            <a:ext cx="267012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4730760" y="4557600"/>
            <a:ext cx="26701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4730760" y="5691240"/>
            <a:ext cx="26701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4730760" y="5691240"/>
            <a:ext cx="26701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Finance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901800" y="682560"/>
            <a:ext cx="7584840" cy="568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EIBIT target of $15MM origination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ROCE &gt; 25%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reduction in travel and entertainment, consulting, controllable infrastructure and Other Expenses versus budget.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Monetize Startech position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Monetize the ABB 11 NI Turbines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Invasion Energy position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Monetize senior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Maximize origination on equity and royalty interest via sale or produce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Alberta PPA capital position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Secure “Change in Law”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Explore non-recourse financing as risk mitigation tool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Focus capital capability on private ventures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Coalbed methane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Emission and combustion technologies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187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Wind power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Finance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PlaceHolder 2"/>
          <p:cNvSpPr>
            <a:spLocks noGrp="1"/>
          </p:cNvSpPr>
          <p:nvPr>
            <p:ph/>
          </p:nvPr>
        </p:nvSpPr>
        <p:spPr>
          <a:xfrm>
            <a:off x="927000" y="723960"/>
            <a:ext cx="7585200" cy="435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5000"/>
              </a:lnSpc>
              <a:spcBef>
                <a:spcPts val="2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 (con’t)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AMPS position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Monetize prototype unit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Secure outside sale orders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Secure financing for commercial production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Expand product offering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Initiate commercial production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Monetize Impact Energy position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Complete Moore Project permitting.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Balance Sheet - ($000s) - Finance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1" name=""/>
          <p:cNvGraphicFramePr/>
          <p:nvPr/>
        </p:nvGraphicFramePr>
        <p:xfrm>
          <a:off x="380880" y="584280"/>
          <a:ext cx="8369280" cy="5702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584280"/>
                    <a:ext cx="8369280" cy="570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PlaceHolder 1"/>
          <p:cNvSpPr>
            <a:spLocks noGrp="1"/>
          </p:cNvSpPr>
          <p:nvPr>
            <p:ph type="title"/>
          </p:nvPr>
        </p:nvSpPr>
        <p:spPr>
          <a:xfrm>
            <a:off x="1842840" y="90360"/>
            <a:ext cx="57783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 - Alberta Power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4" name=""/>
          <p:cNvGrpSpPr/>
          <p:nvPr/>
        </p:nvGrpSpPr>
        <p:grpSpPr>
          <a:xfrm>
            <a:off x="1682640" y="657360"/>
            <a:ext cx="5469840" cy="5198760"/>
            <a:chOff x="1682640" y="657360"/>
            <a:chExt cx="5469840" cy="5198760"/>
          </a:xfrm>
        </p:grpSpPr>
        <p:sp>
          <p:nvSpPr>
            <p:cNvPr id="835" name=""/>
            <p:cNvSpPr/>
            <p:nvPr/>
          </p:nvSpPr>
          <p:spPr>
            <a:xfrm>
              <a:off x="4674600" y="65736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 Forecast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5650560" y="657360"/>
              <a:ext cx="471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6539760" y="657360"/>
              <a:ext cx="426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1701360" y="900000"/>
              <a:ext cx="545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5346000" y="9000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4647240" y="90000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5335200" y="90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5959800" y="90000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77,500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5478120" y="90000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5965560" y="90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6816960" y="90000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77,500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6357600" y="90000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6816240" y="90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1702800" y="1042920"/>
              <a:ext cx="347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5160960" y="1042920"/>
              <a:ext cx="204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4606200" y="104292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5119200" y="1042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5959800" y="104292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77,500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5478480" y="1042920"/>
              <a:ext cx="511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5965560" y="1042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6816960" y="104292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72,500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6357600" y="104292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6816240" y="1042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1701720" y="1185840"/>
              <a:ext cx="74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FV- Investments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1703160" y="1330200"/>
              <a:ext cx="34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Accrual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1703160" y="1473120"/>
              <a:ext cx="255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1703520" y="1671480"/>
              <a:ext cx="607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Margin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5155560" y="1671480"/>
              <a:ext cx="2206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    -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4608360" y="167148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5121720" y="1671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5907960" y="167148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155,000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5480280" y="1671480"/>
              <a:ext cx="454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5913720" y="1671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6765120" y="167148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155,000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6360480" y="1671480"/>
              <a:ext cx="42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6764760" y="1671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1700640" y="189540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1701000" y="2114640"/>
              <a:ext cx="140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 Net of 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5178600" y="2114640"/>
              <a:ext cx="176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4608360" y="211464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5121720" y="2114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5907960" y="211464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155,000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5480280" y="2114640"/>
              <a:ext cx="454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5913720" y="2114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6765120" y="211464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155,000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6360480" y="2114640"/>
              <a:ext cx="42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6764760" y="2114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1702800" y="240516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5216760" y="240516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4605480" y="240516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5200200" y="2405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6014520" y="240516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2,035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5477760" y="240516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6017760" y="2405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6871680" y="240516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1,885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6357240" y="240516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6870240" y="2405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1698840" y="2548080"/>
              <a:ext cx="1135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Travel and entertainment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5325120" y="2548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4605120" y="254808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5308200" y="2548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6149160" y="25480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5476680" y="254808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6152760" y="2548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7006320" y="25480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6356160" y="254808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7005240" y="2548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1702080" y="269244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Consulting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5325120" y="26924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4605120" y="26924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5308200" y="2692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6202800" y="26924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5475960" y="269244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6206760" y="2692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7060320" y="26924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6356160" y="26924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7057800" y="2692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1704600" y="2835360"/>
              <a:ext cx="267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5325120" y="28353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4605120" y="283536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5308200" y="2835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6149160" y="283536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5476680" y="283536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6152760" y="2835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7006320" y="283536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6356160" y="283536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7005240" y="2835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1698480" y="2979720"/>
              <a:ext cx="1170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Controllable infrastructure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1702440" y="3122640"/>
              <a:ext cx="449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5325120" y="31226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4605120" y="31226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5308200" y="3122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6202800" y="31226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5475960" y="312264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6206760" y="3122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7060320" y="31226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6356160" y="31226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7057800" y="3122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1699920" y="3267000"/>
              <a:ext cx="95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development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1701000" y="3409920"/>
              <a:ext cx="732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1701360" y="3552840"/>
              <a:ext cx="630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Legal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5216760" y="35528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4605480" y="355284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5200200" y="3552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6096240" y="35528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5477400" y="355284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6098760" y="3552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7006320" y="355284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6356160" y="355284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7005240" y="3552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1702440" y="3697200"/>
              <a:ext cx="551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Tax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5346000" y="36972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4604400" y="369720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5335200" y="3697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6149160" y="3697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5476680" y="36972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6152760" y="3697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7006320" y="3697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6356160" y="369720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7005240" y="3697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1696680" y="3840120"/>
              <a:ext cx="1368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Depreciation and Amortization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5346000" y="3840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4604400" y="384012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5335200" y="3840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6117480" y="3840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5476680" y="384012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6125760" y="3840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6973200" y="3840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6356880" y="384012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6978240" y="3840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1700640" y="4038480"/>
              <a:ext cx="1067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Direct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5218920" y="403848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4608000" y="403848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5202720" y="4038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6017040" y="403848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2,295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5479920" y="403848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6020280" y="4038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6874200" y="403848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1,989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6359400" y="4038480"/>
              <a:ext cx="539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6872760" y="4038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1702080" y="4322880"/>
              <a:ext cx="761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Pre-Tax Income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5265720" y="4322880"/>
              <a:ext cx="36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4306320" y="4322880"/>
              <a:ext cx="1146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$                   (306)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5121720" y="432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5907960" y="432288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152,705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5480280" y="4322880"/>
              <a:ext cx="454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5913720" y="432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6765120" y="4322880"/>
              <a:ext cx="369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153,011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6360480" y="4322880"/>
              <a:ext cx="42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6764760" y="432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1704240" y="4770360"/>
              <a:ext cx="528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1682640" y="4870440"/>
              <a:ext cx="501840" cy="93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1702080" y="4951440"/>
              <a:ext cx="443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5346000" y="49514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4604400" y="495144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5335200" y="4951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6236280" y="49514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7060320" y="49514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6356160" y="49514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7057800" y="49514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1702800" y="5095800"/>
              <a:ext cx="358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5325120" y="50958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4605120" y="509580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5308200" y="5095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6236280" y="50958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7026840" y="5095800"/>
              <a:ext cx="125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(2)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6356160" y="50958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7032240" y="5095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1701360" y="5238720"/>
              <a:ext cx="403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5325120" y="52387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4605120" y="523872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5308200" y="52387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6236280" y="52387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7060320" y="52387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6356160" y="523872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7057800" y="52387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1698840" y="5383080"/>
              <a:ext cx="105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 and Associates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5325120" y="5383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4605120" y="538308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5308200" y="5383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6236280" y="5383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7060320" y="5383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6356160" y="538308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7057800" y="5383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1700280" y="5526000"/>
              <a:ext cx="97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Support Departments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5346000" y="55260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4604400" y="552600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5335200" y="5526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6236280" y="55260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7060320" y="55260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6356160" y="552600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7057800" y="5526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1702080" y="5730840"/>
              <a:ext cx="800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5325120" y="5734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4605120" y="573408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5308200" y="5734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6149160" y="57340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5476680" y="573408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6152760" y="5734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7060320" y="5734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5" name=""/>
          <p:cNvSpPr/>
          <p:nvPr/>
        </p:nvSpPr>
        <p:spPr>
          <a:xfrm>
            <a:off x="6356160" y="5734080"/>
            <a:ext cx="738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7057800" y="57340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1700640" y="6016680"/>
            <a:ext cx="1203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 (in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4871520" y="6016680"/>
            <a:ext cx="267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5640480" y="6016680"/>
            <a:ext cx="488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6539760" y="601668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1694520" y="6221520"/>
            <a:ext cx="2287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Expense (People &amp; Office)/Headcount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5216760" y="622152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4605480" y="622152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5200200" y="62215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6096240" y="622152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5477040" y="6221520"/>
            <a:ext cx="653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6098760" y="62215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6972480" y="6221520"/>
            <a:ext cx="182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6356520" y="6221520"/>
            <a:ext cx="653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6978240" y="62215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1698480" y="6443640"/>
            <a:ext cx="795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Productivity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5082120" y="644364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13,882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4606560" y="644364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5067000" y="64436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014520" y="644364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1,541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5477760" y="6443640"/>
            <a:ext cx="568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6017760" y="64436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6816960" y="644364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12,341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6357600" y="644364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6816240" y="64436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4537080" y="779400"/>
            <a:ext cx="2608200" cy="19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4537080" y="1587600"/>
            <a:ext cx="2608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4537080" y="1587600"/>
            <a:ext cx="260820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4537080" y="2009880"/>
            <a:ext cx="2608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4537080" y="2009880"/>
            <a:ext cx="260820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4537080" y="2230560"/>
            <a:ext cx="2608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4537080" y="2230560"/>
            <a:ext cx="260820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4537080" y="3954600"/>
            <a:ext cx="2608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4537080" y="3954600"/>
            <a:ext cx="260820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4537080" y="4299120"/>
            <a:ext cx="26082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4537080" y="4299120"/>
            <a:ext cx="260820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4537080" y="4438800"/>
            <a:ext cx="260820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4537080" y="4457880"/>
            <a:ext cx="260820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4537080" y="5638680"/>
            <a:ext cx="26082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4537080" y="5638680"/>
            <a:ext cx="260820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Alberta Power Goals &amp; Objectives 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901800" y="682560"/>
            <a:ext cx="7584840" cy="587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EBIT target and revenue mix between Origination and Trading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Deliverables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Minimum number of EOL trades: 2000 (2000 levels 0)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EOL customers: 30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Minimum number of Mid-Market /Originated trades: 80 (2000 levels 7)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Execution of 20 Master contracts/Enabling agreements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Minimum number of B.C. transactions: 10 (2000 levels 0)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Introduce EOL intra-day market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 real time 24 hour desk in Calgary to facilitate: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PPA dispatch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hourly arbitrage between Alberta and Mid C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procurement of outsourcing services to industrials/other PPA buyers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Solution for physical power deliveries at the Disco level (IT or Buy/Sell mechanism)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Resolve Clover Bar dispatch strategy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Formulate a solution for the unsold PPAs on a go forward basis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Ensure Pool Price Deficiency Price Regulation does not exist beyond 2001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Promote Alberta export wheel auction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Resolve PPA related issues:  STS and SAS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PlaceHolder 1"/>
          <p:cNvSpPr>
            <a:spLocks noGrp="1"/>
          </p:cNvSpPr>
          <p:nvPr>
            <p:ph type="title"/>
          </p:nvPr>
        </p:nvSpPr>
        <p:spPr>
          <a:xfrm>
            <a:off x="1843200" y="0"/>
            <a:ext cx="6642000" cy="53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Alberta Power - Target Customer List - Generators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9" name=""/>
          <p:cNvGrpSpPr/>
          <p:nvPr/>
        </p:nvGrpSpPr>
        <p:grpSpPr>
          <a:xfrm>
            <a:off x="601560" y="1038240"/>
            <a:ext cx="3153960" cy="1937880"/>
            <a:chOff x="601560" y="1038240"/>
            <a:chExt cx="3153960" cy="1937880"/>
          </a:xfrm>
        </p:grpSpPr>
        <p:sp>
          <p:nvSpPr>
            <p:cNvPr id="1080" name=""/>
            <p:cNvSpPr/>
            <p:nvPr/>
          </p:nvSpPr>
          <p:spPr>
            <a:xfrm>
              <a:off x="601560" y="1038240"/>
              <a:ext cx="1477800" cy="191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Utilities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buClr>
                  <a:srgbClr val="3333cc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30000"/>
                </a:lnSpc>
                <a:buClr>
                  <a:srgbClr val="3333cc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EPCOR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buClr>
                  <a:srgbClr val="3333cc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Enmax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2277720" y="1058760"/>
              <a:ext cx="1477800" cy="191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buClr>
                  <a:srgbClr val="3333cc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ATCO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10000"/>
                </a:lnSpc>
                <a:buClr>
                  <a:srgbClr val="3333cc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Utilicorp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2" name=""/>
          <p:cNvSpPr/>
          <p:nvPr/>
        </p:nvSpPr>
        <p:spPr>
          <a:xfrm>
            <a:off x="598320" y="3119400"/>
            <a:ext cx="1944720" cy="30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IPPs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Transalta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Calpine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Shell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AEC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CNRL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2224080" y="3139920"/>
            <a:ext cx="3330720" cy="31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5080" indent="-235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Vision Quest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Petro-Canada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Gas and Electric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Hydro Developers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5586480" y="3043080"/>
            <a:ext cx="3278160" cy="31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35080" indent="-235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4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Power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Valeo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Penn West Petroleum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1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Power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"/>
          <p:cNvSpPr/>
          <p:nvPr/>
        </p:nvSpPr>
        <p:spPr>
          <a:xfrm>
            <a:off x="1930320" y="0"/>
            <a:ext cx="63118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Alberta Power - Target Customer List - All Customers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86" name="" descr=""/>
          <p:cNvPicPr/>
          <p:nvPr/>
        </p:nvPicPr>
        <p:blipFill>
          <a:blip r:embed="rId1"/>
          <a:stretch/>
        </p:blipFill>
        <p:spPr>
          <a:xfrm>
            <a:off x="587520" y="619200"/>
            <a:ext cx="8026200" cy="5857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"/>
          <p:cNvSpPr/>
          <p:nvPr/>
        </p:nvSpPr>
        <p:spPr>
          <a:xfrm>
            <a:off x="1881360" y="0"/>
            <a:ext cx="685944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Alberta Power - Target Customer List - E &amp; P Companies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88" name="" descr=""/>
          <p:cNvPicPr/>
          <p:nvPr/>
        </p:nvPicPr>
        <p:blipFill>
          <a:blip r:embed="rId1"/>
          <a:stretch/>
        </p:blipFill>
        <p:spPr>
          <a:xfrm>
            <a:off x="328680" y="1562040"/>
            <a:ext cx="8454960" cy="3002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1089" name=""/>
          <p:cNvSpPr/>
          <p:nvPr/>
        </p:nvSpPr>
        <p:spPr>
          <a:xfrm>
            <a:off x="728640" y="820800"/>
            <a:ext cx="186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"/>
          <p:cNvSpPr/>
          <p:nvPr/>
        </p:nvSpPr>
        <p:spPr>
          <a:xfrm>
            <a:off x="1881360" y="0"/>
            <a:ext cx="68594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Alberta Power - Target Customer List - Industrials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728640" y="820800"/>
            <a:ext cx="186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84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92" name="" descr=""/>
          <p:cNvPicPr/>
          <p:nvPr/>
        </p:nvPicPr>
        <p:blipFill>
          <a:blip r:embed="rId1"/>
          <a:stretch/>
        </p:blipFill>
        <p:spPr>
          <a:xfrm>
            <a:off x="411120" y="1454040"/>
            <a:ext cx="8337600" cy="378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 - Total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021640" y="636480"/>
            <a:ext cx="681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Forecast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226560" y="636480"/>
            <a:ext cx="471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311960" y="63648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658880" y="853920"/>
            <a:ext cx="5446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770440" y="853920"/>
            <a:ext cx="36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878000" y="853920"/>
            <a:ext cx="937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23,500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783400" y="853920"/>
            <a:ext cx="36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582600" y="85392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162,500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969160" y="85392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554520" y="853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578000" y="85392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092720" y="85392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567560" y="853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57080" y="1001880"/>
            <a:ext cx="347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521680" y="1001880"/>
            <a:ext cx="284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7,500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89880" y="100188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501880" y="1001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582600" y="100188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102,500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970600" y="100188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554520" y="1001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34520" y="100188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097760" y="1001880"/>
            <a:ext cx="539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26240" y="1001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83720" y="1150920"/>
            <a:ext cx="74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FV- Investments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07280" y="115092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889880" y="115092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01880" y="1150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637680" y="115092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974200" y="1150920"/>
            <a:ext cx="653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15000" y="1150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690320" y="115092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101000" y="115092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686360" y="1150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677240" y="1298520"/>
            <a:ext cx="341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77960" y="144792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678320" y="1677960"/>
            <a:ext cx="607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Margin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510520" y="167796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891320" y="167796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503680" y="16779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585840" y="167796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285,000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972400" y="167796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556320" y="16779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580880" y="167796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094160" y="167796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569000" y="16779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677600" y="1924200"/>
            <a:ext cx="681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Charge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646960" y="192420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899600" y="192420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649840" y="1924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694920" y="192420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6,154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977440" y="1924200"/>
            <a:ext cx="709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673680" y="1924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645320" y="1924200"/>
            <a:ext cx="352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(5,518)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97760" y="1924200"/>
            <a:ext cx="539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626240" y="1924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677960" y="2138400"/>
            <a:ext cx="13971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Net of Capital Charge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510520" y="213192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44,364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891320" y="213192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503680" y="2131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585840" y="213192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278,846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972400" y="213192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556320" y="2131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580880" y="213192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234,482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094160" y="213192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569000" y="2131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675080" y="244332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563080" y="244332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7,882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893120" y="244332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560920" y="2443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637680" y="244332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13,346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974200" y="2443320"/>
            <a:ext cx="653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615000" y="2443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690320" y="244332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5,463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01000" y="244332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686360" y="2443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667160" y="2590920"/>
            <a:ext cx="1135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Travel and entertainment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646960" y="259092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899600" y="259092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649840" y="2590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778800" y="259092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84280" y="259092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762600" y="2590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774200" y="259092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106400" y="259092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775280" y="25909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666800" y="273996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646960" y="27399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899600" y="273996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649840" y="27399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834240" y="273996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987520" y="2739960"/>
            <a:ext cx="851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22720" y="27399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743600" y="273996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(120)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102800" y="273996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715160" y="27399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668240" y="2887560"/>
            <a:ext cx="267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646960" y="28875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899600" y="288756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649840" y="2887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778800" y="28875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984280" y="288756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762600" y="2887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774200" y="28875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106400" y="288756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775280" y="2887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670760" y="3048120"/>
            <a:ext cx="1170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Controllable infrastructure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646960" y="30351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899600" y="303516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649840" y="3035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694920" y="303516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1,472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977440" y="3035160"/>
            <a:ext cx="709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673680" y="3035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774200" y="30351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106400" y="303516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775280" y="3035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682640" y="3184560"/>
            <a:ext cx="449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703840" y="318456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903200" y="3184560"/>
            <a:ext cx="823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709960" y="3184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34240" y="318456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987520" y="3184560"/>
            <a:ext cx="851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22720" y="3184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886520" y="318456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114680" y="318456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894440" y="3184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681200" y="3332160"/>
            <a:ext cx="954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782680" y="333216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906440" y="333216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68640" y="3332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694920" y="333216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1,257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977440" y="3332160"/>
            <a:ext cx="709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673680" y="3332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690320" y="333216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1,257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101000" y="333216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686360" y="3332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681200" y="3481560"/>
            <a:ext cx="732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Expenses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703840" y="348156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903200" y="3481560"/>
            <a:ext cx="823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09960" y="3481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913080" y="348156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994360" y="3481560"/>
            <a:ext cx="936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911640" y="3481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800480" y="3481560"/>
            <a:ext cx="182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(39)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106400" y="348156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775280" y="3481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675080" y="3629160"/>
            <a:ext cx="630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Legal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46960" y="36291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899600" y="362916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649840" y="3629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778800" y="36291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675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984280" y="362916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762600" y="3629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829640" y="362916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111080" y="3629160"/>
            <a:ext cx="738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833960" y="36291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671480" y="3778200"/>
            <a:ext cx="551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Tax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82680" y="377820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906440" y="377820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768640" y="3778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834240" y="377820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987520" y="3778200"/>
            <a:ext cx="851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822720" y="3778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29640" y="377820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111080" y="3778200"/>
            <a:ext cx="738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833960" y="37782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681200" y="3925800"/>
            <a:ext cx="1368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Depreciation and Amortization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782680" y="392580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906440" y="392580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768640" y="3925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694920" y="392580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977440" y="3925800"/>
            <a:ext cx="709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673680" y="3925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690320" y="392580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101000" y="392580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686360" y="3925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77600" y="4133880"/>
            <a:ext cx="1067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Direct Expenses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565960" y="413388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9,909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894920" y="413388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562360" y="4133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640920" y="413388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18,730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975640" y="4133880"/>
            <a:ext cx="653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616440" y="4133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693560" y="413388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8,821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102800" y="413388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688160" y="4133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685520" y="4365720"/>
            <a:ext cx="761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Pre-Tax Income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510520" y="4365720"/>
            <a:ext cx="313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34,455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891320" y="436572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503680" y="43657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585840" y="436572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260,116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972400" y="436572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556320" y="43657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580880" y="4365720"/>
            <a:ext cx="36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225,661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7094160" y="4365720"/>
            <a:ext cx="483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569000" y="43657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670040" y="4721400"/>
            <a:ext cx="528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Headcount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663560" y="4819680"/>
            <a:ext cx="55404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1665000" y="491184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759280" y="491184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906440" y="491184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778000" y="491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901200" y="491184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001200" y="4911840"/>
            <a:ext cx="908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891120" y="491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896600" y="491184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124040" y="491184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903800" y="491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669680" y="5060880"/>
            <a:ext cx="358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769360" y="50608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916880" y="506088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778000" y="5060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901200" y="50608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001200" y="5060880"/>
            <a:ext cx="908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6891120" y="5060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865280" y="5060880"/>
            <a:ext cx="125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120440" y="5060880"/>
            <a:ext cx="738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843320" y="5060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669680" y="5208480"/>
            <a:ext cx="403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769360" y="52084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4916880" y="520848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778000" y="5208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844680" y="520848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997960" y="5208480"/>
            <a:ext cx="851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832080" y="5208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896600" y="52084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124040" y="520848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903800" y="5208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671840" y="5357880"/>
            <a:ext cx="1056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and Associates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714280" y="535788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913640" y="5357880"/>
            <a:ext cx="823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719320" y="5357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6844680" y="535788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997960" y="5357880"/>
            <a:ext cx="851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832080" y="5357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839720" y="535788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7120440" y="5357880"/>
            <a:ext cx="738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843320" y="5357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679400" y="5505480"/>
            <a:ext cx="971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Departments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769360" y="55054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916880" y="550548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778000" y="5505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901200" y="55054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001200" y="5505480"/>
            <a:ext cx="908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891120" y="5505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896600" y="550548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124040" y="5505480"/>
            <a:ext cx="794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7903800" y="5505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671480" y="5718240"/>
            <a:ext cx="800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Headcount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714280" y="572148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13640" y="5721480"/>
            <a:ext cx="823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719320" y="5721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844680" y="572148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997960" y="5721480"/>
            <a:ext cx="851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832080" y="5721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839720" y="5721480"/>
            <a:ext cx="114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120440" y="5721480"/>
            <a:ext cx="738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843320" y="5721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558800" y="6059520"/>
            <a:ext cx="1414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 (in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224680" y="6053040"/>
            <a:ext cx="267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230160" y="6053040"/>
            <a:ext cx="488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321680" y="605304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674000" y="6237360"/>
            <a:ext cx="2287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Expense (People &amp; Office)/Headcount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657040" y="62373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908240" y="623736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659200" y="6237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788880" y="623736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992920" y="6237360"/>
            <a:ext cx="795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771960" y="6237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809840" y="6237360"/>
            <a:ext cx="182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115760" y="623736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784640" y="6237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665000" y="6456240"/>
            <a:ext cx="295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5548320" y="645624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8228%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791040" y="6456240"/>
            <a:ext cx="205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674120" y="645624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8168%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4775040" y="770040"/>
            <a:ext cx="3211560" cy="20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775040" y="1571760"/>
            <a:ext cx="32115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775040" y="1571760"/>
            <a:ext cx="3211560" cy="10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775040" y="2049480"/>
            <a:ext cx="32115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775040" y="2049480"/>
            <a:ext cx="32115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775040" y="2260440"/>
            <a:ext cx="32115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4775040" y="2260440"/>
            <a:ext cx="321156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775040" y="4051440"/>
            <a:ext cx="32115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775040" y="4051440"/>
            <a:ext cx="32115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775040" y="4356000"/>
            <a:ext cx="32115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4775040" y="4356000"/>
            <a:ext cx="321156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4775040" y="4494240"/>
            <a:ext cx="321156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4775040" y="4514760"/>
            <a:ext cx="321156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775040" y="5703840"/>
            <a:ext cx="3211560" cy="20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775040" y="5846760"/>
            <a:ext cx="321156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775040" y="5867280"/>
            <a:ext cx="321156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PlaceHolder 1"/>
          <p:cNvSpPr>
            <a:spLocks noGrp="1"/>
          </p:cNvSpPr>
          <p:nvPr>
            <p:ph type="title"/>
          </p:nvPr>
        </p:nvSpPr>
        <p:spPr>
          <a:xfrm>
            <a:off x="1842840" y="90360"/>
            <a:ext cx="69087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 - Eastern Canada Power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4" name=""/>
          <p:cNvGrpSpPr/>
          <p:nvPr/>
        </p:nvGrpSpPr>
        <p:grpSpPr>
          <a:xfrm>
            <a:off x="1192320" y="703440"/>
            <a:ext cx="7283520" cy="5131800"/>
            <a:chOff x="1192320" y="703440"/>
            <a:chExt cx="7283520" cy="5131800"/>
          </a:xfrm>
        </p:grpSpPr>
        <p:sp>
          <p:nvSpPr>
            <p:cNvPr id="1095" name=""/>
            <p:cNvSpPr/>
            <p:nvPr/>
          </p:nvSpPr>
          <p:spPr>
            <a:xfrm>
              <a:off x="4701600" y="703440"/>
              <a:ext cx="763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 Forecast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6137280" y="703440"/>
              <a:ext cx="528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7567920" y="703440"/>
              <a:ext cx="477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1215720" y="911160"/>
              <a:ext cx="610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5577840" y="91116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4505400" y="911160"/>
              <a:ext cx="111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5569920" y="9111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6702840" y="91116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50,000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5731200" y="911160"/>
              <a:ext cx="1017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6703560" y="9111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8091720" y="91116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50,000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7153560" y="911160"/>
              <a:ext cx="98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8095680" y="9111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1216080" y="1049400"/>
              <a:ext cx="388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5577840" y="104940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4505760" y="1049400"/>
              <a:ext cx="1112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5569920" y="10494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7000200" y="104940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5731200" y="1049400"/>
              <a:ext cx="1334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7008480" y="10494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8390880" y="104940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7153560" y="1049400"/>
              <a:ext cx="1302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8400600" y="10494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1217160" y="1185840"/>
              <a:ext cx="832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FV- Investments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1216440" y="1324080"/>
              <a:ext cx="381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Accrual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1216440" y="1460520"/>
              <a:ext cx="286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1217160" y="1658880"/>
              <a:ext cx="680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Margin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5579640" y="165888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4507200" y="1658880"/>
              <a:ext cx="111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5571720" y="16588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6705000" y="165888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50,000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5732640" y="1658880"/>
              <a:ext cx="1017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6705360" y="16588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8093880" y="165888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50,000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7155720" y="1658880"/>
              <a:ext cx="98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8097480" y="16588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1215360" y="1938240"/>
              <a:ext cx="763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Capital Charge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1217160" y="2209680"/>
              <a:ext cx="1569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 Net of Capital Charge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5579640" y="220968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4507200" y="2209680"/>
              <a:ext cx="111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5571720" y="22096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6705360" y="220968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48,212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5732640" y="2209680"/>
              <a:ext cx="1017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6705360" y="22096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8094240" y="220968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48,212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7155720" y="2209680"/>
              <a:ext cx="98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8097480" y="22096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1216080" y="2487600"/>
              <a:ext cx="356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5433480" y="2487600"/>
              <a:ext cx="19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771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4505760" y="2487600"/>
              <a:ext cx="953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5417640" y="24876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6762960" y="2487600"/>
              <a:ext cx="286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4,070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5731200" y="248760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6765480" y="24876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8153640" y="2487600"/>
              <a:ext cx="286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3,299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7153560" y="2487600"/>
              <a:ext cx="1048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8156160" y="24876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1216800" y="2625840"/>
              <a:ext cx="127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Travel and entertainment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5493600" y="262584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4505760" y="2625840"/>
              <a:ext cx="1017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5479560" y="26258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6916320" y="262584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5731200" y="2625840"/>
              <a:ext cx="1239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6917760" y="26258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8305200" y="262584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55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7153560" y="2625840"/>
              <a:ext cx="120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8308440" y="26258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1215360" y="2762280"/>
              <a:ext cx="540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Consulting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5433480" y="2762280"/>
              <a:ext cx="19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4505760" y="2762280"/>
              <a:ext cx="953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5417640" y="27622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6916320" y="276228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5731200" y="2762280"/>
              <a:ext cx="1239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6917760" y="27622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8208360" y="2762280"/>
              <a:ext cx="267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(105)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7153560" y="2762280"/>
              <a:ext cx="1112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8218080" y="27622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1217880" y="2900520"/>
              <a:ext cx="2991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5493600" y="290052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53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4505760" y="2900520"/>
              <a:ext cx="1017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5479560" y="290052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6854400" y="2900520"/>
              <a:ext cx="19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267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5731200" y="2900520"/>
              <a:ext cx="1175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6855840" y="290052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8245080" y="2900520"/>
              <a:ext cx="19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214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7153560" y="2900520"/>
              <a:ext cx="1144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8248320" y="290052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1216080" y="3038400"/>
              <a:ext cx="1309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Controllable infrastructure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1216440" y="3174840"/>
              <a:ext cx="502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5554080" y="317484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4505760" y="317484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5540040" y="31748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6976440" y="317484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5731200" y="3174840"/>
              <a:ext cx="1302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6978240" y="31748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8367120" y="317484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7153560" y="3174840"/>
              <a:ext cx="1270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8368920" y="31748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1216080" y="3313080"/>
              <a:ext cx="1068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development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1215360" y="3449520"/>
              <a:ext cx="820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 Expenses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1216080" y="3587760"/>
              <a:ext cx="705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Legal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5433480" y="3587760"/>
              <a:ext cx="19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4505760" y="3587760"/>
              <a:ext cx="953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5417640" y="35877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6854400" y="3587760"/>
              <a:ext cx="1915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169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5731200" y="3587760"/>
              <a:ext cx="1175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6855840" y="35877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8305200" y="358776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7153560" y="3587760"/>
              <a:ext cx="120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8308440" y="35877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1215360" y="3726000"/>
              <a:ext cx="617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Tax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5457240" y="372600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4505400" y="3726000"/>
              <a:ext cx="98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5449320" y="37260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6916320" y="372600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5731200" y="3726000"/>
              <a:ext cx="1239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6917760" y="37260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8305200" y="372600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7153560" y="3726000"/>
              <a:ext cx="120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8308440" y="37260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1215360" y="3862440"/>
              <a:ext cx="153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Depreciation and Amortization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5577840" y="386244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4505760" y="3862440"/>
              <a:ext cx="1112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5569920" y="38624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6878160" y="386244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5731200" y="3862440"/>
              <a:ext cx="120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6886080" y="38624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8268840" y="386244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7153560" y="3862440"/>
              <a:ext cx="1175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8278200" y="38624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1217160" y="4060800"/>
              <a:ext cx="1194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Direct Expenses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5342760" y="4060800"/>
              <a:ext cx="286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1,122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4507920" y="4060800"/>
              <a:ext cx="858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5328720" y="40608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6765480" y="4060800"/>
              <a:ext cx="286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4,621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5732640" y="406080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6767280" y="40608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8155800" y="4060800"/>
              <a:ext cx="286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3,499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7155000" y="4060800"/>
              <a:ext cx="1048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8157960" y="406080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1216800" y="4332240"/>
              <a:ext cx="852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Pre-Tax Income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5306400" y="4332240"/>
              <a:ext cx="362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(1,122)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4507920" y="4332240"/>
              <a:ext cx="826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5298840" y="43322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6705360" y="433224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43,591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5732640" y="4332240"/>
              <a:ext cx="1017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6705360" y="43322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8094240" y="4332240"/>
              <a:ext cx="350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44,713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7155720" y="4332240"/>
              <a:ext cx="98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8097480" y="43322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1218600" y="4764240"/>
              <a:ext cx="591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Headcount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1192320" y="4876920"/>
              <a:ext cx="568080" cy="126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1215360" y="4944960"/>
              <a:ext cx="496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5577840" y="4944960"/>
              <a:ext cx="388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4505760" y="4944960"/>
              <a:ext cx="1112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5569920" y="49449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7013160" y="494496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8367120" y="494496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7153560" y="4944960"/>
              <a:ext cx="1270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8368920" y="49449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1216440" y="5081760"/>
              <a:ext cx="400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5554080" y="508176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4505760" y="508176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5540040" y="50817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7013160" y="508176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8328960" y="5081760"/>
              <a:ext cx="140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7153560" y="5081760"/>
              <a:ext cx="1239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8338680" y="50817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1216440" y="521964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5554080" y="521964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4505760" y="521964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5540040" y="52196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7013160" y="521964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8367120" y="521964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7153560" y="5219640"/>
              <a:ext cx="1270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8368920" y="521964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1212840" y="5357880"/>
              <a:ext cx="11826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 and Associates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5554080" y="535788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4505760" y="535788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5540040" y="53578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6952680" y="535788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8305200" y="535788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7153560" y="5357880"/>
              <a:ext cx="120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8308440" y="535788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1216800" y="5494320"/>
              <a:ext cx="1087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Support Departments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5554080" y="549432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4505760" y="549432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5540040" y="549432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7013160" y="549432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8367120" y="549432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7153560" y="5494320"/>
              <a:ext cx="1270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8368920" y="549432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1218960" y="5692680"/>
              <a:ext cx="8960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Headcount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5554080" y="5697360"/>
              <a:ext cx="64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4505760" y="5697360"/>
              <a:ext cx="10803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5540040" y="56973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6916320" y="569736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22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5731200" y="5697360"/>
              <a:ext cx="1239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6917760" y="5697360"/>
              <a:ext cx="3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8305200" y="5697360"/>
              <a:ext cx="127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95" name=""/>
          <p:cNvSpPr/>
          <p:nvPr/>
        </p:nvSpPr>
        <p:spPr>
          <a:xfrm>
            <a:off x="7153560" y="5697360"/>
            <a:ext cx="1207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6" name=""/>
          <p:cNvSpPr/>
          <p:nvPr/>
        </p:nvSpPr>
        <p:spPr>
          <a:xfrm>
            <a:off x="8308440" y="569736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>
            <a:off x="1218600" y="5967360"/>
            <a:ext cx="1347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 (in thousands)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8" name=""/>
          <p:cNvSpPr/>
          <p:nvPr/>
        </p:nvSpPr>
        <p:spPr>
          <a:xfrm>
            <a:off x="4921560" y="5967360"/>
            <a:ext cx="299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9" name=""/>
          <p:cNvSpPr/>
          <p:nvPr/>
        </p:nvSpPr>
        <p:spPr>
          <a:xfrm>
            <a:off x="6127200" y="5967360"/>
            <a:ext cx="5468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0" name=""/>
          <p:cNvSpPr/>
          <p:nvPr/>
        </p:nvSpPr>
        <p:spPr>
          <a:xfrm>
            <a:off x="7567920" y="5967360"/>
            <a:ext cx="477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1" name=""/>
          <p:cNvSpPr/>
          <p:nvPr/>
        </p:nvSpPr>
        <p:spPr>
          <a:xfrm>
            <a:off x="1213560" y="6148440"/>
            <a:ext cx="2561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Expense (People &amp; Office)/Headcount Ratio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2" name=""/>
          <p:cNvSpPr/>
          <p:nvPr/>
        </p:nvSpPr>
        <p:spPr>
          <a:xfrm>
            <a:off x="5433480" y="61484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3" name=""/>
          <p:cNvSpPr/>
          <p:nvPr/>
        </p:nvSpPr>
        <p:spPr>
          <a:xfrm>
            <a:off x="4505400" y="6148440"/>
            <a:ext cx="95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4" name=""/>
          <p:cNvSpPr/>
          <p:nvPr/>
        </p:nvSpPr>
        <p:spPr>
          <a:xfrm>
            <a:off x="5417640" y="614844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5" name=""/>
          <p:cNvSpPr/>
          <p:nvPr/>
        </p:nvSpPr>
        <p:spPr>
          <a:xfrm>
            <a:off x="6854400" y="61484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6" name=""/>
          <p:cNvSpPr/>
          <p:nvPr/>
        </p:nvSpPr>
        <p:spPr>
          <a:xfrm>
            <a:off x="5731200" y="6148440"/>
            <a:ext cx="1175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7" name=""/>
          <p:cNvSpPr/>
          <p:nvPr/>
        </p:nvSpPr>
        <p:spPr>
          <a:xfrm>
            <a:off x="6855840" y="614844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8" name=""/>
          <p:cNvSpPr/>
          <p:nvPr/>
        </p:nvSpPr>
        <p:spPr>
          <a:xfrm>
            <a:off x="8268840" y="6148440"/>
            <a:ext cx="204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9" name=""/>
          <p:cNvSpPr/>
          <p:nvPr/>
        </p:nvSpPr>
        <p:spPr>
          <a:xfrm>
            <a:off x="7153560" y="6148440"/>
            <a:ext cx="1175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0" name=""/>
          <p:cNvSpPr/>
          <p:nvPr/>
        </p:nvSpPr>
        <p:spPr>
          <a:xfrm>
            <a:off x="8278200" y="614844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1" name=""/>
          <p:cNvSpPr/>
          <p:nvPr/>
        </p:nvSpPr>
        <p:spPr>
          <a:xfrm>
            <a:off x="1213920" y="6375240"/>
            <a:ext cx="889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Productivity Ratio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2" name=""/>
          <p:cNvSpPr/>
          <p:nvPr/>
        </p:nvSpPr>
        <p:spPr>
          <a:xfrm>
            <a:off x="5340600" y="6375240"/>
            <a:ext cx="286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2,063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3" name=""/>
          <p:cNvSpPr/>
          <p:nvPr/>
        </p:nvSpPr>
        <p:spPr>
          <a:xfrm>
            <a:off x="4505760" y="6375240"/>
            <a:ext cx="858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4" name=""/>
          <p:cNvSpPr/>
          <p:nvPr/>
        </p:nvSpPr>
        <p:spPr>
          <a:xfrm>
            <a:off x="5327280" y="637524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5" name=""/>
          <p:cNvSpPr/>
          <p:nvPr/>
        </p:nvSpPr>
        <p:spPr>
          <a:xfrm>
            <a:off x="6762960" y="6375240"/>
            <a:ext cx="286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1,541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6" name=""/>
          <p:cNvSpPr/>
          <p:nvPr/>
        </p:nvSpPr>
        <p:spPr>
          <a:xfrm>
            <a:off x="5731200" y="6375240"/>
            <a:ext cx="1080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7" name=""/>
          <p:cNvSpPr/>
          <p:nvPr/>
        </p:nvSpPr>
        <p:spPr>
          <a:xfrm>
            <a:off x="6765480" y="637524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8" name=""/>
          <p:cNvSpPr/>
          <p:nvPr/>
        </p:nvSpPr>
        <p:spPr>
          <a:xfrm>
            <a:off x="8245080" y="63752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9" name=""/>
          <p:cNvSpPr/>
          <p:nvPr/>
        </p:nvSpPr>
        <p:spPr>
          <a:xfrm>
            <a:off x="7153560" y="6375240"/>
            <a:ext cx="1144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   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0" name=""/>
          <p:cNvSpPr/>
          <p:nvPr/>
        </p:nvSpPr>
        <p:spPr>
          <a:xfrm>
            <a:off x="8248320" y="637524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1" name=""/>
          <p:cNvSpPr/>
          <p:nvPr/>
        </p:nvSpPr>
        <p:spPr>
          <a:xfrm>
            <a:off x="4422600" y="839880"/>
            <a:ext cx="4040280" cy="21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2" name=""/>
          <p:cNvSpPr/>
          <p:nvPr/>
        </p:nvSpPr>
        <p:spPr>
          <a:xfrm>
            <a:off x="4422600" y="1589040"/>
            <a:ext cx="40402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3" name=""/>
          <p:cNvSpPr/>
          <p:nvPr/>
        </p:nvSpPr>
        <p:spPr>
          <a:xfrm>
            <a:off x="4422600" y="1589040"/>
            <a:ext cx="4040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4" name=""/>
          <p:cNvSpPr/>
          <p:nvPr/>
        </p:nvSpPr>
        <p:spPr>
          <a:xfrm>
            <a:off x="4422600" y="2066760"/>
            <a:ext cx="40402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5" name=""/>
          <p:cNvSpPr/>
          <p:nvPr/>
        </p:nvSpPr>
        <p:spPr>
          <a:xfrm>
            <a:off x="4422600" y="2066760"/>
            <a:ext cx="404028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>
            <a:off x="4422600" y="2341440"/>
            <a:ext cx="40402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7" name=""/>
          <p:cNvSpPr/>
          <p:nvPr/>
        </p:nvSpPr>
        <p:spPr>
          <a:xfrm>
            <a:off x="4422600" y="2341440"/>
            <a:ext cx="4040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8" name=""/>
          <p:cNvSpPr/>
          <p:nvPr/>
        </p:nvSpPr>
        <p:spPr>
          <a:xfrm>
            <a:off x="4422600" y="3990960"/>
            <a:ext cx="4040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9" name=""/>
          <p:cNvSpPr/>
          <p:nvPr/>
        </p:nvSpPr>
        <p:spPr>
          <a:xfrm>
            <a:off x="4422600" y="3990960"/>
            <a:ext cx="404028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0" name=""/>
          <p:cNvSpPr/>
          <p:nvPr/>
        </p:nvSpPr>
        <p:spPr>
          <a:xfrm>
            <a:off x="4422600" y="4330800"/>
            <a:ext cx="4040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1" name=""/>
          <p:cNvSpPr/>
          <p:nvPr/>
        </p:nvSpPr>
        <p:spPr>
          <a:xfrm>
            <a:off x="4422600" y="4330800"/>
            <a:ext cx="404028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2" name=""/>
          <p:cNvSpPr/>
          <p:nvPr/>
        </p:nvSpPr>
        <p:spPr>
          <a:xfrm>
            <a:off x="4422600" y="4465800"/>
            <a:ext cx="404028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3" name=""/>
          <p:cNvSpPr/>
          <p:nvPr/>
        </p:nvSpPr>
        <p:spPr>
          <a:xfrm>
            <a:off x="4422600" y="4486320"/>
            <a:ext cx="4040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4" name=""/>
          <p:cNvSpPr/>
          <p:nvPr/>
        </p:nvSpPr>
        <p:spPr>
          <a:xfrm>
            <a:off x="4422600" y="5622840"/>
            <a:ext cx="40402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5" name=""/>
          <p:cNvSpPr/>
          <p:nvPr/>
        </p:nvSpPr>
        <p:spPr>
          <a:xfrm>
            <a:off x="4422600" y="5622840"/>
            <a:ext cx="4040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6" name=""/>
          <p:cNvSpPr/>
          <p:nvPr/>
        </p:nvSpPr>
        <p:spPr>
          <a:xfrm>
            <a:off x="5478840" y="1833480"/>
            <a:ext cx="358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7" name=""/>
          <p:cNvSpPr/>
          <p:nvPr/>
        </p:nvSpPr>
        <p:spPr>
          <a:xfrm>
            <a:off x="6566040" y="1828800"/>
            <a:ext cx="717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1,788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8" name=""/>
          <p:cNvSpPr/>
          <p:nvPr/>
        </p:nvSpPr>
        <p:spPr>
          <a:xfrm>
            <a:off x="7947000" y="1828800"/>
            <a:ext cx="65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1,788 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9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6362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Eastern Canada Power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0" name="PlaceHolder 2"/>
          <p:cNvSpPr>
            <a:spLocks noGrp="1"/>
          </p:cNvSpPr>
          <p:nvPr>
            <p:ph/>
          </p:nvPr>
        </p:nvSpPr>
        <p:spPr>
          <a:xfrm>
            <a:off x="1028520" y="647280"/>
            <a:ext cx="7584840" cy="585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EBIT target and revenue mix between Origination and Trading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ROCE &gt; 25%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reduction in travel and entertainment, consulting, controllable infrastructure and Other Expenses versus budget.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Deliverables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Continue to apply pressure at all levels for market opening.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Continue to directly cover </a:t>
            </a: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all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Ontario industrials larger than 25MW load.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 and manage G6 initiative to transact at least 250 MW of load from commercial small industrial class in calendar 2001.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Target discontinuities and arbitrage opportunities within the short term trading environment.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a seamless trading/marketing environment for our customers between Ontario, Northeast US, and across Canada.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Leverage Power relationships to capture natural gas loads.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(See following slide for summary of strategies for Eastern Canada Power business.)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PlaceHolder 1"/>
          <p:cNvSpPr>
            <a:spLocks noGrp="1"/>
          </p:cNvSpPr>
          <p:nvPr>
            <p:ph type="title"/>
          </p:nvPr>
        </p:nvSpPr>
        <p:spPr>
          <a:xfrm>
            <a:off x="1842840" y="90360"/>
            <a:ext cx="66675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Eastern Canada Power - Strategy Summary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2" name=""/>
          <p:cNvSpPr/>
          <p:nvPr/>
        </p:nvSpPr>
        <p:spPr>
          <a:xfrm>
            <a:off x="380880" y="1228680"/>
            <a:ext cx="8305920" cy="517536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3" name=""/>
          <p:cNvSpPr/>
          <p:nvPr/>
        </p:nvSpPr>
        <p:spPr>
          <a:xfrm>
            <a:off x="380880" y="809640"/>
            <a:ext cx="8305920" cy="488880"/>
          </a:xfrm>
          <a:prstGeom prst="rect">
            <a:avLst/>
          </a:prstGeom>
          <a:solidFill>
            <a:srgbClr val="cccc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4" name=""/>
          <p:cNvSpPr/>
          <p:nvPr/>
        </p:nvSpPr>
        <p:spPr>
          <a:xfrm>
            <a:off x="461880" y="860400"/>
            <a:ext cx="2205000" cy="54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Sector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(725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0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800"/>
            </a:b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G6</a:t>
            </a:r>
            <a:br>
              <a:rPr sz="1800"/>
            </a:br>
            <a:br>
              <a:rPr sz="800"/>
            </a:b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3352680" y="847800"/>
            <a:ext cx="5334120" cy="569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Consistent, ongoing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Free expertise and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Lock in initial transaction and keep for life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Leverage power to win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 services as swing (fee or free depending on customer’s load and 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commodity price point)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 for maximum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Gather trading intelligence within conflict of interest boundaries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Leverage position into restructuring principal role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Know more than anyone else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and execute on discontinuities and arbitrage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Stay ahead of pack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Blend trading and service provision to maximize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Educate marketers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Massive initial marketing program to target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Exercise option to gain control or sell within 3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Leverage existing infrastructure to create relationships with industrials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Continue to identify new service areas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Gain control of undervalued industrial generation capabilities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Participate (equity or marketing control) in any generation divestments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or projects in Ontario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>
            <a:off x="406440" y="268272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380880" y="444816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8" name=""/>
          <p:cNvSpPr/>
          <p:nvPr/>
        </p:nvSpPr>
        <p:spPr>
          <a:xfrm>
            <a:off x="380880" y="345744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9" name=""/>
          <p:cNvSpPr/>
          <p:nvPr/>
        </p:nvSpPr>
        <p:spPr>
          <a:xfrm>
            <a:off x="380880" y="515952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0" name=""/>
          <p:cNvSpPr/>
          <p:nvPr/>
        </p:nvSpPr>
        <p:spPr>
          <a:xfrm>
            <a:off x="380880" y="566748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PlaceHolder 1"/>
          <p:cNvSpPr>
            <a:spLocks noGrp="1"/>
          </p:cNvSpPr>
          <p:nvPr>
            <p:ph type="title"/>
          </p:nvPr>
        </p:nvSpPr>
        <p:spPr>
          <a:xfrm>
            <a:off x="1842840" y="90360"/>
            <a:ext cx="66675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Eastern Canada Power - 2001 - Opportunities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2" name=""/>
          <p:cNvSpPr/>
          <p:nvPr/>
        </p:nvSpPr>
        <p:spPr>
          <a:xfrm>
            <a:off x="393840" y="1085760"/>
            <a:ext cx="8305560" cy="528948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3" name=""/>
          <p:cNvSpPr/>
          <p:nvPr/>
        </p:nvSpPr>
        <p:spPr>
          <a:xfrm>
            <a:off x="393840" y="806400"/>
            <a:ext cx="8318520" cy="622440"/>
          </a:xfrm>
          <a:prstGeom prst="rect">
            <a:avLst/>
          </a:prstGeom>
          <a:solidFill>
            <a:srgbClr val="cccc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4" name=""/>
          <p:cNvSpPr/>
          <p:nvPr/>
        </p:nvSpPr>
        <p:spPr>
          <a:xfrm>
            <a:off x="461880" y="844560"/>
            <a:ext cx="2586240" cy="549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Sector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(&gt;25 MW/h)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0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G6 RETAIL INITIATIVE</a:t>
            </a:r>
            <a:br>
              <a:rPr sz="18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(&lt; 25 MW/h)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5" name=""/>
          <p:cNvSpPr/>
          <p:nvPr/>
        </p:nvSpPr>
        <p:spPr>
          <a:xfrm>
            <a:off x="3657600" y="863640"/>
            <a:ext cx="5257800" cy="537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Sunoco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Manulife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Abitibi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Atlantic Packaging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Bowater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Cadillac Fairview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Domtar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Magna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Nitrochem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Olympia &amp; York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Lafarge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Incentive fees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Fees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OP-Reserve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Dispatchability / Flexibility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Short-Term Trading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/ Commercial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Enerconnect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by the hour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Backup generators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OPGI Divestiture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6" name=""/>
          <p:cNvSpPr/>
          <p:nvPr/>
        </p:nvSpPr>
        <p:spPr>
          <a:xfrm>
            <a:off x="393840" y="2806560"/>
            <a:ext cx="830556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7" name=""/>
          <p:cNvSpPr/>
          <p:nvPr/>
        </p:nvSpPr>
        <p:spPr>
          <a:xfrm>
            <a:off x="393840" y="4229280"/>
            <a:ext cx="830556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8" name=""/>
          <p:cNvSpPr/>
          <p:nvPr/>
        </p:nvSpPr>
        <p:spPr>
          <a:xfrm>
            <a:off x="406440" y="342900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9" name=""/>
          <p:cNvSpPr/>
          <p:nvPr/>
        </p:nvSpPr>
        <p:spPr>
          <a:xfrm>
            <a:off x="406440" y="478800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0" name=""/>
          <p:cNvSpPr/>
          <p:nvPr/>
        </p:nvSpPr>
        <p:spPr>
          <a:xfrm>
            <a:off x="406440" y="5397480"/>
            <a:ext cx="83059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1" name=""/>
          <p:cNvSpPr/>
          <p:nvPr/>
        </p:nvSpPr>
        <p:spPr>
          <a:xfrm>
            <a:off x="2438280" y="1320840"/>
            <a:ext cx="2819520" cy="15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00240" indent="-1200240">
              <a:lnSpc>
                <a:spcPct val="110000"/>
              </a:lnSpc>
              <a:spcBef>
                <a:spcPts val="7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Terra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Ivaco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Casco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Slater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Tembec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Falconbridge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2" name=""/>
          <p:cNvGraphicFramePr/>
          <p:nvPr/>
        </p:nvGraphicFramePr>
        <p:xfrm>
          <a:off x="254160" y="1066680"/>
          <a:ext cx="8369280" cy="2413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3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066680"/>
                    <a:ext cx="8369280" cy="241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64" name=""/>
          <p:cNvSpPr/>
          <p:nvPr/>
        </p:nvSpPr>
        <p:spPr>
          <a:xfrm>
            <a:off x="1819440" y="76320"/>
            <a:ext cx="641952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Eastern Canada Power - </a:t>
            </a: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($000s)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- Balance Sheet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PlaceHolder 1"/>
          <p:cNvSpPr>
            <a:spLocks noGrp="1"/>
          </p:cNvSpPr>
          <p:nvPr>
            <p:ph type="title"/>
          </p:nvPr>
        </p:nvSpPr>
        <p:spPr>
          <a:xfrm>
            <a:off x="1842840" y="90360"/>
            <a:ext cx="458460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 - Retail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6" name=""/>
          <p:cNvGrpSpPr/>
          <p:nvPr/>
        </p:nvGrpSpPr>
        <p:grpSpPr>
          <a:xfrm>
            <a:off x="1504800" y="601560"/>
            <a:ext cx="6200640" cy="6002280"/>
            <a:chOff x="1504800" y="601560"/>
            <a:chExt cx="6200640" cy="6002280"/>
          </a:xfrm>
        </p:grpSpPr>
        <p:sp>
          <p:nvSpPr>
            <p:cNvPr id="1367" name=""/>
            <p:cNvSpPr/>
            <p:nvPr/>
          </p:nvSpPr>
          <p:spPr>
            <a:xfrm>
              <a:off x="4676400" y="60156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 Forecast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5925240" y="601560"/>
              <a:ext cx="471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6998760" y="601560"/>
              <a:ext cx="426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1523520" y="809640"/>
              <a:ext cx="545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5527080" y="8096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4426560" y="80964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5535360" y="809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6329880" y="8096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5657760" y="80964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6333840" y="809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7363080" y="8096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6726240" y="809640"/>
              <a:ext cx="65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7348320" y="809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1524960" y="952560"/>
              <a:ext cx="347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1524960" y="1096920"/>
              <a:ext cx="74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FV- Investments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1525320" y="1239840"/>
              <a:ext cx="34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Accrual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1526040" y="1384200"/>
              <a:ext cx="255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1526400" y="1581120"/>
              <a:ext cx="607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Margin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5529240" y="1581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4429080" y="158112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5537520" y="1581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6332400" y="158112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5659920" y="158112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6336000" y="1581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7365600" y="158112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6728760" y="1581120"/>
              <a:ext cx="65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7350480" y="1581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1522800" y="187164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1523880" y="2155680"/>
              <a:ext cx="140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 Net of 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5529240" y="21556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4429080" y="215568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5537520" y="2155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6332400" y="215568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5659920" y="215568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6336000" y="2155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7365600" y="215568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6728760" y="2155680"/>
              <a:ext cx="65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7350480" y="2155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1524960" y="244620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5419080" y="24462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4426920" y="2446200"/>
              <a:ext cx="105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5427360" y="2446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6465960" y="244620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828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5657400" y="244620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6468840" y="2446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7498080" y="244620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828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6725520" y="244620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7483320" y="2446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1521000" y="2590920"/>
              <a:ext cx="1135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Travel and entertainment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1524240" y="273384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Consulting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1526760" y="2878200"/>
              <a:ext cx="267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5419080" y="28782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4426920" y="2878200"/>
              <a:ext cx="105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5427360" y="2878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6520680" y="2878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5656680" y="287820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6521040" y="2878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7552440" y="2878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6725520" y="287820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7536960" y="2878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1521360" y="3021120"/>
              <a:ext cx="1170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Controllable infrastructure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5419080" y="3021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4426920" y="3021120"/>
              <a:ext cx="105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5427360" y="3021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6487560" y="3021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5656680" y="3021120"/>
              <a:ext cx="880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6495840" y="3021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7519320" y="3021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6725520" y="3021120"/>
              <a:ext cx="823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7510320" y="3021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1524600" y="3164040"/>
              <a:ext cx="449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5419080" y="31640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4426920" y="3164040"/>
              <a:ext cx="105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5427360" y="3164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6574320" y="31640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5656320" y="3164040"/>
              <a:ext cx="965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6575040" y="3164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7606080" y="31640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6724800" y="316404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7590960" y="3164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1522080" y="3308400"/>
              <a:ext cx="95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development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1523160" y="3451320"/>
              <a:ext cx="732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1523520" y="3595680"/>
              <a:ext cx="630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Legal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1524600" y="3738600"/>
              <a:ext cx="551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Tax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1519560" y="3882960"/>
              <a:ext cx="1368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Depreciation and Amortization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5419080" y="38829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4426920" y="3882960"/>
              <a:ext cx="105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5427360" y="3882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6487560" y="38829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5656680" y="3882960"/>
              <a:ext cx="880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6495840" y="3882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7519320" y="38829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6725520" y="3882960"/>
              <a:ext cx="823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7510320" y="3882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1523520" y="4073400"/>
              <a:ext cx="1067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Direct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5529240" y="40734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4429080" y="407340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5537520" y="40734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6468480" y="407340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847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5659920" y="407340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6471000" y="40734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7500240" y="407340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847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6727680" y="4073400"/>
              <a:ext cx="795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7485480" y="40734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1524960" y="4357800"/>
              <a:ext cx="761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Pre-Tax Income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5529240" y="43578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4429080" y="435780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5537520" y="4357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6386760" y="435780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9,153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5660280" y="435780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6390000" y="4357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7418880" y="435780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9,153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6728400" y="43578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7404480" y="4357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1526400" y="4805280"/>
              <a:ext cx="528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1504800" y="4905360"/>
              <a:ext cx="50328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1524240" y="5002200"/>
              <a:ext cx="443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5527080" y="50022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4426560" y="500220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5535360" y="5002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6595560" y="50022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5656320" y="500220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6602040" y="5002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7627320" y="50022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6725160" y="5002200"/>
              <a:ext cx="936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7616520" y="5002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1525680" y="5146560"/>
              <a:ext cx="358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5527080" y="51465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4426560" y="514656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5535360" y="5146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6595560" y="51465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5656320" y="514656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6602040" y="5146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7627320" y="51465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6725160" y="5146560"/>
              <a:ext cx="936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7616520" y="5146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1523520" y="5289480"/>
              <a:ext cx="403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5527080" y="52894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4426560" y="528948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5535360" y="5289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6595560" y="52894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5656320" y="528948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6602040" y="5289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7627320" y="52894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6725160" y="5289480"/>
              <a:ext cx="936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7616520" y="5289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1521000" y="5433840"/>
              <a:ext cx="105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 and Associates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5527080" y="54338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4426560" y="543384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5535360" y="5433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6606000" y="54338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7606080" y="54338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6724800" y="543384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7590960" y="5433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1523160" y="5576760"/>
              <a:ext cx="97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Support Departments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5527080" y="55767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4426560" y="557676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5535360" y="55767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6606000" y="55767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7606080" y="55767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6724800" y="557676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7590960" y="55767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1525320" y="5775480"/>
              <a:ext cx="800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5527080" y="57783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4426560" y="5778360"/>
              <a:ext cx="1163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5535360" y="5778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6574320" y="57783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5656320" y="5778360"/>
              <a:ext cx="965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6575040" y="5778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7606080" y="57783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6724800" y="577836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7590960" y="5778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1522800" y="6062760"/>
              <a:ext cx="1203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 (in thousands)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4874760" y="6062760"/>
              <a:ext cx="267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Team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5916600" y="6062760"/>
              <a:ext cx="488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ENA Total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6998760" y="6062760"/>
              <a:ext cx="426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1517400" y="6259680"/>
              <a:ext cx="2287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 Expense (People &amp; Office)/Headcount Ratio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5397840" y="625968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282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4427640" y="625968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5400360" y="6259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6465960" y="625968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5657400" y="625968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6468840" y="6259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7466400" y="6259680"/>
              <a:ext cx="239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(147)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6725880" y="625968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7456320" y="6259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1521360" y="6481800"/>
              <a:ext cx="795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Productivity Ratio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5316120" y="648180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3,051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4428000" y="6481800"/>
              <a:ext cx="93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5321160" y="6481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6384600" y="648180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1,541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5657760" y="648180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6387840" y="6481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7416360" y="648180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1,510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6725880" y="64818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7402320" y="6481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4361040" y="723960"/>
              <a:ext cx="3330360" cy="19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4361040" y="1496880"/>
              <a:ext cx="33303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4361040" y="1496880"/>
              <a:ext cx="3330360" cy="97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4361040" y="1984320"/>
              <a:ext cx="33303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67" name=""/>
          <p:cNvSpPr/>
          <p:nvPr/>
        </p:nvSpPr>
        <p:spPr>
          <a:xfrm>
            <a:off x="4361040" y="1984320"/>
            <a:ext cx="333036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4361040" y="2271600"/>
            <a:ext cx="3330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4361040" y="2271600"/>
            <a:ext cx="333036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4361040" y="3995640"/>
            <a:ext cx="3330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4361040" y="3995640"/>
            <a:ext cx="333036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4361040" y="4334040"/>
            <a:ext cx="3330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4361040" y="4334040"/>
            <a:ext cx="33303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4361040" y="4475160"/>
            <a:ext cx="33303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4361040" y="4494240"/>
            <a:ext cx="33303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4361040" y="5691240"/>
            <a:ext cx="3330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4361040" y="5691240"/>
            <a:ext cx="333036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8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Retail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888840" y="622440"/>
            <a:ext cx="7585200" cy="58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EBIT target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Achieve budget by actively managing customer service and back office expenses during start-up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Deliverables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Achieve average margins of $0.35/GJ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share of Alberta’s commercial segment (8,420,000 GJs)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20% of portfolio (volume) composed of customers with annual loads &gt; 8,000 GJs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70% of sales consultants scoring in the top quartile on sales audits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65% of A/R collected in 45 days or less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Build critical mass by exploiting backwardated gas curve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Focus on the commercial segment to minimize service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99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systems to manage critical mass including a database for enrollment, tracking, relationship management, and invoicing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901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Proactively utilize regulatory personnel to inact favorable changes (power &amp; gas)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PlaceHolder 1"/>
          <p:cNvSpPr>
            <a:spLocks noGrp="1"/>
          </p:cNvSpPr>
          <p:nvPr>
            <p:ph type="title"/>
          </p:nvPr>
        </p:nvSpPr>
        <p:spPr>
          <a:xfrm>
            <a:off x="1842840" y="90360"/>
            <a:ext cx="581652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 - Executive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81" name=""/>
          <p:cNvGrpSpPr/>
          <p:nvPr/>
        </p:nvGrpSpPr>
        <p:grpSpPr>
          <a:xfrm>
            <a:off x="1515960" y="684360"/>
            <a:ext cx="6210720" cy="4962240"/>
            <a:chOff x="1515960" y="684360"/>
            <a:chExt cx="6210720" cy="4962240"/>
          </a:xfrm>
        </p:grpSpPr>
        <p:sp>
          <p:nvSpPr>
            <p:cNvPr id="1582" name=""/>
            <p:cNvSpPr/>
            <p:nvPr/>
          </p:nvSpPr>
          <p:spPr>
            <a:xfrm>
              <a:off x="4635000" y="68436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 Forecast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5868720" y="684360"/>
              <a:ext cx="471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6980400" y="684360"/>
              <a:ext cx="426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1536480" y="873000"/>
              <a:ext cx="545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5458680" y="8730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4395600" y="87300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5443200" y="873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6543000" y="8730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5581080" y="87300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6548040" y="873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7641720" y="8730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6665400" y="87300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7632360" y="873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1537560" y="1015920"/>
              <a:ext cx="347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1535040" y="1157400"/>
              <a:ext cx="74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FV- Investments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1537200" y="1298520"/>
              <a:ext cx="34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Accrual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1536480" y="1441440"/>
              <a:ext cx="255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1538280" y="1663560"/>
              <a:ext cx="607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Margin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5461200" y="16635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4397040" y="166356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5444640" y="1663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6545160" y="16635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5582520" y="166356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6549480" y="1663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7643880" y="16635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6666840" y="166356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7633800" y="1663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1536840" y="195120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5458680" y="195120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4394520" y="195120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5443200" y="1951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6427440" y="1951200"/>
              <a:ext cx="148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5582160" y="1951200"/>
              <a:ext cx="880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6414840" y="1951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7526160" y="1951200"/>
              <a:ext cx="148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6666480" y="1951200"/>
              <a:ext cx="880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7499160" y="1951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535760" y="2181240"/>
              <a:ext cx="140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 Net of 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5461200" y="21812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4397040" y="218124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5444640" y="2181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6428880" y="2181240"/>
              <a:ext cx="148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5584320" y="218124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6390720" y="2181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7542000" y="2181240"/>
              <a:ext cx="119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6668640" y="218124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7475040" y="2181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1537560" y="246852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5251680" y="246852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1,678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4397040" y="246852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5257440" y="2468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6415920" y="246852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624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5582160" y="2468520"/>
              <a:ext cx="880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6414840" y="2468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7400520" y="2468520"/>
              <a:ext cx="32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(1,054)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6667560" y="246852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7394400" y="2468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533960" y="2610000"/>
              <a:ext cx="1135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Travel and entertainment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5386320" y="26100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4395960" y="2610000"/>
              <a:ext cx="105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5391000" y="261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6470640" y="26100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5581440" y="2610000"/>
              <a:ext cx="936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6468840" y="261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7621200" y="26100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6665040" y="261000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7605360" y="26100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1537200" y="275256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Consulting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5438520" y="27525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4394520" y="275256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5443200" y="2752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6522840" y="27525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5581080" y="275256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6521040" y="2752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7621200" y="27525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6665040" y="275256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7605360" y="2752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1537920" y="2894040"/>
              <a:ext cx="267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5331960" y="28940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4396680" y="289404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5337000" y="2894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6470640" y="289404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5581440" y="2894040"/>
              <a:ext cx="936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6468840" y="2894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7482240" y="2894040"/>
              <a:ext cx="239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(101)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6666120" y="289404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7473600" y="2894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1535040" y="3036960"/>
              <a:ext cx="1170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Controllable infrastructure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5331960" y="303696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669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4396680" y="303696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5337000" y="3036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6336000" y="303696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1,472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5583600" y="303696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6335280" y="3036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7514640" y="303696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6666480" y="3036960"/>
              <a:ext cx="880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7499160" y="3036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536480" y="3178080"/>
              <a:ext cx="449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5438520" y="3178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4394520" y="317808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5443200" y="3178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6522840" y="3178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5581080" y="317808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6521040" y="3178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7621200" y="317808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6665040" y="317808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7605360" y="3178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534680" y="3319560"/>
              <a:ext cx="95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development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5458680" y="33195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4394520" y="331956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5443200" y="3319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6336000" y="331956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1,257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5583600" y="331956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6335280" y="3319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7434360" y="331956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1,257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6667560" y="331956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7419600" y="3319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535040" y="3462480"/>
              <a:ext cx="732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5386320" y="34624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4395960" y="3462480"/>
              <a:ext cx="1050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5391000" y="3462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6436800" y="346248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5581440" y="346248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6441840" y="3462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7535160" y="346248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(39)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6665760" y="346248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7526160" y="34624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536480" y="3603600"/>
              <a:ext cx="630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Legal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536480" y="3745080"/>
              <a:ext cx="551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Tax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533960" y="3887640"/>
              <a:ext cx="1368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Depreciation and Amortization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5458680" y="38876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4394520" y="388764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5443200" y="3887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6336000" y="38876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5583600" y="388764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6335280" y="3887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7434360" y="38876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6667560" y="388764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7419600" y="3887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1536120" y="4089240"/>
              <a:ext cx="1067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Direct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5253480" y="40892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2,533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4399200" y="4089240"/>
              <a:ext cx="908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5258880" y="4089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6337800" y="40892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4,408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5584680" y="4089240"/>
              <a:ext cx="795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6336720" y="4089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7436160" y="40892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1,875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6669000" y="4089240"/>
              <a:ext cx="795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7421040" y="40892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537200" y="4313160"/>
              <a:ext cx="761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Pre-Tax Income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5221080" y="4313160"/>
              <a:ext cx="32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(2,533)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4399920" y="4313160"/>
              <a:ext cx="851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5206680" y="4313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6305400" y="4313160"/>
              <a:ext cx="32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(4,408)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5585400" y="431316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6311520" y="4313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7402320" y="4313160"/>
              <a:ext cx="32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(1,875)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6669720" y="431316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7395840" y="4313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539000" y="4754520"/>
              <a:ext cx="528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515960" y="4853160"/>
              <a:ext cx="495360" cy="108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536120" y="4956120"/>
              <a:ext cx="443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5438520" y="49561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4394520" y="495612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5443200" y="4956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6554520" y="49561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7641720" y="49561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6664320" y="495612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7632360" y="4956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536840" y="5099040"/>
              <a:ext cx="358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5458680" y="50990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4394520" y="509904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5443200" y="5099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6543000" y="50990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5580000" y="509904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6548040" y="5099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7641720" y="50990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6664320" y="509904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7632360" y="50990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536480" y="5240160"/>
              <a:ext cx="403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5458680" y="52401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4394520" y="524016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5443200" y="5240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6543000" y="52401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5580000" y="524016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6548040" y="5240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7641720" y="52401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6664320" y="5240160"/>
              <a:ext cx="1022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7632360" y="52401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1534680" y="5381640"/>
              <a:ext cx="105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 and Associates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5458680" y="53816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4394520" y="538164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5443200" y="5381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6554520" y="53816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7621200" y="53816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6665040" y="5381640"/>
              <a:ext cx="993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7605360" y="5381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1535040" y="5524560"/>
              <a:ext cx="97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Support Departments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5438520" y="55245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4394520" y="5524560"/>
              <a:ext cx="1107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82" name=""/>
          <p:cNvSpPr/>
          <p:nvPr/>
        </p:nvSpPr>
        <p:spPr>
          <a:xfrm>
            <a:off x="5443200" y="5524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3" name=""/>
          <p:cNvSpPr/>
          <p:nvPr/>
        </p:nvSpPr>
        <p:spPr>
          <a:xfrm>
            <a:off x="6554520" y="552456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4" name=""/>
          <p:cNvSpPr/>
          <p:nvPr/>
        </p:nvSpPr>
        <p:spPr>
          <a:xfrm>
            <a:off x="7641720" y="5524560"/>
            <a:ext cx="34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5" name=""/>
          <p:cNvSpPr/>
          <p:nvPr/>
        </p:nvSpPr>
        <p:spPr>
          <a:xfrm>
            <a:off x="6664320" y="5524560"/>
            <a:ext cx="1022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6" name=""/>
          <p:cNvSpPr/>
          <p:nvPr/>
        </p:nvSpPr>
        <p:spPr>
          <a:xfrm>
            <a:off x="7632360" y="55245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7" name=""/>
          <p:cNvSpPr/>
          <p:nvPr/>
        </p:nvSpPr>
        <p:spPr>
          <a:xfrm>
            <a:off x="1537920" y="5726160"/>
            <a:ext cx="800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Headcount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8" name=""/>
          <p:cNvSpPr/>
          <p:nvPr/>
        </p:nvSpPr>
        <p:spPr>
          <a:xfrm>
            <a:off x="5438520" y="572940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9" name=""/>
          <p:cNvSpPr/>
          <p:nvPr/>
        </p:nvSpPr>
        <p:spPr>
          <a:xfrm>
            <a:off x="4394520" y="5729400"/>
            <a:ext cx="1107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0" name=""/>
          <p:cNvSpPr/>
          <p:nvPr/>
        </p:nvSpPr>
        <p:spPr>
          <a:xfrm>
            <a:off x="5443200" y="57294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1" name=""/>
          <p:cNvSpPr/>
          <p:nvPr/>
        </p:nvSpPr>
        <p:spPr>
          <a:xfrm>
            <a:off x="6522840" y="572940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2" name=""/>
          <p:cNvSpPr/>
          <p:nvPr/>
        </p:nvSpPr>
        <p:spPr>
          <a:xfrm>
            <a:off x="5581080" y="5729400"/>
            <a:ext cx="993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3" name=""/>
          <p:cNvSpPr/>
          <p:nvPr/>
        </p:nvSpPr>
        <p:spPr>
          <a:xfrm>
            <a:off x="6521040" y="57294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4" name=""/>
          <p:cNvSpPr/>
          <p:nvPr/>
        </p:nvSpPr>
        <p:spPr>
          <a:xfrm>
            <a:off x="7621200" y="5729400"/>
            <a:ext cx="57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5" name=""/>
          <p:cNvSpPr/>
          <p:nvPr/>
        </p:nvSpPr>
        <p:spPr>
          <a:xfrm>
            <a:off x="6665040" y="5729400"/>
            <a:ext cx="993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6" name=""/>
          <p:cNvSpPr/>
          <p:nvPr/>
        </p:nvSpPr>
        <p:spPr>
          <a:xfrm>
            <a:off x="7605360" y="57294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7" name=""/>
          <p:cNvSpPr/>
          <p:nvPr/>
        </p:nvSpPr>
        <p:spPr>
          <a:xfrm>
            <a:off x="1535760" y="6008760"/>
            <a:ext cx="1203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 (in thousands)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8" name=""/>
          <p:cNvSpPr/>
          <p:nvPr/>
        </p:nvSpPr>
        <p:spPr>
          <a:xfrm>
            <a:off x="4830480" y="6008760"/>
            <a:ext cx="267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9" name=""/>
          <p:cNvSpPr/>
          <p:nvPr/>
        </p:nvSpPr>
        <p:spPr>
          <a:xfrm>
            <a:off x="5859720" y="6008760"/>
            <a:ext cx="488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0" name=""/>
          <p:cNvSpPr/>
          <p:nvPr/>
        </p:nvSpPr>
        <p:spPr>
          <a:xfrm>
            <a:off x="6980400" y="6008760"/>
            <a:ext cx="426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1" name=""/>
          <p:cNvSpPr/>
          <p:nvPr/>
        </p:nvSpPr>
        <p:spPr>
          <a:xfrm>
            <a:off x="1531800" y="6189840"/>
            <a:ext cx="2287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Expense (People &amp; Office)/Headcount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2" name=""/>
          <p:cNvSpPr/>
          <p:nvPr/>
        </p:nvSpPr>
        <p:spPr>
          <a:xfrm>
            <a:off x="5331960" y="618984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3" name=""/>
          <p:cNvSpPr/>
          <p:nvPr/>
        </p:nvSpPr>
        <p:spPr>
          <a:xfrm>
            <a:off x="4396680" y="6189840"/>
            <a:ext cx="993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4" name=""/>
          <p:cNvSpPr/>
          <p:nvPr/>
        </p:nvSpPr>
        <p:spPr>
          <a:xfrm>
            <a:off x="5337000" y="6189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5" name=""/>
          <p:cNvSpPr/>
          <p:nvPr/>
        </p:nvSpPr>
        <p:spPr>
          <a:xfrm>
            <a:off x="6415920" y="618984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6" name=""/>
          <p:cNvSpPr/>
          <p:nvPr/>
        </p:nvSpPr>
        <p:spPr>
          <a:xfrm>
            <a:off x="5582880" y="6189840"/>
            <a:ext cx="88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7" name=""/>
          <p:cNvSpPr/>
          <p:nvPr/>
        </p:nvSpPr>
        <p:spPr>
          <a:xfrm>
            <a:off x="6414840" y="6189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8" name=""/>
          <p:cNvSpPr/>
          <p:nvPr/>
        </p:nvSpPr>
        <p:spPr>
          <a:xfrm>
            <a:off x="7535160" y="6189840"/>
            <a:ext cx="182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(26)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9" name=""/>
          <p:cNvSpPr/>
          <p:nvPr/>
        </p:nvSpPr>
        <p:spPr>
          <a:xfrm>
            <a:off x="6666480" y="6189840"/>
            <a:ext cx="908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0" name=""/>
          <p:cNvSpPr/>
          <p:nvPr/>
        </p:nvSpPr>
        <p:spPr>
          <a:xfrm>
            <a:off x="7526160" y="6189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1" name=""/>
          <p:cNvSpPr/>
          <p:nvPr/>
        </p:nvSpPr>
        <p:spPr>
          <a:xfrm>
            <a:off x="1537920" y="6388200"/>
            <a:ext cx="295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2" name=""/>
          <p:cNvSpPr/>
          <p:nvPr/>
        </p:nvSpPr>
        <p:spPr>
          <a:xfrm>
            <a:off x="5299200" y="638820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-27%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3" name=""/>
          <p:cNvSpPr/>
          <p:nvPr/>
        </p:nvSpPr>
        <p:spPr>
          <a:xfrm>
            <a:off x="6415560" y="6388200"/>
            <a:ext cx="205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4" name=""/>
          <p:cNvSpPr/>
          <p:nvPr/>
        </p:nvSpPr>
        <p:spPr>
          <a:xfrm>
            <a:off x="7482240" y="638820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-87%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5" name=""/>
          <p:cNvSpPr/>
          <p:nvPr/>
        </p:nvSpPr>
        <p:spPr>
          <a:xfrm>
            <a:off x="4335480" y="804960"/>
            <a:ext cx="3368520" cy="17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6" name=""/>
          <p:cNvSpPr/>
          <p:nvPr/>
        </p:nvSpPr>
        <p:spPr>
          <a:xfrm>
            <a:off x="4335480" y="1552680"/>
            <a:ext cx="33685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4335480" y="1552680"/>
            <a:ext cx="33685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8" name=""/>
          <p:cNvSpPr/>
          <p:nvPr/>
        </p:nvSpPr>
        <p:spPr>
          <a:xfrm>
            <a:off x="4335480" y="2062080"/>
            <a:ext cx="33685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"/>
          <p:cNvSpPr/>
          <p:nvPr/>
        </p:nvSpPr>
        <p:spPr>
          <a:xfrm>
            <a:off x="4335480" y="2062080"/>
            <a:ext cx="33685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0" name=""/>
          <p:cNvSpPr/>
          <p:nvPr/>
        </p:nvSpPr>
        <p:spPr>
          <a:xfrm>
            <a:off x="4335480" y="2297160"/>
            <a:ext cx="33685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4335480" y="2297160"/>
            <a:ext cx="33685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4335480" y="3998880"/>
            <a:ext cx="33685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4335480" y="3998880"/>
            <a:ext cx="33685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4335480" y="4289400"/>
            <a:ext cx="33685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>
            <a:off x="4335480" y="4289400"/>
            <a:ext cx="336852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>
            <a:off x="4335480" y="4427640"/>
            <a:ext cx="33685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4335480" y="4446720"/>
            <a:ext cx="33685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4335480" y="5635800"/>
            <a:ext cx="33685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4335480" y="5635800"/>
            <a:ext cx="336852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Income Statement - ($000s) - Gas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8" name=""/>
          <p:cNvGrpSpPr/>
          <p:nvPr/>
        </p:nvGrpSpPr>
        <p:grpSpPr>
          <a:xfrm>
            <a:off x="1689120" y="644400"/>
            <a:ext cx="5771160" cy="5532480"/>
            <a:chOff x="1689120" y="644400"/>
            <a:chExt cx="5771160" cy="5532480"/>
          </a:xfrm>
        </p:grpSpPr>
        <p:sp>
          <p:nvSpPr>
            <p:cNvPr id="319" name=""/>
            <p:cNvSpPr/>
            <p:nvPr/>
          </p:nvSpPr>
          <p:spPr>
            <a:xfrm>
              <a:off x="4827960" y="64440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 Forecast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5878800" y="644400"/>
              <a:ext cx="471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6831000" y="644400"/>
              <a:ext cx="426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1709280" y="858960"/>
              <a:ext cx="545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5549760" y="858960"/>
              <a:ext cx="36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736160" y="858960"/>
              <a:ext cx="823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23,500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5556240" y="858960"/>
              <a:ext cx="360" cy="182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6229800" y="85896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5672160" y="85896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6238440" y="858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7112520" y="858960"/>
              <a:ext cx="312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1,500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6647760" y="858960"/>
              <a:ext cx="454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7098840" y="8589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1710720" y="1000080"/>
              <a:ext cx="347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5270760" y="1000080"/>
              <a:ext cx="284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7,500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4751280" y="1000080"/>
              <a:ext cx="511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5260680" y="1000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6229800" y="100008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5672160" y="100008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6238440" y="1000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7112160" y="100008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17,500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6647760" y="1000080"/>
              <a:ext cx="42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7070400" y="10000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1709280" y="1139760"/>
              <a:ext cx="74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FV- Investments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1710360" y="1281240"/>
              <a:ext cx="34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Accrual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711080" y="1422360"/>
              <a:ext cx="255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712880" y="1639800"/>
              <a:ext cx="607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Margin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5259600" y="163980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31,000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754160" y="163980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262120" y="1639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6232680" y="163980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673600" y="163980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6240240" y="1639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7144200" y="163980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6649560" y="163980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7157520" y="1639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1707840" y="1935000"/>
              <a:ext cx="68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1710360" y="2222640"/>
              <a:ext cx="140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 Net of Capital Charge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259600" y="22226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31,000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4754160" y="222264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262120" y="2222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6232680" y="22226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5673600" y="222264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6240240" y="2222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7144200" y="222264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19,000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6649560" y="222264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7157520" y="2222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1708200" y="2517840"/>
              <a:ext cx="318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313600" y="25178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3,982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4751280" y="251784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317920" y="2517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6286680" y="251784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4,377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672160" y="251784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6294240" y="2517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7254720" y="251784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395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6647040" y="2517840"/>
              <a:ext cx="596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7240320" y="25178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1708560" y="2657520"/>
              <a:ext cx="1135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Travel and entertainment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454360" y="265752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4750200" y="265752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457600" y="2657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6427800" y="265752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5671080" y="265752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435360" y="2657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7310160" y="265752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6647040" y="265752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7295760" y="26575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1709280" y="2798640"/>
              <a:ext cx="483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Consulting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454360" y="279864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4750200" y="279864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457600" y="2798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6427800" y="279864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671080" y="279864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6435360" y="2798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7278120" y="279864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(26)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6647040" y="279864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7267320" y="2798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1710720" y="2940120"/>
              <a:ext cx="267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397480" y="294012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4751640" y="294012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401800" y="2940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6372360" y="294012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5671080" y="294012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6378120" y="2940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7310160" y="294012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6647040" y="294012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7295760" y="2940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1707480" y="3079800"/>
              <a:ext cx="1170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Controllable infrastructure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1709640" y="3220920"/>
              <a:ext cx="449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5511600" y="32209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4750200" y="322092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514480" y="3220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6484680" y="32209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5671440" y="3220920"/>
              <a:ext cx="823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6490800" y="3220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333560" y="3220920"/>
              <a:ext cx="125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(0)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6647400" y="3220920"/>
              <a:ext cx="681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7324200" y="3220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1708200" y="3360600"/>
              <a:ext cx="954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 development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1709640" y="3502080"/>
              <a:ext cx="732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1708560" y="3643200"/>
              <a:ext cx="630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Legal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397480" y="364320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4751640" y="364320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401800" y="3643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6372360" y="364320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671080" y="36432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6378120" y="3643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7310160" y="364320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6647040" y="364320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7295760" y="36432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1709640" y="3782880"/>
              <a:ext cx="551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Outside Tax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6427800" y="37828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5671080" y="378288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6435360" y="378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7310160" y="378288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6647040" y="3782880"/>
              <a:ext cx="653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295760" y="3782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1704960" y="3924360"/>
              <a:ext cx="13687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Depreciation and Amortization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6393960" y="39243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5671080" y="392436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6378120" y="3924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7278120" y="392436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6647040" y="392436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7267320" y="39243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1709280" y="4106880"/>
              <a:ext cx="1067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Direct Expenses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5315040" y="410688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4,419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4752720" y="410688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5319360" y="4106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6288480" y="4106880"/>
              <a:ext cx="2563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4,866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5673960" y="4106880"/>
              <a:ext cx="624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6295680" y="4106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256520" y="4106880"/>
              <a:ext cx="171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447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6648480" y="4106880"/>
              <a:ext cx="596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760" y="41068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1711080" y="4387680"/>
              <a:ext cx="7610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Pre-Tax Income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5259600" y="438768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26,581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4754160" y="438768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5262120" y="4387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6232680" y="438768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45,134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5673600" y="4387680"/>
              <a:ext cx="568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6240240" y="4387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7144200" y="4387680"/>
              <a:ext cx="313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18,553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6649560" y="438768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7157520" y="438768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1711440" y="4830840"/>
              <a:ext cx="528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1689120" y="4935600"/>
              <a:ext cx="5252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1709280" y="5003640"/>
              <a:ext cx="443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5533560" y="50036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4750560" y="5003640"/>
              <a:ext cx="7948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5541480" y="5003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6519600" y="500364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7389360" y="500364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6645600" y="5003640"/>
              <a:ext cx="738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380000" y="500364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1710000" y="5145120"/>
              <a:ext cx="3582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5511600" y="51451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4750200" y="514512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5514480" y="5145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6519600" y="51451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7368840" y="51451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6645600" y="514512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353000" y="51451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1709640" y="5284800"/>
              <a:ext cx="403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5511600" y="52848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4750200" y="528480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5514480" y="5284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6519600" y="52848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368840" y="52848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6645600" y="52848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7353000" y="52848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1705320" y="5425920"/>
              <a:ext cx="1056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 and Associates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5511600" y="54259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4750200" y="542592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5514480" y="5425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6462720" y="542592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7368840" y="54259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6645600" y="542592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7353000" y="54259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1708200" y="5565600"/>
              <a:ext cx="971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Support Departments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5511600" y="55656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4750200" y="556560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5514480" y="55656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6519600" y="55656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7368840" y="556560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6645600" y="556560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353000" y="556560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1712520" y="5762520"/>
              <a:ext cx="8006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Headcount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5454360" y="576756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4750200" y="576756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5457600" y="5767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6427800" y="5767560"/>
              <a:ext cx="114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23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5671080" y="5767560"/>
              <a:ext cx="7668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6435360" y="5767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7368840" y="576756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6645600" y="5767560"/>
              <a:ext cx="7099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                  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353000" y="576756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1710360" y="6054840"/>
              <a:ext cx="1203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Plan (in thousands)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5033520" y="6054840"/>
              <a:ext cx="2674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Team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5870880" y="6054840"/>
              <a:ext cx="488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ENA Total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6831000" y="6054840"/>
              <a:ext cx="426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Variance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9" name=""/>
          <p:cNvSpPr/>
          <p:nvPr/>
        </p:nvSpPr>
        <p:spPr>
          <a:xfrm>
            <a:off x="1711080" y="6257880"/>
            <a:ext cx="2287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Expense (People &amp; Office)/Headcount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5404680" y="625788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4758120" y="6257880"/>
            <a:ext cx="653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5408280" y="6257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6379560" y="625788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5678280" y="6257880"/>
            <a:ext cx="709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6384600" y="6257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7284960" y="6257880"/>
            <a:ext cx="182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(64)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6653160" y="625788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7273440" y="62578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712160" y="6488280"/>
            <a:ext cx="795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Productivity Ratio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5320080" y="648828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1,962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4758480" y="6488280"/>
            <a:ext cx="568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5324040" y="64882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293160" y="6488280"/>
            <a:ext cx="256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1,541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5678640" y="6488280"/>
            <a:ext cx="624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300360" y="64882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7262280" y="648828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6654240" y="648828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       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7246440" y="64882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4684680" y="773280"/>
            <a:ext cx="2779920" cy="18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684680" y="1539720"/>
            <a:ext cx="2779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4684680" y="1539720"/>
            <a:ext cx="27799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4684680" y="2054160"/>
            <a:ext cx="2779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4684680" y="2054160"/>
            <a:ext cx="27799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4684680" y="2344680"/>
            <a:ext cx="2779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4684680" y="2344680"/>
            <a:ext cx="27799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4684680" y="4041720"/>
            <a:ext cx="2779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4684680" y="4041720"/>
            <a:ext cx="277992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4684680" y="4379760"/>
            <a:ext cx="2779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4684680" y="4379760"/>
            <a:ext cx="27799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4684680" y="4510080"/>
            <a:ext cx="277992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4684680" y="4530600"/>
            <a:ext cx="27799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4684680" y="5684760"/>
            <a:ext cx="2779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4684680" y="5684760"/>
            <a:ext cx="277992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Gas -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PlaceHolder 2"/>
          <p:cNvSpPr>
            <a:spLocks noGrp="1"/>
          </p:cNvSpPr>
          <p:nvPr>
            <p:ph/>
          </p:nvPr>
        </p:nvSpPr>
        <p:spPr>
          <a:xfrm>
            <a:off x="926640" y="647280"/>
            <a:ext cx="7712280" cy="565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5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Meet EBIT target and revenue mix between Origination and Trading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15% reduction in travel and entertainment, consulting, controllable infrastructure  and Other Expenses versus budget.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Deliverables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Minimum number of EOL trades: 48,500 (2000 levels 48,500)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number of Mid-Market/Origination and Trading:  720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Mid-Market trades:  605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Structured product trades:  115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Customers transacted with:  105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customers added:  25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Management Services Agreements:  6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1843200" y="90360"/>
            <a:ext cx="417816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Gas - Goals &amp; Objectives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PlaceHolder 2"/>
          <p:cNvSpPr>
            <a:spLocks noGrp="1"/>
          </p:cNvSpPr>
          <p:nvPr>
            <p:ph/>
          </p:nvPr>
        </p:nvSpPr>
        <p:spPr>
          <a:xfrm>
            <a:off x="952200" y="609480"/>
            <a:ext cx="7559640" cy="563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23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5000"/>
              </a:lnSpc>
              <a:spcBef>
                <a:spcPts val="249"/>
              </a:spcBef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213"/>
              </a:spcBef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key product &amp; market strategies necessary to grow our existing business are: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 algn="just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customer coverage as measured by increased deal flow year over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 algn="just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Target a much larger end-user customer base – this group has been hurt by the high prices and is dissatisfied with current suppliers (blaming them for unhedged positions)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 algn="just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gas focus in eastern Canada – hire two senior originators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 algn="just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Significantly increase coordination amongst originators on coverage, products,  knowledge base, and more frequent reporting – clarity on expectations of each individual have been set already (see attached)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 algn="just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product roll-out – Applied TerraVision linked MSA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 algn="just">
              <a:lnSpc>
                <a:spcPct val="95000"/>
              </a:lnSpc>
              <a:spcBef>
                <a:spcPts val="20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Customers have been split by marketer (see attached) – daily customer contact records are now maintained as a means of focusing on coverage.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"/>
          <p:cNvSpPr/>
          <p:nvPr/>
        </p:nvSpPr>
        <p:spPr>
          <a:xfrm>
            <a:off x="1898640" y="0"/>
            <a:ext cx="6667560" cy="50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Gas - Gas Origination Marketer Metrics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9" name=""/>
          <p:cNvGraphicFramePr/>
          <p:nvPr/>
        </p:nvGraphicFramePr>
        <p:xfrm>
          <a:off x="0" y="990720"/>
          <a:ext cx="9042480" cy="5664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90720"/>
                    <a:ext cx="9042480" cy="566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1" name=""/>
          <p:cNvGraphicFramePr/>
          <p:nvPr/>
        </p:nvGraphicFramePr>
        <p:xfrm>
          <a:off x="1455840" y="1397160"/>
          <a:ext cx="6234120" cy="4063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55840" y="1397160"/>
                    <a:ext cx="6234120" cy="40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3" name=""/>
          <p:cNvSpPr/>
          <p:nvPr/>
        </p:nvSpPr>
        <p:spPr>
          <a:xfrm>
            <a:off x="1860480" y="-12600"/>
            <a:ext cx="6951600" cy="50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Gas - Gas Origination Customer Accounts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4" name=""/>
          <p:cNvGraphicFramePr/>
          <p:nvPr/>
        </p:nvGraphicFramePr>
        <p:xfrm>
          <a:off x="1244520" y="977760"/>
          <a:ext cx="6896160" cy="539748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44520" y="977760"/>
                    <a:ext cx="689616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6" name=""/>
          <p:cNvSpPr/>
          <p:nvPr/>
        </p:nvSpPr>
        <p:spPr>
          <a:xfrm>
            <a:off x="1158840" y="6053040"/>
            <a:ext cx="463680" cy="274680"/>
          </a:xfrm>
          <a:prstGeom prst="rect">
            <a:avLst/>
          </a:prstGeom>
          <a:solidFill>
            <a:srgbClr val="5f5f5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1511280" y="6053040"/>
            <a:ext cx="165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 Means multiple coverage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"/>
          <p:cNvSpPr/>
          <p:nvPr/>
        </p:nvSpPr>
        <p:spPr>
          <a:xfrm>
            <a:off x="1821240" y="-25560"/>
            <a:ext cx="484128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Gas - Gas Origination Customer Accounts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9" name=""/>
          <p:cNvGraphicFramePr/>
          <p:nvPr/>
        </p:nvGraphicFramePr>
        <p:xfrm>
          <a:off x="1549440" y="990720"/>
          <a:ext cx="6362640" cy="54608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9440" y="990720"/>
                    <a:ext cx="6362640" cy="546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1" name=""/>
          <p:cNvGraphicFramePr/>
          <p:nvPr/>
        </p:nvGraphicFramePr>
        <p:xfrm>
          <a:off x="1523880" y="901800"/>
          <a:ext cx="6083280" cy="5016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901800"/>
                    <a:ext cx="6083280" cy="501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3" name=""/>
          <p:cNvSpPr/>
          <p:nvPr/>
        </p:nvSpPr>
        <p:spPr>
          <a:xfrm>
            <a:off x="1846440" y="101520"/>
            <a:ext cx="6670440" cy="3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Gas - Gas Origination Customer Accounts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ncappel</cp:lastModifiedBy>
  <cp:lastPrinted>2001-02-15T22:00:26Z</cp:lastPrinted>
  <dcterms:modified xsi:type="dcterms:W3CDTF">2001-02-15T22:00:33Z</dcterms:modified>
  <cp:revision>933</cp:revision>
  <dc:subject/>
  <dc:title>Enron North America 2000 - 2002 Financial Plan</dc:title>
</cp:coreProperties>
</file>