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3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_rels/presentation.xml.rels" ContentType="application/vnd.openxmlformats-package.relationships+xml"/>
  <Override PartName="/ppt/media/image10.png" ContentType="image/png"/>
  <Override PartName="/ppt/media/image6.jpeg" ContentType="image/jpeg"/>
  <Override PartName="/ppt/media/image1.png" ContentType="image/png"/>
  <Override PartName="/ppt/media/image12.jpeg" ContentType="image/jpeg"/>
  <Override PartName="/ppt/media/image9.jpeg" ContentType="image/jpeg"/>
  <Override PartName="/ppt/media/image11.png" ContentType="image/png"/>
  <Override PartName="/ppt/media/image2.png" ContentType="image/png"/>
  <Override PartName="/ppt/media/image5.png" ContentType="image/png"/>
  <Override PartName="/ppt/media/image8.jpeg" ContentType="image/jpeg"/>
  <Override PartName="/ppt/media/image21.png" ContentType="image/png"/>
  <Override PartName="/ppt/media/image19.png" ContentType="image/png"/>
  <Override PartName="/ppt/media/image17.png" ContentType="image/png"/>
  <Override PartName="/ppt/media/image16.jpeg" ContentType="image/jpeg"/>
  <Override PartName="/ppt/media/image15.png" ContentType="image/png"/>
  <Override PartName="/ppt/media/image14.jpeg" ContentType="image/jpeg"/>
  <Override PartName="/ppt/media/image3.png" ContentType="image/png"/>
  <Override PartName="/ppt/media/image4.png" ContentType="image/png"/>
  <Override PartName="/ppt/media/image13.png" ContentType="image/png"/>
  <Override PartName="/ppt/media/image7.jpeg" ContentType="image/jpeg"/>
  <Override PartName="/ppt/media/image20.png" ContentType="image/png"/>
  <Override PartName="/ppt/media/image18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/>
  <p:notesSz cx="6994525" cy="92805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/>
        </p:nvSpPr>
        <p:spPr>
          <a:xfrm>
            <a:off x="0" y="0"/>
            <a:ext cx="6994800" cy="9280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030480" cy="45864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46080" bIns="46080" anchor="t">
            <a:noAutofit/>
          </a:bodyPr>
          <a:p>
            <a:pPr marL="216000" indent="0">
              <a:buNone/>
              <a:tabLst>
                <a:tab algn="l" pos="0"/>
                <a:tab algn="l" pos="923760"/>
                <a:tab algn="l" pos="1847880"/>
                <a:tab algn="l" pos="2771640"/>
                <a:tab algn="l" pos="3695760"/>
                <a:tab algn="l" pos="4619520"/>
                <a:tab algn="l" pos="5543640"/>
                <a:tab algn="l" pos="6467400"/>
                <a:tab algn="l" pos="7391520"/>
                <a:tab algn="l" pos="8315280"/>
                <a:tab algn="l" pos="9239400"/>
                <a:tab algn="l" pos="1016316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dt" idx="1"/>
          </p:nvPr>
        </p:nvSpPr>
        <p:spPr>
          <a:xfrm>
            <a:off x="3962520" y="0"/>
            <a:ext cx="3030480" cy="45864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46080" bIns="46080" anchor="t">
            <a:noAutofit/>
          </a:bodyPr>
          <a:lstStyle>
            <a:lvl1pPr marL="216000" indent="0" algn="r">
              <a:buNone/>
              <a:tabLst>
                <a:tab algn="l" pos="0"/>
                <a:tab algn="l" pos="923760"/>
                <a:tab algn="l" pos="1847880"/>
                <a:tab algn="l" pos="2771640"/>
                <a:tab algn="l" pos="3695760"/>
                <a:tab algn="l" pos="4619520"/>
                <a:tab algn="l" pos="5543640"/>
                <a:tab algn="l" pos="6467400"/>
                <a:tab algn="l" pos="7391520"/>
                <a:tab algn="l" pos="8315280"/>
                <a:tab algn="l" pos="9239400"/>
                <a:tab algn="l" pos="1016316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23760"/>
                <a:tab algn="l" pos="1847880"/>
                <a:tab algn="l" pos="2771640"/>
                <a:tab algn="l" pos="3695760"/>
                <a:tab algn="l" pos="4619520"/>
                <a:tab algn="l" pos="5543640"/>
                <a:tab algn="l" pos="6467400"/>
                <a:tab algn="l" pos="7391520"/>
                <a:tab algn="l" pos="8315280"/>
                <a:tab algn="l" pos="9239400"/>
                <a:tab algn="l" pos="1016316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sldImg"/>
          </p:nvPr>
        </p:nvSpPr>
        <p:spPr>
          <a:xfrm>
            <a:off x="1149120" y="688680"/>
            <a:ext cx="4694040" cy="35211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1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931680" y="4439880"/>
            <a:ext cx="5128920" cy="413388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46080" bIns="4608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ftr" idx="2"/>
          </p:nvPr>
        </p:nvSpPr>
        <p:spPr>
          <a:xfrm>
            <a:off x="0" y="8803800"/>
            <a:ext cx="3030480" cy="45900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46080" bIns="46080" anchor="b">
            <a:noAutofit/>
          </a:bodyPr>
          <a:lstStyle>
            <a:lvl1pPr marL="216000" indent="0">
              <a:buNone/>
              <a:tabLst>
                <a:tab algn="l" pos="0"/>
                <a:tab algn="l" pos="923760"/>
                <a:tab algn="l" pos="1847880"/>
                <a:tab algn="l" pos="2771640"/>
                <a:tab algn="l" pos="3695760"/>
                <a:tab algn="l" pos="4619520"/>
                <a:tab algn="l" pos="5543640"/>
                <a:tab algn="l" pos="6467400"/>
                <a:tab algn="l" pos="7391520"/>
                <a:tab algn="l" pos="8315280"/>
                <a:tab algn="l" pos="9239400"/>
                <a:tab algn="l" pos="1016316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23760"/>
                <a:tab algn="l" pos="1847880"/>
                <a:tab algn="l" pos="2771640"/>
                <a:tab algn="l" pos="3695760"/>
                <a:tab algn="l" pos="4619520"/>
                <a:tab algn="l" pos="5543640"/>
                <a:tab algn="l" pos="6467400"/>
                <a:tab algn="l" pos="7391520"/>
                <a:tab algn="l" pos="8315280"/>
                <a:tab algn="l" pos="9239400"/>
                <a:tab algn="l" pos="1016316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6"/>
          <p:cNvSpPr>
            <a:spLocks noGrp="1"/>
          </p:cNvSpPr>
          <p:nvPr>
            <p:ph type="sldNum" idx="3"/>
          </p:nvPr>
        </p:nvSpPr>
        <p:spPr>
          <a:xfrm>
            <a:off x="3962520" y="8803800"/>
            <a:ext cx="3030480" cy="45900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46080" bIns="46080" anchor="b">
            <a:noAutofit/>
          </a:bodyPr>
          <a:lstStyle>
            <a:lvl1pPr marL="216000" indent="0" algn="r">
              <a:buNone/>
              <a:tabLst>
                <a:tab algn="l" pos="0"/>
                <a:tab algn="l" pos="923760"/>
                <a:tab algn="l" pos="1847880"/>
                <a:tab algn="l" pos="2771640"/>
                <a:tab algn="l" pos="3695760"/>
                <a:tab algn="l" pos="4619520"/>
                <a:tab algn="l" pos="5543640"/>
                <a:tab algn="l" pos="6467400"/>
                <a:tab algn="l" pos="7391520"/>
                <a:tab algn="l" pos="8315280"/>
                <a:tab algn="l" pos="9239400"/>
                <a:tab algn="l" pos="1016316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23760"/>
                <a:tab algn="l" pos="1847880"/>
                <a:tab algn="l" pos="2771640"/>
                <a:tab algn="l" pos="3695760"/>
                <a:tab algn="l" pos="4619520"/>
                <a:tab algn="l" pos="5543640"/>
                <a:tab algn="l" pos="6467400"/>
                <a:tab algn="l" pos="7391520"/>
                <a:tab algn="l" pos="8315280"/>
                <a:tab algn="l" pos="9239400"/>
                <a:tab algn="l" pos="10163160"/>
              </a:tabLst>
            </a:pPr>
            <a:fld id="{93CCC102-0731-4F74-BD3D-127C60EF744D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ldImg"/>
          </p:nvPr>
        </p:nvSpPr>
        <p:spPr>
          <a:xfrm>
            <a:off x="1149480" y="689040"/>
            <a:ext cx="4694040" cy="3521160"/>
          </a:xfrm>
          <a:prstGeom prst="rect">
            <a:avLst/>
          </a:prstGeom>
          <a:ln w="0">
            <a:noFill/>
          </a:ln>
        </p:spPr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931680" y="4439880"/>
            <a:ext cx="5128920" cy="413388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46080" bIns="4608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Cambira was formed to enhance the Quality of Experience in broadband content delivery by…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0" y="0"/>
            <a:ext cx="9144000" cy="152388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100000">
                <a:srgbClr val="fefe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ffffff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304920" y="1676520"/>
            <a:ext cx="8610480" cy="44956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c0c0c0"/>
            </a:outerShdw>
          </a:effectLst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SzPct val="100000"/>
              <a:buBlip>
                <a:blip r:embed="rId2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799"/>
              </a:spcBef>
              <a:buSzPct val="100000"/>
              <a:buBlip>
                <a:blip r:embed="rId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799"/>
              </a:spcBef>
              <a:buSzPct val="100000"/>
              <a:buBlip>
                <a:blip r:embed="rId4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799"/>
              </a:spcBef>
              <a:buSzPct val="100000"/>
              <a:buBlip>
                <a:blip r:embed="rId5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 Rounded MT Bold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 Rounded MT Bold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 Rounded MT Bold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"/>
          <p:cNvSpPr/>
          <p:nvPr/>
        </p:nvSpPr>
        <p:spPr>
          <a:xfrm>
            <a:off x="7826400" y="6461280"/>
            <a:ext cx="131760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Accelerating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Content Delivery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"/>
          <p:cNvSpPr/>
          <p:nvPr/>
        </p:nvSpPr>
        <p:spPr>
          <a:xfrm>
            <a:off x="0" y="1449360"/>
            <a:ext cx="9144000" cy="7452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3333cc"/>
              </a:gs>
              <a:gs pos="100000">
                <a:srgbClr val="0000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" name="logo" descr=""/>
          <p:cNvPicPr/>
          <p:nvPr/>
        </p:nvPicPr>
        <p:blipFill>
          <a:blip r:embed="rId6"/>
          <a:stretch/>
        </p:blipFill>
        <p:spPr>
          <a:xfrm>
            <a:off x="7989840" y="6100920"/>
            <a:ext cx="1001880" cy="453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"/>
          <p:cNvSpPr/>
          <p:nvPr/>
        </p:nvSpPr>
        <p:spPr>
          <a:xfrm>
            <a:off x="3332160" y="6583320"/>
            <a:ext cx="2721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Cambira Confidential &amp; Proprietary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0" y="0"/>
            <a:ext cx="9144000" cy="152388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100000">
                <a:srgbClr val="fefe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ffffff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04920" y="1676520"/>
            <a:ext cx="8610480" cy="44956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c0c0c0"/>
            </a:outerShdw>
          </a:effectLst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SzPct val="100000"/>
              <a:buBlip>
                <a:blip r:embed="rId2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799"/>
              </a:spcBef>
              <a:buSzPct val="100000"/>
              <a:buBlip>
                <a:blip r:embed="rId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799"/>
              </a:spcBef>
              <a:buSzPct val="100000"/>
              <a:buBlip>
                <a:blip r:embed="rId4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799"/>
              </a:spcBef>
              <a:buSzPct val="100000"/>
              <a:buBlip>
                <a:blip r:embed="rId5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 Rounded MT Bold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 Rounded MT Bold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 Rounded MT Bold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"/>
          <p:cNvSpPr/>
          <p:nvPr/>
        </p:nvSpPr>
        <p:spPr>
          <a:xfrm>
            <a:off x="7826400" y="6461280"/>
            <a:ext cx="131760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Accelerating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Content Delivery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"/>
          <p:cNvSpPr/>
          <p:nvPr/>
        </p:nvSpPr>
        <p:spPr>
          <a:xfrm>
            <a:off x="0" y="1449360"/>
            <a:ext cx="9144000" cy="7452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3333cc"/>
              </a:gs>
              <a:gs pos="100000">
                <a:srgbClr val="0000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" name="logo" descr=""/>
          <p:cNvPicPr/>
          <p:nvPr/>
        </p:nvPicPr>
        <p:blipFill>
          <a:blip r:embed="rId6"/>
          <a:stretch/>
        </p:blipFill>
        <p:spPr>
          <a:xfrm>
            <a:off x="7989840" y="6100920"/>
            <a:ext cx="1001880" cy="453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"/>
          <p:cNvSpPr/>
          <p:nvPr/>
        </p:nvSpPr>
        <p:spPr>
          <a:xfrm>
            <a:off x="3332160" y="6583320"/>
            <a:ext cx="2721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Cambira Confidential &amp; Proprietary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Slide" descr=""/>
          <p:cNvPicPr/>
          <p:nvPr/>
        </p:nvPicPr>
        <p:blipFill>
          <a:blip r:embed="rId2"/>
          <a:stretch/>
        </p:blipFill>
        <p:spPr>
          <a:xfrm>
            <a:off x="1751040" y="824040"/>
            <a:ext cx="5189400" cy="389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416196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b2b2b2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 algn="ctr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algn="ctr">
              <a:spcBef>
                <a:spcPts val="601"/>
              </a:spcBef>
              <a:buClr>
                <a:srgbClr val="996633"/>
              </a:buClr>
              <a:buSzPct val="75000"/>
              <a:buFont typeface="Arial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algn="ctr">
              <a:spcBef>
                <a:spcPts val="499"/>
              </a:spcBef>
              <a:buClr>
                <a:srgbClr val="996633"/>
              </a:buClr>
              <a:buSzPct val="75000"/>
              <a:buFont typeface="Arial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828800" algn="ctr">
              <a:spcBef>
                <a:spcPts val="499"/>
              </a:spcBef>
              <a:buClr>
                <a:srgbClr val="000000"/>
              </a:buClr>
              <a:buFont typeface="Arial Rounded MT Bold"/>
              <a:buChar char="»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  <a:p>
            <a:pPr lvl="5" marL="1828800">
              <a:spcBef>
                <a:spcPts val="499"/>
              </a:spcBef>
              <a:buClr>
                <a:srgbClr val="000000"/>
              </a:buClr>
              <a:buFont typeface="Arial Rounded MT Bold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  <a:p>
            <a:pPr lvl="6" marL="1828800">
              <a:spcBef>
                <a:spcPts val="499"/>
              </a:spcBef>
              <a:buClr>
                <a:srgbClr val="000000"/>
              </a:buClr>
              <a:buFont typeface="Arial Rounded MT Bold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 Rounded MT Bold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1.png"/><Relationship Id="rId3" Type="http://schemas.openxmlformats.org/officeDocument/2006/relationships/image" Target="../media/image11.png"/><Relationship Id="rId4" Type="http://schemas.openxmlformats.org/officeDocument/2006/relationships/image" Target="../media/image11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8.png"/><Relationship Id="rId3" Type="http://schemas.openxmlformats.org/officeDocument/2006/relationships/image" Target="../media/image18.png"/><Relationship Id="rId4" Type="http://schemas.openxmlformats.org/officeDocument/2006/relationships/image" Target="../media/image18.png"/><Relationship Id="rId5" Type="http://schemas.openxmlformats.org/officeDocument/2006/relationships/image" Target="../media/image18.png"/><Relationship Id="rId6" Type="http://schemas.openxmlformats.org/officeDocument/2006/relationships/image" Target="../media/image18.png"/><Relationship Id="rId7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1.png"/><Relationship Id="rId3" Type="http://schemas.openxmlformats.org/officeDocument/2006/relationships/image" Target="../media/image21.png"/><Relationship Id="rId4" Type="http://schemas.openxmlformats.org/officeDocument/2006/relationships/image" Target="../media/image21.png"/><Relationship Id="rId5" Type="http://schemas.openxmlformats.org/officeDocument/2006/relationships/image" Target="../media/image21.png"/><Relationship Id="rId6" Type="http://schemas.openxmlformats.org/officeDocument/2006/relationships/image" Target="../media/image21.png"/><Relationship Id="rId7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1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1.png"/><Relationship Id="rId8" Type="http://schemas.openxmlformats.org/officeDocument/2006/relationships/image" Target="../media/image11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1.png"/><Relationship Id="rId12" Type="http://schemas.openxmlformats.org/officeDocument/2006/relationships/image" Target="../media/image11.png"/><Relationship Id="rId13" Type="http://schemas.openxmlformats.org/officeDocument/2006/relationships/image" Target="../media/image10.png"/><Relationship Id="rId14" Type="http://schemas.openxmlformats.org/officeDocument/2006/relationships/image" Target="../media/image10.png"/><Relationship Id="rId15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1.png"/><Relationship Id="rId4" Type="http://schemas.openxmlformats.org/officeDocument/2006/relationships/image" Target="../media/image11.png"/><Relationship Id="rId5" Type="http://schemas.openxmlformats.org/officeDocument/2006/relationships/image" Target="../media/image11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0.png"/><Relationship Id="rId12" Type="http://schemas.openxmlformats.org/officeDocument/2006/relationships/image" Target="../media/image10.png"/><Relationship Id="rId13" Type="http://schemas.openxmlformats.org/officeDocument/2006/relationships/image" Target="../media/image10.png"/><Relationship Id="rId14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3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3.png"/><Relationship Id="rId3" Type="http://schemas.openxmlformats.org/officeDocument/2006/relationships/image" Target="../media/image13.png"/><Relationship Id="rId4" Type="http://schemas.openxmlformats.org/officeDocument/2006/relationships/image" Target="../media/image13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8.png"/><Relationship Id="rId4" Type="http://schemas.openxmlformats.org/officeDocument/2006/relationships/image" Target="../media/image18.png"/><Relationship Id="rId5" Type="http://schemas.openxmlformats.org/officeDocument/2006/relationships/image" Target="../media/image18.png"/><Relationship Id="rId6" Type="http://schemas.openxmlformats.org/officeDocument/2006/relationships/image" Target="../media/image18.png"/><Relationship Id="rId7" Type="http://schemas.openxmlformats.org/officeDocument/2006/relationships/image" Target="../media/image18.png"/><Relationship Id="rId8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itleSlideColour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content-discovery-new" descr=""/>
          <p:cNvPicPr/>
          <p:nvPr/>
        </p:nvPicPr>
        <p:blipFill>
          <a:blip r:embed="rId1"/>
          <a:stretch/>
        </p:blipFill>
        <p:spPr>
          <a:xfrm>
            <a:off x="1371600" y="1600200"/>
            <a:ext cx="6489720" cy="429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0" y="495000"/>
            <a:ext cx="9144000" cy="6094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ffffff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Content Delivery</a:t>
            </a:r>
            <a:br>
              <a:rPr sz="4000"/>
            </a:br>
            <a:endParaRPr b="1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"/>
          <p:cNvSpPr/>
          <p:nvPr/>
        </p:nvSpPr>
        <p:spPr>
          <a:xfrm>
            <a:off x="926280" y="4896000"/>
            <a:ext cx="6831000" cy="155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MPLS Enabled Edge to Edge </a:t>
            </a:r>
            <a:r>
              <a:rPr b="1" i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Quality of Content Delivery</a:t>
            </a: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buClr>
                <a:srgbClr val="000066"/>
              </a:buClr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Support for multiple broadband applications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buClr>
                <a:srgbClr val="000066"/>
              </a:buClr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Streaming – Audio, Video, Broadcast, High Resolution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buClr>
                <a:srgbClr val="000066"/>
              </a:buClr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Split-stream rich-media content delivery support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buClr>
                <a:srgbClr val="000066"/>
              </a:buClr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Support for per-flow and aggregate flow QoS &amp; Negotiation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buClr>
                <a:srgbClr val="000066"/>
              </a:buClr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Synchronized content delivery to any appliance or user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0" y="495000"/>
            <a:ext cx="9144000" cy="6094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ffffff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Content Management Services </a:t>
            </a:r>
            <a:br>
              <a:rPr sz="4000"/>
            </a:br>
            <a:endParaRPr b="1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"/>
          <p:cNvSpPr/>
          <p:nvPr/>
        </p:nvSpPr>
        <p:spPr>
          <a:xfrm>
            <a:off x="484200" y="1938240"/>
            <a:ext cx="8149680" cy="439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495360" indent="-495360">
              <a:lnSpc>
                <a:spcPct val="100000"/>
              </a:lnSpc>
              <a:buSzPct val="102812"/>
              <a:buBlip>
                <a:blip r:embed="rId1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Content 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buClr>
                <a:srgbClr val="000066"/>
              </a:buClr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Push rich media content &amp; applications closer to user at internet edge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buClr>
                <a:srgbClr val="000066"/>
              </a:buClr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Reduces traffic congestion to origin-servers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buClr>
                <a:srgbClr val="000066"/>
              </a:buClr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Intelligent distribution of rich media traffic to distributed servers globally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SzPct val="102812"/>
              <a:buBlip>
                <a:blip r:embed="rId2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Content Policy &amp; QOS 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buClr>
                <a:srgbClr val="000066"/>
              </a:buClr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Supports - Per-flow and Aggregate Flows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buClr>
                <a:srgbClr val="000066"/>
              </a:buClr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SLA Measurement &amp; Enforcement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buClr>
                <a:srgbClr val="000066"/>
              </a:buClr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Billing interface to Portal billing system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SzPct val="102812"/>
              <a:buBlip>
                <a:blip r:embed="rId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Content Distillation</a:t>
            </a: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buClr>
                <a:srgbClr val="000066"/>
              </a:buClr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Content Summary</a:t>
            </a: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SzPct val="102812"/>
              <a:buBlip>
                <a:blip r:embed="rId4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Content Peering support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buClr>
                <a:srgbClr val="000066"/>
              </a:buClr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Usage reporting for targeting promotions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buClr>
                <a:srgbClr val="000066"/>
              </a:buClr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Delivering personalized services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buClr>
                <a:srgbClr val="000066"/>
              </a:buClr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Billing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SzPct val="102812"/>
              <a:buBlip>
                <a:blip r:embed="rId5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Enables personalized and premium service selection &amp; delivery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Clr>
                <a:srgbClr val="000066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Clr>
                <a:srgbClr val="000066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28600" y="444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ffffff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Industry’s First</a:t>
            </a:r>
            <a:br>
              <a:rPr sz="3600"/>
            </a:b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BroadBand Content Switch</a:t>
            </a:r>
            <a:br>
              <a:rPr sz="3600"/>
            </a:br>
            <a:endParaRPr b="1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9" name=""/>
          <p:cNvGrpSpPr/>
          <p:nvPr/>
        </p:nvGrpSpPr>
        <p:grpSpPr>
          <a:xfrm>
            <a:off x="4894200" y="1719000"/>
            <a:ext cx="4149720" cy="2964240"/>
            <a:chOff x="4894200" y="1719000"/>
            <a:chExt cx="4149720" cy="2964240"/>
          </a:xfrm>
        </p:grpSpPr>
        <p:sp>
          <p:nvSpPr>
            <p:cNvPr id="60" name=""/>
            <p:cNvSpPr/>
            <p:nvPr/>
          </p:nvSpPr>
          <p:spPr>
            <a:xfrm rot="16200000">
              <a:off x="5488560" y="1124640"/>
              <a:ext cx="2961000" cy="4149720"/>
            </a:xfrm>
            <a:prstGeom prst="cube">
              <a:avLst>
                <a:gd name="adj" fmla="val 7393"/>
              </a:avLst>
            </a:prstGeom>
            <a:gradFill rotWithShape="0">
              <a:gsLst>
                <a:gs pos="0">
                  <a:srgbClr val="3232ac"/>
                </a:gs>
                <a:gs pos="50000">
                  <a:srgbClr val="000099"/>
                </a:gs>
                <a:gs pos="100000">
                  <a:srgbClr val="3232ac"/>
                </a:gs>
              </a:gsLst>
              <a:lin ang="13500000"/>
            </a:gra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7772400" y="1951200"/>
              <a:ext cx="349200" cy="2729160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8196480" y="1951200"/>
              <a:ext cx="352080" cy="2729160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" name=""/>
            <p:cNvSpPr/>
            <p:nvPr/>
          </p:nvSpPr>
          <p:spPr>
            <a:xfrm rot="16200000">
              <a:off x="8332560" y="4323960"/>
              <a:ext cx="55800" cy="74880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480" bIns="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" name=""/>
            <p:cNvSpPr/>
            <p:nvPr/>
          </p:nvSpPr>
          <p:spPr>
            <a:xfrm rot="16200000">
              <a:off x="8258040" y="4324320"/>
              <a:ext cx="57240" cy="73080"/>
            </a:xfrm>
            <a:prstGeom prst="ellipse">
              <a:avLst/>
            </a:prstGeom>
            <a:solidFill>
              <a:srgbClr val="990033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400" bIns="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" name=""/>
            <p:cNvSpPr/>
            <p:nvPr/>
          </p:nvSpPr>
          <p:spPr>
            <a:xfrm rot="16200000">
              <a:off x="8406720" y="4323600"/>
              <a:ext cx="57240" cy="74520"/>
            </a:xfrm>
            <a:prstGeom prst="ellipse">
              <a:avLst/>
            </a:prstGeom>
            <a:solidFill>
              <a:srgbClr val="00cc99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" name=""/>
            <p:cNvSpPr/>
            <p:nvPr/>
          </p:nvSpPr>
          <p:spPr>
            <a:xfrm rot="16200000">
              <a:off x="7959600" y="4324320"/>
              <a:ext cx="57240" cy="73080"/>
            </a:xfrm>
            <a:prstGeom prst="ellipse">
              <a:avLst/>
            </a:prstGeom>
            <a:solidFill>
              <a:srgbClr val="00cc99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400" bIns="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" name=""/>
            <p:cNvSpPr/>
            <p:nvPr/>
          </p:nvSpPr>
          <p:spPr>
            <a:xfrm rot="16200000">
              <a:off x="7366680" y="2385360"/>
              <a:ext cx="1298520" cy="404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840" rIns="96840" tIns="49320" bIns="4932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1017720"/>
                  <a:tab algn="l" pos="2035080"/>
                  <a:tab algn="l" pos="3052800"/>
                  <a:tab algn="l" pos="4070520"/>
                  <a:tab algn="l" pos="5087880"/>
                  <a:tab algn="l" pos="6105600"/>
                  <a:tab algn="l" pos="7122960"/>
                  <a:tab algn="l" pos="8140680"/>
                  <a:tab algn="l" pos="9158400"/>
                  <a:tab algn="l" pos="1017576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S/W Fabric Stand by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" name=""/>
            <p:cNvSpPr/>
            <p:nvPr/>
          </p:nvSpPr>
          <p:spPr>
            <a:xfrm rot="16200000">
              <a:off x="8298000" y="3700440"/>
              <a:ext cx="58680" cy="160200"/>
            </a:xfrm>
            <a:prstGeom prst="rect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" name=""/>
            <p:cNvSpPr/>
            <p:nvPr/>
          </p:nvSpPr>
          <p:spPr>
            <a:xfrm rot="16200000">
              <a:off x="7871400" y="2341080"/>
              <a:ext cx="1197000" cy="404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840" rIns="96840" tIns="49320" bIns="4932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1017720"/>
                  <a:tab algn="l" pos="2035080"/>
                  <a:tab algn="l" pos="3052800"/>
                  <a:tab algn="l" pos="4070520"/>
                  <a:tab algn="l" pos="5087880"/>
                  <a:tab algn="l" pos="6105600"/>
                  <a:tab algn="l" pos="7122960"/>
                  <a:tab algn="l" pos="8140680"/>
                  <a:tab algn="l" pos="9158400"/>
                  <a:tab algn="l" pos="1017576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Management Card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" name=""/>
            <p:cNvSpPr/>
            <p:nvPr/>
          </p:nvSpPr>
          <p:spPr>
            <a:xfrm rot="16200000">
              <a:off x="8019000" y="3325320"/>
              <a:ext cx="692280" cy="25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840" rIns="96840" tIns="49320" bIns="4932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1017720"/>
                  <a:tab algn="l" pos="2035080"/>
                  <a:tab algn="l" pos="3052800"/>
                  <a:tab algn="l" pos="4070520"/>
                  <a:tab algn="l" pos="5087880"/>
                  <a:tab algn="l" pos="6105600"/>
                  <a:tab algn="l" pos="7122960"/>
                  <a:tab algn="l" pos="8140680"/>
                  <a:tab algn="l" pos="9158400"/>
                  <a:tab algn="l" pos="1017576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Serial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" name=""/>
            <p:cNvSpPr/>
            <p:nvPr/>
          </p:nvSpPr>
          <p:spPr>
            <a:xfrm>
              <a:off x="5232600" y="1951200"/>
              <a:ext cx="349200" cy="2729160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" name=""/>
            <p:cNvSpPr/>
            <p:nvPr/>
          </p:nvSpPr>
          <p:spPr>
            <a:xfrm rot="16200000">
              <a:off x="4992840" y="3161880"/>
              <a:ext cx="873360" cy="404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840" rIns="96840" tIns="49320" bIns="4932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1017720"/>
                  <a:tab algn="l" pos="2035080"/>
                  <a:tab algn="l" pos="3052800"/>
                  <a:tab algn="l" pos="4070520"/>
                  <a:tab algn="l" pos="5087880"/>
                  <a:tab algn="l" pos="6105600"/>
                  <a:tab algn="l" pos="7122960"/>
                  <a:tab algn="l" pos="8140680"/>
                  <a:tab algn="l" pos="9158400"/>
                  <a:tab algn="l" pos="1017576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Redundant Card Slot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7350120" y="1951200"/>
              <a:ext cx="347760" cy="2729160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 rot="16200000">
              <a:off x="7497720" y="4322880"/>
              <a:ext cx="57240" cy="75960"/>
            </a:xfrm>
            <a:prstGeom prst="ellipse">
              <a:avLst/>
            </a:prstGeom>
            <a:solidFill>
              <a:srgbClr val="00cc99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840" bIns="6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 rot="16200000">
              <a:off x="7089480" y="2270520"/>
              <a:ext cx="871560" cy="25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840" rIns="96840" tIns="49320" bIns="4932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1017720"/>
                  <a:tab algn="l" pos="2035080"/>
                  <a:tab algn="l" pos="3052800"/>
                  <a:tab algn="l" pos="4070520"/>
                  <a:tab algn="l" pos="5087880"/>
                  <a:tab algn="l" pos="6105600"/>
                  <a:tab algn="l" pos="7122960"/>
                  <a:tab algn="l" pos="8140680"/>
                  <a:tab algn="l" pos="9158400"/>
                  <a:tab algn="l" pos="1017576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S/W Fabric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6502320" y="1949760"/>
              <a:ext cx="349200" cy="2730600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6927840" y="1946520"/>
              <a:ext cx="347760" cy="2736720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78" name=""/>
            <p:cNvGrpSpPr/>
            <p:nvPr/>
          </p:nvGrpSpPr>
          <p:grpSpPr>
            <a:xfrm>
              <a:off x="7024680" y="3306960"/>
              <a:ext cx="220320" cy="58320"/>
              <a:chOff x="7024680" y="3306960"/>
              <a:chExt cx="220320" cy="58320"/>
            </a:xfrm>
          </p:grpSpPr>
          <p:sp>
            <p:nvSpPr>
              <p:cNvPr id="79" name=""/>
              <p:cNvSpPr/>
              <p:nvPr/>
            </p:nvSpPr>
            <p:spPr>
              <a:xfrm rot="16200000">
                <a:off x="7038000" y="3293640"/>
                <a:ext cx="58320" cy="84960"/>
              </a:xfrm>
              <a:prstGeom prst="rect">
                <a:avLst/>
              </a:prstGeom>
              <a:solidFill>
                <a:srgbClr val="ff9900">
                  <a:alpha val="50000"/>
                </a:srgbClr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8160" bIns="38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" name=""/>
              <p:cNvSpPr/>
              <p:nvPr/>
            </p:nvSpPr>
            <p:spPr>
              <a:xfrm rot="16200000">
                <a:off x="7174440" y="3294720"/>
                <a:ext cx="58320" cy="82800"/>
              </a:xfrm>
              <a:prstGeom prst="rect">
                <a:avLst/>
              </a:prstGeom>
              <a:solidFill>
                <a:srgbClr val="ff9900">
                  <a:alpha val="50000"/>
                </a:srgbClr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000" bIns="360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81" name=""/>
            <p:cNvGrpSpPr/>
            <p:nvPr/>
          </p:nvGrpSpPr>
          <p:grpSpPr>
            <a:xfrm>
              <a:off x="7024680" y="3446640"/>
              <a:ext cx="220320" cy="58320"/>
              <a:chOff x="7024680" y="3446640"/>
              <a:chExt cx="220320" cy="58320"/>
            </a:xfrm>
          </p:grpSpPr>
          <p:sp>
            <p:nvSpPr>
              <p:cNvPr id="82" name=""/>
              <p:cNvSpPr/>
              <p:nvPr/>
            </p:nvSpPr>
            <p:spPr>
              <a:xfrm rot="16200000">
                <a:off x="7038000" y="3433320"/>
                <a:ext cx="58320" cy="84960"/>
              </a:xfrm>
              <a:prstGeom prst="rect">
                <a:avLst/>
              </a:prstGeom>
              <a:solidFill>
                <a:srgbClr val="ff9900">
                  <a:alpha val="50000"/>
                </a:srgbClr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8160" bIns="38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3" name=""/>
              <p:cNvSpPr/>
              <p:nvPr/>
            </p:nvSpPr>
            <p:spPr>
              <a:xfrm rot="16200000">
                <a:off x="7174440" y="3434400"/>
                <a:ext cx="58320" cy="82800"/>
              </a:xfrm>
              <a:prstGeom prst="rect">
                <a:avLst/>
              </a:prstGeom>
              <a:solidFill>
                <a:srgbClr val="ff9900">
                  <a:alpha val="50000"/>
                </a:srgbClr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000" bIns="360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84" name=""/>
            <p:cNvGrpSpPr/>
            <p:nvPr/>
          </p:nvGrpSpPr>
          <p:grpSpPr>
            <a:xfrm>
              <a:off x="7024680" y="3719880"/>
              <a:ext cx="220320" cy="59760"/>
              <a:chOff x="7024680" y="3719880"/>
              <a:chExt cx="220320" cy="59760"/>
            </a:xfrm>
          </p:grpSpPr>
          <p:sp>
            <p:nvSpPr>
              <p:cNvPr id="85" name=""/>
              <p:cNvSpPr/>
              <p:nvPr/>
            </p:nvSpPr>
            <p:spPr>
              <a:xfrm rot="16200000">
                <a:off x="7037280" y="3707280"/>
                <a:ext cx="59760" cy="84960"/>
              </a:xfrm>
              <a:prstGeom prst="rect">
                <a:avLst/>
              </a:prstGeom>
              <a:solidFill>
                <a:srgbClr val="ff9900">
                  <a:alpha val="50000"/>
                </a:srgbClr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8160" bIns="38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" name=""/>
              <p:cNvSpPr/>
              <p:nvPr/>
            </p:nvSpPr>
            <p:spPr>
              <a:xfrm rot="16200000">
                <a:off x="7173720" y="3708360"/>
                <a:ext cx="59760" cy="82800"/>
              </a:xfrm>
              <a:prstGeom prst="rect">
                <a:avLst/>
              </a:prstGeom>
              <a:solidFill>
                <a:srgbClr val="ff9900">
                  <a:alpha val="50000"/>
                </a:srgbClr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000" bIns="360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87" name=""/>
            <p:cNvGrpSpPr/>
            <p:nvPr/>
          </p:nvGrpSpPr>
          <p:grpSpPr>
            <a:xfrm>
              <a:off x="7024680" y="3859560"/>
              <a:ext cx="220320" cy="58320"/>
              <a:chOff x="7024680" y="3859560"/>
              <a:chExt cx="220320" cy="58320"/>
            </a:xfrm>
          </p:grpSpPr>
          <p:sp>
            <p:nvSpPr>
              <p:cNvPr id="88" name=""/>
              <p:cNvSpPr/>
              <p:nvPr/>
            </p:nvSpPr>
            <p:spPr>
              <a:xfrm rot="16200000">
                <a:off x="7038000" y="3846240"/>
                <a:ext cx="58320" cy="84960"/>
              </a:xfrm>
              <a:prstGeom prst="rect">
                <a:avLst/>
              </a:prstGeom>
              <a:solidFill>
                <a:srgbClr val="ff9900">
                  <a:alpha val="50000"/>
                </a:srgbClr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8160" bIns="38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" name=""/>
              <p:cNvSpPr/>
              <p:nvPr/>
            </p:nvSpPr>
            <p:spPr>
              <a:xfrm rot="16200000">
                <a:off x="7174440" y="3847320"/>
                <a:ext cx="58320" cy="82800"/>
              </a:xfrm>
              <a:prstGeom prst="rect">
                <a:avLst/>
              </a:prstGeom>
              <a:solidFill>
                <a:srgbClr val="ff9900">
                  <a:alpha val="50000"/>
                </a:srgbClr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000" bIns="360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90" name=""/>
            <p:cNvSpPr/>
            <p:nvPr/>
          </p:nvSpPr>
          <p:spPr>
            <a:xfrm rot="16200000">
              <a:off x="7107840" y="4325040"/>
              <a:ext cx="57240" cy="71280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" name=""/>
            <p:cNvSpPr/>
            <p:nvPr/>
          </p:nvSpPr>
          <p:spPr>
            <a:xfrm rot="16200000">
              <a:off x="7034040" y="4324320"/>
              <a:ext cx="57240" cy="72720"/>
            </a:xfrm>
            <a:prstGeom prst="ellipse">
              <a:avLst/>
            </a:prstGeom>
            <a:solidFill>
              <a:srgbClr val="990033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 rot="16200000">
              <a:off x="7180200" y="4324320"/>
              <a:ext cx="57240" cy="73080"/>
            </a:xfrm>
            <a:prstGeom prst="ellipse">
              <a:avLst/>
            </a:prstGeom>
            <a:solidFill>
              <a:srgbClr val="00cc99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400" bIns="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 rot="16200000">
              <a:off x="6876720" y="2059200"/>
              <a:ext cx="731880" cy="404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840" rIns="96840" tIns="49320" bIns="4932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1017720"/>
                  <a:tab algn="l" pos="2035080"/>
                  <a:tab algn="l" pos="3052800"/>
                  <a:tab algn="l" pos="4070520"/>
                  <a:tab algn="l" pos="5087880"/>
                  <a:tab algn="l" pos="6105600"/>
                  <a:tab algn="l" pos="7122960"/>
                  <a:tab algn="l" pos="8140680"/>
                  <a:tab algn="l" pos="9158400"/>
                  <a:tab algn="l" pos="1017576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Ethernet Card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 rot="16200000">
              <a:off x="6847920" y="2846880"/>
              <a:ext cx="595440" cy="25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840" rIns="96840" tIns="49320" bIns="4932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1017720"/>
                  <a:tab algn="l" pos="2035080"/>
                  <a:tab algn="l" pos="3052800"/>
                  <a:tab algn="l" pos="4070520"/>
                  <a:tab algn="l" pos="5087880"/>
                  <a:tab algn="l" pos="6105600"/>
                  <a:tab algn="l" pos="7122960"/>
                  <a:tab algn="l" pos="8140680"/>
                  <a:tab algn="l" pos="9158400"/>
                  <a:tab algn="l" pos="1017576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RJ-45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95" name=""/>
            <p:cNvGrpSpPr/>
            <p:nvPr/>
          </p:nvGrpSpPr>
          <p:grpSpPr>
            <a:xfrm>
              <a:off x="7010280" y="3605400"/>
              <a:ext cx="222120" cy="56880"/>
              <a:chOff x="7010280" y="3605400"/>
              <a:chExt cx="222120" cy="56880"/>
            </a:xfrm>
          </p:grpSpPr>
          <p:sp>
            <p:nvSpPr>
              <p:cNvPr id="96" name=""/>
              <p:cNvSpPr/>
              <p:nvPr/>
            </p:nvSpPr>
            <p:spPr>
              <a:xfrm rot="16200000">
                <a:off x="7024320" y="3591000"/>
                <a:ext cx="56880" cy="85320"/>
              </a:xfrm>
              <a:prstGeom prst="rect">
                <a:avLst/>
              </a:prstGeom>
              <a:solidFill>
                <a:srgbClr val="ff9900">
                  <a:alpha val="50000"/>
                </a:srgbClr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8520" bIns="38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7" name=""/>
              <p:cNvSpPr/>
              <p:nvPr/>
            </p:nvSpPr>
            <p:spPr>
              <a:xfrm rot="16200000">
                <a:off x="7162200" y="3592080"/>
                <a:ext cx="56880" cy="83520"/>
              </a:xfrm>
              <a:prstGeom prst="rect">
                <a:avLst/>
              </a:prstGeom>
              <a:solidFill>
                <a:srgbClr val="ff9900">
                  <a:alpha val="50000"/>
                </a:srgbClr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720" bIns="3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98" name=""/>
            <p:cNvSpPr/>
            <p:nvPr/>
          </p:nvSpPr>
          <p:spPr>
            <a:xfrm rot="16200000">
              <a:off x="6660360" y="4325040"/>
              <a:ext cx="57240" cy="71640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960" bIns="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 rot="16200000">
              <a:off x="6734880" y="4323600"/>
              <a:ext cx="57240" cy="74520"/>
            </a:xfrm>
            <a:prstGeom prst="ellipse">
              <a:avLst/>
            </a:prstGeom>
            <a:solidFill>
              <a:srgbClr val="00cc99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0" name=""/>
            <p:cNvGrpSpPr/>
            <p:nvPr/>
          </p:nvGrpSpPr>
          <p:grpSpPr>
            <a:xfrm>
              <a:off x="6577200" y="3518280"/>
              <a:ext cx="221400" cy="59760"/>
              <a:chOff x="6577200" y="3518280"/>
              <a:chExt cx="221400" cy="59760"/>
            </a:xfrm>
          </p:grpSpPr>
          <p:sp>
            <p:nvSpPr>
              <p:cNvPr id="101" name=""/>
              <p:cNvSpPr/>
              <p:nvPr/>
            </p:nvSpPr>
            <p:spPr>
              <a:xfrm rot="16200000">
                <a:off x="6589800" y="3505320"/>
                <a:ext cx="59760" cy="85320"/>
              </a:xfrm>
              <a:prstGeom prst="rect">
                <a:avLst/>
              </a:prstGeom>
              <a:gradFill rotWithShape="0">
                <a:gsLst>
                  <a:gs pos="0">
                    <a:srgbClr val="fefefe"/>
                  </a:gs>
                  <a:gs pos="50000">
                    <a:srgbClr val="1c1c1c"/>
                  </a:gs>
                  <a:gs pos="100000">
                    <a:srgbClr val="fefefe"/>
                  </a:gs>
                </a:gsLst>
                <a:lin ang="13500000"/>
              </a:gra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8520" bIns="38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" name=""/>
              <p:cNvSpPr/>
              <p:nvPr/>
            </p:nvSpPr>
            <p:spPr>
              <a:xfrm rot="16200000">
                <a:off x="6726960" y="3506400"/>
                <a:ext cx="59760" cy="83160"/>
              </a:xfrm>
              <a:prstGeom prst="rect">
                <a:avLst/>
              </a:prstGeom>
              <a:gradFill rotWithShape="0">
                <a:gsLst>
                  <a:gs pos="0">
                    <a:srgbClr val="fefefe"/>
                  </a:gs>
                  <a:gs pos="50000">
                    <a:srgbClr val="1c1c1c"/>
                  </a:gs>
                  <a:gs pos="100000">
                    <a:srgbClr val="fefefe"/>
                  </a:gs>
                </a:gsLst>
                <a:lin ang="13500000"/>
              </a:gra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3" name=""/>
            <p:cNvSpPr/>
            <p:nvPr/>
          </p:nvSpPr>
          <p:spPr>
            <a:xfrm rot="16200000">
              <a:off x="6339240" y="2015640"/>
              <a:ext cx="730080" cy="404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840" rIns="96840" tIns="49320" bIns="4932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1017720"/>
                  <a:tab algn="l" pos="2035080"/>
                  <a:tab algn="l" pos="3052800"/>
                  <a:tab algn="l" pos="4070520"/>
                  <a:tab algn="l" pos="5087880"/>
                  <a:tab algn="l" pos="6105600"/>
                  <a:tab algn="l" pos="7122960"/>
                  <a:tab algn="l" pos="8140680"/>
                  <a:tab algn="l" pos="9158400"/>
                  <a:tab algn="l" pos="1017576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Gigabit Ethernet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4" name=""/>
            <p:cNvGrpSpPr/>
            <p:nvPr/>
          </p:nvGrpSpPr>
          <p:grpSpPr>
            <a:xfrm>
              <a:off x="6577200" y="3402360"/>
              <a:ext cx="221400" cy="59760"/>
              <a:chOff x="6577200" y="3402360"/>
              <a:chExt cx="221400" cy="59760"/>
            </a:xfrm>
          </p:grpSpPr>
          <p:sp>
            <p:nvSpPr>
              <p:cNvPr id="105" name=""/>
              <p:cNvSpPr/>
              <p:nvPr/>
            </p:nvSpPr>
            <p:spPr>
              <a:xfrm rot="16200000">
                <a:off x="6589800" y="3389400"/>
                <a:ext cx="59760" cy="85320"/>
              </a:xfrm>
              <a:prstGeom prst="rect">
                <a:avLst/>
              </a:prstGeom>
              <a:gradFill rotWithShape="0">
                <a:gsLst>
                  <a:gs pos="0">
                    <a:srgbClr val="fefefe"/>
                  </a:gs>
                  <a:gs pos="50000">
                    <a:srgbClr val="1c1c1c"/>
                  </a:gs>
                  <a:gs pos="100000">
                    <a:srgbClr val="fefefe"/>
                  </a:gs>
                </a:gsLst>
                <a:lin ang="13500000"/>
              </a:gra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8520" bIns="38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" name=""/>
              <p:cNvSpPr/>
              <p:nvPr/>
            </p:nvSpPr>
            <p:spPr>
              <a:xfrm rot="16200000">
                <a:off x="6726960" y="3390480"/>
                <a:ext cx="59760" cy="83160"/>
              </a:xfrm>
              <a:prstGeom prst="rect">
                <a:avLst/>
              </a:prstGeom>
              <a:gradFill rotWithShape="0">
                <a:gsLst>
                  <a:gs pos="0">
                    <a:srgbClr val="fefefe"/>
                  </a:gs>
                  <a:gs pos="50000">
                    <a:srgbClr val="1c1c1c"/>
                  </a:gs>
                  <a:gs pos="100000">
                    <a:srgbClr val="fefefe"/>
                  </a:gs>
                </a:gsLst>
                <a:lin ang="13500000"/>
              </a:gra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07" name=""/>
            <p:cNvGrpSpPr/>
            <p:nvPr/>
          </p:nvGrpSpPr>
          <p:grpSpPr>
            <a:xfrm>
              <a:off x="6577200" y="3634200"/>
              <a:ext cx="221400" cy="59760"/>
              <a:chOff x="6577200" y="3634200"/>
              <a:chExt cx="221400" cy="59760"/>
            </a:xfrm>
          </p:grpSpPr>
          <p:sp>
            <p:nvSpPr>
              <p:cNvPr id="108" name=""/>
              <p:cNvSpPr/>
              <p:nvPr/>
            </p:nvSpPr>
            <p:spPr>
              <a:xfrm rot="16200000">
                <a:off x="6589800" y="3621240"/>
                <a:ext cx="59760" cy="85320"/>
              </a:xfrm>
              <a:prstGeom prst="rect">
                <a:avLst/>
              </a:prstGeom>
              <a:gradFill rotWithShape="0">
                <a:gsLst>
                  <a:gs pos="0">
                    <a:srgbClr val="fefefe"/>
                  </a:gs>
                  <a:gs pos="50000">
                    <a:srgbClr val="1c1c1c"/>
                  </a:gs>
                  <a:gs pos="100000">
                    <a:srgbClr val="fefefe"/>
                  </a:gs>
                </a:gsLst>
                <a:lin ang="13500000"/>
              </a:gra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8520" bIns="38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" name=""/>
              <p:cNvSpPr/>
              <p:nvPr/>
            </p:nvSpPr>
            <p:spPr>
              <a:xfrm rot="16200000">
                <a:off x="6726960" y="3622320"/>
                <a:ext cx="59760" cy="83160"/>
              </a:xfrm>
              <a:prstGeom prst="rect">
                <a:avLst/>
              </a:prstGeom>
              <a:gradFill rotWithShape="0">
                <a:gsLst>
                  <a:gs pos="0">
                    <a:srgbClr val="fefefe"/>
                  </a:gs>
                  <a:gs pos="50000">
                    <a:srgbClr val="1c1c1c"/>
                  </a:gs>
                  <a:gs pos="100000">
                    <a:srgbClr val="fefefe"/>
                  </a:gs>
                </a:gsLst>
                <a:lin ang="13500000"/>
              </a:gra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10" name=""/>
            <p:cNvGrpSpPr/>
            <p:nvPr/>
          </p:nvGrpSpPr>
          <p:grpSpPr>
            <a:xfrm>
              <a:off x="6577200" y="3750120"/>
              <a:ext cx="221400" cy="60120"/>
              <a:chOff x="6577200" y="3750120"/>
              <a:chExt cx="221400" cy="60120"/>
            </a:xfrm>
          </p:grpSpPr>
          <p:sp>
            <p:nvSpPr>
              <p:cNvPr id="111" name=""/>
              <p:cNvSpPr/>
              <p:nvPr/>
            </p:nvSpPr>
            <p:spPr>
              <a:xfrm rot="16200000">
                <a:off x="6589800" y="3737520"/>
                <a:ext cx="60120" cy="85320"/>
              </a:xfrm>
              <a:prstGeom prst="rect">
                <a:avLst/>
              </a:prstGeom>
              <a:gradFill rotWithShape="0">
                <a:gsLst>
                  <a:gs pos="0">
                    <a:srgbClr val="fefefe"/>
                  </a:gs>
                  <a:gs pos="50000">
                    <a:srgbClr val="1c1c1c"/>
                  </a:gs>
                  <a:gs pos="100000">
                    <a:srgbClr val="fefefe"/>
                  </a:gs>
                </a:gsLst>
                <a:lin ang="13500000"/>
              </a:gra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8520" bIns="38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" name=""/>
              <p:cNvSpPr/>
              <p:nvPr/>
            </p:nvSpPr>
            <p:spPr>
              <a:xfrm rot="16200000">
                <a:off x="6726960" y="3738600"/>
                <a:ext cx="60120" cy="83160"/>
              </a:xfrm>
              <a:prstGeom prst="rect">
                <a:avLst/>
              </a:prstGeom>
              <a:gradFill rotWithShape="0">
                <a:gsLst>
                  <a:gs pos="0">
                    <a:srgbClr val="fefefe"/>
                  </a:gs>
                  <a:gs pos="50000">
                    <a:srgbClr val="1c1c1c"/>
                  </a:gs>
                  <a:gs pos="100000">
                    <a:srgbClr val="fefefe"/>
                  </a:gs>
                </a:gsLst>
                <a:lin ang="13500000"/>
              </a:gra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13" name=""/>
            <p:cNvGrpSpPr/>
            <p:nvPr/>
          </p:nvGrpSpPr>
          <p:grpSpPr>
            <a:xfrm>
              <a:off x="6578640" y="3864600"/>
              <a:ext cx="221400" cy="61560"/>
              <a:chOff x="6578640" y="3864600"/>
              <a:chExt cx="221400" cy="61560"/>
            </a:xfrm>
          </p:grpSpPr>
          <p:sp>
            <p:nvSpPr>
              <p:cNvPr id="114" name=""/>
              <p:cNvSpPr/>
              <p:nvPr/>
            </p:nvSpPr>
            <p:spPr>
              <a:xfrm rot="16200000">
                <a:off x="6590520" y="3852720"/>
                <a:ext cx="61560" cy="85320"/>
              </a:xfrm>
              <a:prstGeom prst="rect">
                <a:avLst/>
              </a:prstGeom>
              <a:gradFill rotWithShape="0">
                <a:gsLst>
                  <a:gs pos="0">
                    <a:srgbClr val="fefefe"/>
                  </a:gs>
                  <a:gs pos="50000">
                    <a:srgbClr val="1c1c1c"/>
                  </a:gs>
                  <a:gs pos="100000">
                    <a:srgbClr val="fefefe"/>
                  </a:gs>
                </a:gsLst>
                <a:lin ang="13500000"/>
              </a:gra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8520" bIns="38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" name=""/>
              <p:cNvSpPr/>
              <p:nvPr/>
            </p:nvSpPr>
            <p:spPr>
              <a:xfrm rot="16200000">
                <a:off x="6727680" y="3853800"/>
                <a:ext cx="61560" cy="83160"/>
              </a:xfrm>
              <a:prstGeom prst="rect">
                <a:avLst/>
              </a:prstGeom>
              <a:gradFill rotWithShape="0">
                <a:gsLst>
                  <a:gs pos="0">
                    <a:srgbClr val="fefefe"/>
                  </a:gs>
                  <a:gs pos="50000">
                    <a:srgbClr val="1c1c1c"/>
                  </a:gs>
                  <a:gs pos="100000">
                    <a:srgbClr val="fefefe"/>
                  </a:gs>
                </a:gsLst>
                <a:lin ang="13500000"/>
              </a:gra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16" name=""/>
            <p:cNvGrpSpPr/>
            <p:nvPr/>
          </p:nvGrpSpPr>
          <p:grpSpPr>
            <a:xfrm>
              <a:off x="6577200" y="2937600"/>
              <a:ext cx="221400" cy="61560"/>
              <a:chOff x="6577200" y="2937600"/>
              <a:chExt cx="221400" cy="61560"/>
            </a:xfrm>
          </p:grpSpPr>
          <p:sp>
            <p:nvSpPr>
              <p:cNvPr id="117" name=""/>
              <p:cNvSpPr/>
              <p:nvPr/>
            </p:nvSpPr>
            <p:spPr>
              <a:xfrm rot="16200000">
                <a:off x="6589080" y="2925720"/>
                <a:ext cx="61560" cy="85320"/>
              </a:xfrm>
              <a:prstGeom prst="rect">
                <a:avLst/>
              </a:prstGeom>
              <a:gradFill rotWithShape="0">
                <a:gsLst>
                  <a:gs pos="0">
                    <a:srgbClr val="fefefe"/>
                  </a:gs>
                  <a:gs pos="50000">
                    <a:srgbClr val="1c1c1c"/>
                  </a:gs>
                  <a:gs pos="100000">
                    <a:srgbClr val="fefefe"/>
                  </a:gs>
                </a:gsLst>
                <a:lin ang="13500000"/>
              </a:gra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8520" bIns="38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" name=""/>
              <p:cNvSpPr/>
              <p:nvPr/>
            </p:nvSpPr>
            <p:spPr>
              <a:xfrm rot="16200000">
                <a:off x="6726240" y="2926800"/>
                <a:ext cx="61560" cy="83160"/>
              </a:xfrm>
              <a:prstGeom prst="rect">
                <a:avLst/>
              </a:prstGeom>
              <a:gradFill rotWithShape="0">
                <a:gsLst>
                  <a:gs pos="0">
                    <a:srgbClr val="fefefe"/>
                  </a:gs>
                  <a:gs pos="50000">
                    <a:srgbClr val="1c1c1c"/>
                  </a:gs>
                  <a:gs pos="100000">
                    <a:srgbClr val="fefefe"/>
                  </a:gs>
                </a:gsLst>
                <a:lin ang="13500000"/>
              </a:gra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19" name=""/>
            <p:cNvGrpSpPr/>
            <p:nvPr/>
          </p:nvGrpSpPr>
          <p:grpSpPr>
            <a:xfrm>
              <a:off x="6577200" y="2823120"/>
              <a:ext cx="221400" cy="60120"/>
              <a:chOff x="6577200" y="2823120"/>
              <a:chExt cx="221400" cy="60120"/>
            </a:xfrm>
          </p:grpSpPr>
          <p:sp>
            <p:nvSpPr>
              <p:cNvPr id="120" name=""/>
              <p:cNvSpPr/>
              <p:nvPr/>
            </p:nvSpPr>
            <p:spPr>
              <a:xfrm rot="16200000">
                <a:off x="6589800" y="2810520"/>
                <a:ext cx="60120" cy="85320"/>
              </a:xfrm>
              <a:prstGeom prst="rect">
                <a:avLst/>
              </a:prstGeom>
              <a:gradFill rotWithShape="0">
                <a:gsLst>
                  <a:gs pos="0">
                    <a:srgbClr val="fefefe"/>
                  </a:gs>
                  <a:gs pos="50000">
                    <a:srgbClr val="1c1c1c"/>
                  </a:gs>
                  <a:gs pos="100000">
                    <a:srgbClr val="fefefe"/>
                  </a:gs>
                </a:gsLst>
                <a:lin ang="13500000"/>
              </a:gra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8520" bIns="38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" name=""/>
              <p:cNvSpPr/>
              <p:nvPr/>
            </p:nvSpPr>
            <p:spPr>
              <a:xfrm rot="16200000">
                <a:off x="6726960" y="2811600"/>
                <a:ext cx="60120" cy="83160"/>
              </a:xfrm>
              <a:prstGeom prst="rect">
                <a:avLst/>
              </a:prstGeom>
              <a:gradFill rotWithShape="0">
                <a:gsLst>
                  <a:gs pos="0">
                    <a:srgbClr val="fefefe"/>
                  </a:gs>
                  <a:gs pos="50000">
                    <a:srgbClr val="1c1c1c"/>
                  </a:gs>
                  <a:gs pos="100000">
                    <a:srgbClr val="fefefe"/>
                  </a:gs>
                </a:gsLst>
                <a:lin ang="13500000"/>
              </a:gra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22" name=""/>
            <p:cNvGrpSpPr/>
            <p:nvPr/>
          </p:nvGrpSpPr>
          <p:grpSpPr>
            <a:xfrm>
              <a:off x="6577200" y="2707200"/>
              <a:ext cx="221400" cy="60120"/>
              <a:chOff x="6577200" y="2707200"/>
              <a:chExt cx="221400" cy="60120"/>
            </a:xfrm>
          </p:grpSpPr>
          <p:sp>
            <p:nvSpPr>
              <p:cNvPr id="123" name=""/>
              <p:cNvSpPr/>
              <p:nvPr/>
            </p:nvSpPr>
            <p:spPr>
              <a:xfrm rot="16200000">
                <a:off x="6589800" y="2694600"/>
                <a:ext cx="60120" cy="85320"/>
              </a:xfrm>
              <a:prstGeom prst="rect">
                <a:avLst/>
              </a:prstGeom>
              <a:gradFill rotWithShape="0">
                <a:gsLst>
                  <a:gs pos="0">
                    <a:srgbClr val="fefefe"/>
                  </a:gs>
                  <a:gs pos="50000">
                    <a:srgbClr val="1c1c1c"/>
                  </a:gs>
                  <a:gs pos="100000">
                    <a:srgbClr val="fefefe"/>
                  </a:gs>
                </a:gsLst>
                <a:lin ang="13500000"/>
              </a:gra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8520" bIns="38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" name=""/>
              <p:cNvSpPr/>
              <p:nvPr/>
            </p:nvSpPr>
            <p:spPr>
              <a:xfrm rot="16200000">
                <a:off x="6726960" y="2695680"/>
                <a:ext cx="60120" cy="83160"/>
              </a:xfrm>
              <a:prstGeom prst="rect">
                <a:avLst/>
              </a:prstGeom>
              <a:gradFill rotWithShape="0">
                <a:gsLst>
                  <a:gs pos="0">
                    <a:srgbClr val="fefefe"/>
                  </a:gs>
                  <a:gs pos="50000">
                    <a:srgbClr val="1c1c1c"/>
                  </a:gs>
                  <a:gs pos="100000">
                    <a:srgbClr val="fefefe"/>
                  </a:gs>
                </a:gsLst>
                <a:lin ang="13500000"/>
              </a:gra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25" name=""/>
            <p:cNvGrpSpPr/>
            <p:nvPr/>
          </p:nvGrpSpPr>
          <p:grpSpPr>
            <a:xfrm>
              <a:off x="6577200" y="2591280"/>
              <a:ext cx="221400" cy="60120"/>
              <a:chOff x="6577200" y="2591280"/>
              <a:chExt cx="221400" cy="60120"/>
            </a:xfrm>
          </p:grpSpPr>
          <p:sp>
            <p:nvSpPr>
              <p:cNvPr id="126" name=""/>
              <p:cNvSpPr/>
              <p:nvPr/>
            </p:nvSpPr>
            <p:spPr>
              <a:xfrm rot="16200000">
                <a:off x="6589800" y="2578680"/>
                <a:ext cx="60120" cy="85320"/>
              </a:xfrm>
              <a:prstGeom prst="rect">
                <a:avLst/>
              </a:prstGeom>
              <a:gradFill rotWithShape="0">
                <a:gsLst>
                  <a:gs pos="0">
                    <a:srgbClr val="fefefe"/>
                  </a:gs>
                  <a:gs pos="50000">
                    <a:srgbClr val="1c1c1c"/>
                  </a:gs>
                  <a:gs pos="100000">
                    <a:srgbClr val="fefefe"/>
                  </a:gs>
                </a:gsLst>
                <a:lin ang="13500000"/>
              </a:gra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8520" bIns="38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" name=""/>
              <p:cNvSpPr/>
              <p:nvPr/>
            </p:nvSpPr>
            <p:spPr>
              <a:xfrm rot="16200000">
                <a:off x="6726960" y="2579760"/>
                <a:ext cx="60120" cy="83160"/>
              </a:xfrm>
              <a:prstGeom prst="rect">
                <a:avLst/>
              </a:prstGeom>
              <a:gradFill rotWithShape="0">
                <a:gsLst>
                  <a:gs pos="0">
                    <a:srgbClr val="fefefe"/>
                  </a:gs>
                  <a:gs pos="50000">
                    <a:srgbClr val="1c1c1c"/>
                  </a:gs>
                  <a:gs pos="100000">
                    <a:srgbClr val="fefefe"/>
                  </a:gs>
                </a:gsLst>
                <a:lin ang="13500000"/>
              </a:gra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28" name=""/>
            <p:cNvGrpSpPr/>
            <p:nvPr/>
          </p:nvGrpSpPr>
          <p:grpSpPr>
            <a:xfrm>
              <a:off x="6577200" y="3054600"/>
              <a:ext cx="221400" cy="58320"/>
              <a:chOff x="6577200" y="3054600"/>
              <a:chExt cx="221400" cy="58320"/>
            </a:xfrm>
          </p:grpSpPr>
          <p:sp>
            <p:nvSpPr>
              <p:cNvPr id="129" name=""/>
              <p:cNvSpPr/>
              <p:nvPr/>
            </p:nvSpPr>
            <p:spPr>
              <a:xfrm rot="16200000">
                <a:off x="6590520" y="3040920"/>
                <a:ext cx="58320" cy="85320"/>
              </a:xfrm>
              <a:prstGeom prst="rect">
                <a:avLst/>
              </a:prstGeom>
              <a:gradFill rotWithShape="0">
                <a:gsLst>
                  <a:gs pos="0">
                    <a:srgbClr val="fefefe"/>
                  </a:gs>
                  <a:gs pos="50000">
                    <a:srgbClr val="1c1c1c"/>
                  </a:gs>
                  <a:gs pos="100000">
                    <a:srgbClr val="fefefe"/>
                  </a:gs>
                </a:gsLst>
                <a:lin ang="13500000"/>
              </a:gra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8520" bIns="38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" name=""/>
              <p:cNvSpPr/>
              <p:nvPr/>
            </p:nvSpPr>
            <p:spPr>
              <a:xfrm rot="16200000">
                <a:off x="6727680" y="3042000"/>
                <a:ext cx="58320" cy="83160"/>
              </a:xfrm>
              <a:prstGeom prst="rect">
                <a:avLst/>
              </a:prstGeom>
              <a:gradFill rotWithShape="0">
                <a:gsLst>
                  <a:gs pos="0">
                    <a:srgbClr val="fefefe"/>
                  </a:gs>
                  <a:gs pos="50000">
                    <a:srgbClr val="1c1c1c"/>
                  </a:gs>
                  <a:gs pos="100000">
                    <a:srgbClr val="fefefe"/>
                  </a:gs>
                </a:gsLst>
                <a:lin ang="13500000"/>
              </a:gra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31" name=""/>
            <p:cNvSpPr/>
            <p:nvPr/>
          </p:nvSpPr>
          <p:spPr>
            <a:xfrm>
              <a:off x="8620200" y="1951200"/>
              <a:ext cx="352440" cy="2729160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 rot="16200000">
              <a:off x="8756640" y="4324320"/>
              <a:ext cx="55800" cy="74520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 rot="16200000">
              <a:off x="8681040" y="4325040"/>
              <a:ext cx="57240" cy="71280"/>
            </a:xfrm>
            <a:prstGeom prst="ellipse">
              <a:avLst/>
            </a:prstGeom>
            <a:solidFill>
              <a:srgbClr val="990033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 rot="16200000">
              <a:off x="8830440" y="4323600"/>
              <a:ext cx="57240" cy="74520"/>
            </a:xfrm>
            <a:prstGeom prst="ellipse">
              <a:avLst/>
            </a:prstGeom>
            <a:solidFill>
              <a:srgbClr val="00cc99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 rot="16200000">
              <a:off x="8721720" y="3701880"/>
              <a:ext cx="58680" cy="157320"/>
            </a:xfrm>
            <a:prstGeom prst="rect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 rot="16200000">
              <a:off x="8112600" y="2292120"/>
              <a:ext cx="1349280" cy="25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840" rIns="96840" tIns="49320" bIns="4932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1017720"/>
                  <a:tab algn="l" pos="2035080"/>
                  <a:tab algn="l" pos="3052800"/>
                  <a:tab algn="l" pos="4070520"/>
                  <a:tab algn="l" pos="5087880"/>
                  <a:tab algn="l" pos="6105600"/>
                  <a:tab algn="l" pos="7122960"/>
                  <a:tab algn="l" pos="8140680"/>
                  <a:tab algn="l" pos="9158400"/>
                  <a:tab algn="l" pos="1017576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Management Card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 rot="16200000">
              <a:off x="8255160" y="3173040"/>
              <a:ext cx="997200" cy="25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840" rIns="96840" tIns="49320" bIns="4932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1017720"/>
                  <a:tab algn="l" pos="2035080"/>
                  <a:tab algn="l" pos="3052800"/>
                  <a:tab algn="l" pos="4070520"/>
                  <a:tab algn="l" pos="5087880"/>
                  <a:tab algn="l" pos="6105600"/>
                  <a:tab algn="l" pos="7122960"/>
                  <a:tab algn="l" pos="8140680"/>
                  <a:tab algn="l" pos="9158400"/>
                  <a:tab algn="l" pos="1017576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Serial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6080040" y="1941840"/>
              <a:ext cx="351000" cy="2728800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 rot="16200000">
              <a:off x="6237000" y="4325760"/>
              <a:ext cx="55800" cy="71280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 rot="16200000">
              <a:off x="6162480" y="4324320"/>
              <a:ext cx="57240" cy="72720"/>
            </a:xfrm>
            <a:prstGeom prst="ellipse">
              <a:avLst/>
            </a:prstGeom>
            <a:solidFill>
              <a:srgbClr val="990033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" name=""/>
            <p:cNvSpPr/>
            <p:nvPr/>
          </p:nvSpPr>
          <p:spPr>
            <a:xfrm rot="16200000">
              <a:off x="6310440" y="4324320"/>
              <a:ext cx="57240" cy="73080"/>
            </a:xfrm>
            <a:prstGeom prst="ellipse">
              <a:avLst/>
            </a:prstGeom>
            <a:solidFill>
              <a:srgbClr val="00cc99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400" bIns="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42" name=""/>
            <p:cNvGrpSpPr/>
            <p:nvPr/>
          </p:nvGrpSpPr>
          <p:grpSpPr>
            <a:xfrm>
              <a:off x="6154920" y="3451680"/>
              <a:ext cx="221400" cy="60120"/>
              <a:chOff x="6154920" y="3451680"/>
              <a:chExt cx="221400" cy="60120"/>
            </a:xfrm>
          </p:grpSpPr>
          <p:sp>
            <p:nvSpPr>
              <p:cNvPr id="143" name=""/>
              <p:cNvSpPr/>
              <p:nvPr/>
            </p:nvSpPr>
            <p:spPr>
              <a:xfrm rot="16200000">
                <a:off x="6167520" y="3439080"/>
                <a:ext cx="60120" cy="85320"/>
              </a:xfrm>
              <a:prstGeom prst="rect">
                <a:avLst/>
              </a:prstGeom>
              <a:gradFill rotWithShape="0">
                <a:gsLst>
                  <a:gs pos="0">
                    <a:srgbClr val="fefefe"/>
                  </a:gs>
                  <a:gs pos="50000">
                    <a:srgbClr val="1c1c1c"/>
                  </a:gs>
                  <a:gs pos="100000">
                    <a:srgbClr val="fefefe"/>
                  </a:gs>
                </a:gsLst>
                <a:lin ang="13500000"/>
              </a:gra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8520" bIns="38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" name=""/>
              <p:cNvSpPr/>
              <p:nvPr/>
            </p:nvSpPr>
            <p:spPr>
              <a:xfrm rot="16200000">
                <a:off x="6304680" y="3440160"/>
                <a:ext cx="60120" cy="83160"/>
              </a:xfrm>
              <a:prstGeom prst="rect">
                <a:avLst/>
              </a:prstGeom>
              <a:gradFill rotWithShape="0">
                <a:gsLst>
                  <a:gs pos="0">
                    <a:srgbClr val="fefefe"/>
                  </a:gs>
                  <a:gs pos="50000">
                    <a:srgbClr val="1c1c1c"/>
                  </a:gs>
                  <a:gs pos="100000">
                    <a:srgbClr val="fefefe"/>
                  </a:gs>
                </a:gsLst>
                <a:lin ang="13500000"/>
              </a:gra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5" name=""/>
            <p:cNvGrpSpPr/>
            <p:nvPr/>
          </p:nvGrpSpPr>
          <p:grpSpPr>
            <a:xfrm>
              <a:off x="6154920" y="3045240"/>
              <a:ext cx="221400" cy="58320"/>
              <a:chOff x="6154920" y="3045240"/>
              <a:chExt cx="221400" cy="58320"/>
            </a:xfrm>
          </p:grpSpPr>
          <p:sp>
            <p:nvSpPr>
              <p:cNvPr id="146" name=""/>
              <p:cNvSpPr/>
              <p:nvPr/>
            </p:nvSpPr>
            <p:spPr>
              <a:xfrm rot="16200000">
                <a:off x="6168240" y="3031560"/>
                <a:ext cx="58320" cy="85320"/>
              </a:xfrm>
              <a:prstGeom prst="rect">
                <a:avLst/>
              </a:prstGeom>
              <a:gradFill rotWithShape="0">
                <a:gsLst>
                  <a:gs pos="0">
                    <a:srgbClr val="fefefe"/>
                  </a:gs>
                  <a:gs pos="50000">
                    <a:srgbClr val="1c1c1c"/>
                  </a:gs>
                  <a:gs pos="100000">
                    <a:srgbClr val="fefefe"/>
                  </a:gs>
                </a:gsLst>
                <a:lin ang="13500000"/>
              </a:gra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8520" bIns="38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" name=""/>
              <p:cNvSpPr/>
              <p:nvPr/>
            </p:nvSpPr>
            <p:spPr>
              <a:xfrm rot="16200000">
                <a:off x="6305400" y="3032640"/>
                <a:ext cx="58320" cy="83160"/>
              </a:xfrm>
              <a:prstGeom prst="rect">
                <a:avLst/>
              </a:prstGeom>
              <a:gradFill rotWithShape="0">
                <a:gsLst>
                  <a:gs pos="0">
                    <a:srgbClr val="fefefe"/>
                  </a:gs>
                  <a:gs pos="50000">
                    <a:srgbClr val="1c1c1c"/>
                  </a:gs>
                  <a:gs pos="100000">
                    <a:srgbClr val="fefefe"/>
                  </a:gs>
                </a:gsLst>
                <a:lin ang="13500000"/>
              </a:gra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6360" bIns="36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48" name=""/>
            <p:cNvSpPr/>
            <p:nvPr/>
          </p:nvSpPr>
          <p:spPr>
            <a:xfrm rot="16200000">
              <a:off x="5910840" y="2125080"/>
              <a:ext cx="730440" cy="404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840" rIns="96840" tIns="49320" bIns="4932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1017720"/>
                  <a:tab algn="l" pos="2035080"/>
                  <a:tab algn="l" pos="3052800"/>
                  <a:tab algn="l" pos="4070520"/>
                  <a:tab algn="l" pos="5087880"/>
                  <a:tab algn="l" pos="6105600"/>
                  <a:tab algn="l" pos="7122960"/>
                  <a:tab algn="l" pos="8140680"/>
                  <a:tab algn="l" pos="9158400"/>
                  <a:tab algn="l" pos="1017576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SONET Card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" name=""/>
            <p:cNvSpPr/>
            <p:nvPr/>
          </p:nvSpPr>
          <p:spPr>
            <a:xfrm rot="16200000">
              <a:off x="5953320" y="3779280"/>
              <a:ext cx="644760" cy="25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840" rIns="96840" tIns="49320" bIns="4932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1017720"/>
                  <a:tab algn="l" pos="2035080"/>
                  <a:tab algn="l" pos="3052800"/>
                  <a:tab algn="l" pos="4070520"/>
                  <a:tab algn="l" pos="5087880"/>
                  <a:tab algn="l" pos="6105600"/>
                  <a:tab algn="l" pos="7122960"/>
                  <a:tab algn="l" pos="8140680"/>
                  <a:tab algn="l" pos="9158400"/>
                  <a:tab algn="l" pos="1017576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Optical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5656320" y="1951200"/>
              <a:ext cx="351000" cy="2729160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" name=""/>
            <p:cNvSpPr/>
            <p:nvPr/>
          </p:nvSpPr>
          <p:spPr>
            <a:xfrm rot="16200000">
              <a:off x="5414400" y="3111840"/>
              <a:ext cx="874800" cy="404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840" rIns="96840" tIns="49320" bIns="4932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1017720"/>
                  <a:tab algn="l" pos="2035080"/>
                  <a:tab algn="l" pos="3052800"/>
                  <a:tab algn="l" pos="4070520"/>
                  <a:tab algn="l" pos="5087880"/>
                  <a:tab algn="l" pos="6105600"/>
                  <a:tab algn="l" pos="7122960"/>
                  <a:tab algn="l" pos="8140680"/>
                  <a:tab algn="l" pos="9158400"/>
                  <a:tab algn="l" pos="1017576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Redundant Card Slot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2" name=""/>
          <p:cNvSpPr/>
          <p:nvPr/>
        </p:nvSpPr>
        <p:spPr>
          <a:xfrm>
            <a:off x="88920" y="1650960"/>
            <a:ext cx="4854600" cy="50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buSzPct val="102837"/>
              <a:buBlip>
                <a:blip r:embed="rId1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Switching Performance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160 Gigabit switching capacity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SzPct val="102812"/>
              <a:buBlip>
                <a:blip r:embed="rId2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High Speed Line cards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Support 8x1 1 Gigabit Ethernet Ports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Support 1x1 10 Gigabit Ethernet Port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Support 1:1 OC-48 SONET/SDH Port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SzPct val="102812"/>
              <a:buBlip>
                <a:blip r:embed="rId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Active Network 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Content Discovery/Delivery/Distribution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Content Management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SzPct val="102812"/>
              <a:buBlip>
                <a:blip r:embed="rId4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Service Features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Content QoS and SLA Management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MPLS enabled Content switching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RSVP, DiffServ, COPS Support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Bandwidth Management with Billing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SzPct val="102812"/>
              <a:buBlip>
                <a:blip r:embed="rId5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Carrier class/robustness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Fully redundant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NEBS/ETSI compliant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SzPct val="102812"/>
              <a:buBlip>
                <a:blip r:embed="rId6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Scalable to a Terabit system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4399560" y="4775040"/>
            <a:ext cx="4641120" cy="122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457200" indent="-4572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Best in Class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Highest scalability (50Million content streams)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Maximum port density (64 variable ports)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Most sophisticated content switch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High security &amp; access control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0" y="495000"/>
            <a:ext cx="9144000" cy="6094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ffffff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Cambira Web-hosting Solution </a:t>
            </a:r>
            <a:br>
              <a:rPr sz="4000"/>
            </a:br>
            <a:endParaRPr b="1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5" name="web-hosting-solution" descr=""/>
          <p:cNvPicPr/>
          <p:nvPr/>
        </p:nvPicPr>
        <p:blipFill>
          <a:blip r:embed="rId1"/>
          <a:stretch/>
        </p:blipFill>
        <p:spPr>
          <a:xfrm>
            <a:off x="3279600" y="1652760"/>
            <a:ext cx="5851800" cy="4389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6" name=""/>
          <p:cNvSpPr/>
          <p:nvPr/>
        </p:nvSpPr>
        <p:spPr>
          <a:xfrm>
            <a:off x="-430920" y="1671480"/>
            <a:ext cx="4739040" cy="457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Five times price/performance &amp; scalability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</a:t>
            </a: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Support 32 POP’s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50 Million streaming/flows per second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buClr>
                <a:srgbClr val="000066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Target applications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</a:t>
            </a: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Web-site (e-commerce)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Application-hosting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CDN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Clr>
                <a:srgbClr val="00006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New revenue stream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</a:t>
            </a: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Differentiated 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   (User, content, transaction prioritization)</a:t>
            </a: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Broadband application service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    (Real-time collaboration)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Audio/Video streaming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Enterprise Desktop/Application streaming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Digital media delivery &amp; 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buClr>
                <a:srgbClr val="000066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Managed Network Services Benefits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</a:t>
            </a: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SLA Measurement &amp; Enforcement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Billing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Pay-per-view/use business models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Clr>
                <a:srgbClr val="00006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0" y="495000"/>
            <a:ext cx="9144000" cy="6094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ffffff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Cambira CDN Solution </a:t>
            </a:r>
            <a:br>
              <a:rPr sz="4000"/>
            </a:br>
            <a:endParaRPr b="1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8" name="web-hosting-solution" descr=""/>
          <p:cNvPicPr/>
          <p:nvPr/>
        </p:nvPicPr>
        <p:blipFill>
          <a:blip r:embed="rId1"/>
          <a:stretch/>
        </p:blipFill>
        <p:spPr>
          <a:xfrm>
            <a:off x="3228840" y="1652760"/>
            <a:ext cx="5851800" cy="4389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9" name=""/>
          <p:cNvSpPr/>
          <p:nvPr/>
        </p:nvSpPr>
        <p:spPr>
          <a:xfrm>
            <a:off x="-430920" y="1671480"/>
            <a:ext cx="4739040" cy="433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Five times price/performance &amp; scalability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</a:t>
            </a: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Support 32 delivery nodes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 50 Million streaming/flows per second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buClr>
                <a:srgbClr val="000066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Target applications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 CDN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 Content peering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 Multi-content/service integration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Clr>
                <a:srgbClr val="00006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New revenue stream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</a:t>
            </a: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Personalized premium 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High Definition broadcast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Broadband application service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    (Real-time collaboration)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Audio/Video streaming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Enterprise Desktop/Application streaming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Digital media delivery &amp; 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buClr>
                <a:srgbClr val="000066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Managed Services Benefits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</a:t>
            </a: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SLA Measurement &amp; Enforcement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Guaranteed roundtrip transactions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pay-per-view/use business models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0" y="495000"/>
            <a:ext cx="9144000" cy="6094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ffffff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Cambira Content Provider Solution </a:t>
            </a:r>
            <a:br>
              <a:rPr sz="4000"/>
            </a:br>
            <a:endParaRPr b="1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1" name="web-hosting-solution" descr=""/>
          <p:cNvPicPr/>
          <p:nvPr/>
        </p:nvPicPr>
        <p:blipFill>
          <a:blip r:embed="rId1"/>
          <a:stretch/>
        </p:blipFill>
        <p:spPr>
          <a:xfrm>
            <a:off x="3228840" y="1652760"/>
            <a:ext cx="5851800" cy="4389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2" name=""/>
          <p:cNvSpPr/>
          <p:nvPr/>
        </p:nvSpPr>
        <p:spPr>
          <a:xfrm>
            <a:off x="-329400" y="2014560"/>
            <a:ext cx="4739040" cy="396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Five times price/performance &amp; scalability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</a:t>
            </a: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Support 32 delivery nodes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 50 Million streaming/flows per second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buClr>
                <a:srgbClr val="000066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Target applications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 CDN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 Content peering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Clr>
                <a:srgbClr val="00006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New revenue streams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</a:t>
            </a: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Personalized premium 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Content reviews/summary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High Definition broadcast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New Interactive programming 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Interactive Television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Video-on-demand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Managed Services Benefits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</a:t>
            </a: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Better advertisement &amp; promotions targeting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pay-per-view/use business models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     QOS/SLA for broadcast scale networks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ffffff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Summary</a:t>
            </a:r>
            <a:endParaRPr b="1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254160" y="1712880"/>
            <a:ext cx="8610480" cy="44956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c0c0c0"/>
            </a:outerShdw>
          </a:effectLst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1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Cambira provides the industry’s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first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Broadband Content Switch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Enhances Customer experience by delivering 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“Personalized content &amp; application services”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Makes 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IP predictable and reliable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to offer broadband content &amp; application services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4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Enables 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“Broadcast Scale Networks”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for high definition and interactive programming services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5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Provides 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highly scalable solution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for large service providers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6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Generates 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new revenue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streams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lnSpc>
                <a:spcPct val="9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0">
              <a:lnSpc>
                <a:spcPct val="90000"/>
              </a:lnSpc>
              <a:spcBef>
                <a:spcPts val="601"/>
              </a:spcBef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"/>
          <p:cNvSpPr/>
          <p:nvPr/>
        </p:nvSpPr>
        <p:spPr>
          <a:xfrm>
            <a:off x="988920" y="398520"/>
            <a:ext cx="72928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First the Web, Now “Broadband”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2" name="broadband-user2" descr=""/>
          <p:cNvPicPr/>
          <p:nvPr/>
        </p:nvPicPr>
        <p:blipFill>
          <a:blip r:embed="rId1"/>
          <a:stretch/>
        </p:blipFill>
        <p:spPr>
          <a:xfrm>
            <a:off x="1371600" y="1608120"/>
            <a:ext cx="6234120" cy="4916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" name=""/>
          <p:cNvSpPr/>
          <p:nvPr/>
        </p:nvSpPr>
        <p:spPr>
          <a:xfrm>
            <a:off x="50760" y="3873600"/>
            <a:ext cx="1539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Real-time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Collaboration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3098880" y="1719360"/>
            <a:ext cx="1790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Live Broadcast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7424640" y="4978440"/>
            <a:ext cx="13874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On-Demand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7367760" y="3924360"/>
            <a:ext cx="14756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Pay-per-view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e-Learning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7269120" y="2984400"/>
            <a:ext cx="17236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Personalized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News Summary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7437240" y="2171880"/>
            <a:ext cx="13622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Pay-per-use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applications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ffffff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Broadband</a:t>
            </a:r>
            <a:br>
              <a:rPr sz="36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Anytime, Anywhere, Any Device</a:t>
            </a: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" name="anytime-anywhere" descr=""/>
          <p:cNvPicPr/>
          <p:nvPr/>
        </p:nvPicPr>
        <p:blipFill>
          <a:blip r:embed="rId1"/>
          <a:stretch/>
        </p:blipFill>
        <p:spPr>
          <a:xfrm>
            <a:off x="293760" y="1623960"/>
            <a:ext cx="7326360" cy="4840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" name=""/>
          <p:cNvSpPr/>
          <p:nvPr/>
        </p:nvSpPr>
        <p:spPr>
          <a:xfrm>
            <a:off x="2260440" y="5821200"/>
            <a:ext cx="4572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NOT JUST “PC’s”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ffffff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Today’s Broadband Killers</a:t>
            </a:r>
            <a:br>
              <a:rPr sz="4000"/>
            </a:b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“Best-Effort IP”</a:t>
            </a:r>
            <a:endParaRPr b="1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304920" y="1676520"/>
            <a:ext cx="8610480" cy="44956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c0c0c0"/>
            </a:outerShdw>
          </a:effectLst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550"/>
              </a:spcBef>
              <a:buSzPct val="112298"/>
              <a:buBlip>
                <a:blip r:embed="rId1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Unreliable and unpredictable content delivery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SzPct val="119910"/>
              <a:buBlip>
                <a:blip r:embed="rId2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Even normal web-page downloads exceed 15 seconds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SzPct val="119910"/>
              <a:buBlip>
                <a:blip r:embed="rId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in abandon rates and lost revenues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SzPct val="119910"/>
              <a:buBlip>
                <a:blip r:embed="rId4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Denial-of-Service attacks and Flash-crowds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550"/>
              </a:spcBef>
              <a:buSzPct val="112298"/>
              <a:buBlip>
                <a:blip r:embed="rId5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Best effort Internet Infrastructure is not suited for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SzPct val="119910"/>
              <a:buBlip>
                <a:blip r:embed="rId6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Scaling content delivery &amp; distribution (Audio/Video streaming)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SzPct val="119910"/>
              <a:buBlip>
                <a:blip r:embed="rId7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Broadband applications (Live broadcast, High Resolution)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SzPct val="119910"/>
              <a:buBlip>
                <a:blip r:embed="rId8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Real-time collaborative applications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550"/>
              </a:spcBef>
              <a:buSzPct val="112298"/>
              <a:buBlip>
                <a:blip r:embed="rId9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Caching solutions 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SzPct val="119910"/>
              <a:buBlip>
                <a:blip r:embed="rId10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 suited for dynamic content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SzPct val="119910"/>
              <a:buBlip>
                <a:blip r:embed="rId11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Limits the ability to measure promotions &amp; customer usage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SzPct val="119910"/>
              <a:buBlip>
                <a:blip r:embed="rId12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Limits content providers ability to target personalized services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550"/>
              </a:spcBef>
              <a:buSzPct val="112298"/>
              <a:buBlip>
                <a:blip r:embed="rId1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Lack of customer, content, &amp; transaction prioritization 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99"/>
              </a:spcBef>
              <a:buSzPct val="123432"/>
              <a:buBlip>
                <a:blip r:embed="rId14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Unable to offer personalized premium services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28600" y="228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ffffff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Problems we solve…</a:t>
            </a:r>
            <a:br>
              <a:rPr sz="4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“Make IP predictable to support broadband applications”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04920" y="1701360"/>
            <a:ext cx="8610480" cy="42418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c0c0c0"/>
            </a:outerShdw>
          </a:effectLst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550"/>
              </a:spcBef>
              <a:buSzPct val="112298"/>
              <a:buBlip>
                <a:blip r:embed="rId1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Optimize broadband content delivery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SzPct val="107851"/>
              <a:buBlip>
                <a:blip r:embed="rId2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Streaming – Audio, Video, Desktop &amp; Enterprise Applications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SzPct val="107851"/>
              <a:buBlip>
                <a:blip r:embed="rId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media distribution &amp; delivery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SzPct val="107851"/>
              <a:buBlip>
                <a:blip r:embed="rId4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Broadband applications - Live broadcast, high resolution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SzPct val="107851"/>
              <a:buBlip>
                <a:blip r:embed="rId5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Optimized for various user access devices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SzPct val="107851"/>
              <a:buBlip>
                <a:blip r:embed="rId6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Premium personalized services – reviews, on-demand services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550"/>
              </a:spcBef>
              <a:buSzPct val="112298"/>
              <a:buBlip>
                <a:blip r:embed="rId7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Support evolving content distribution models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SzPct val="107851"/>
              <a:buBlip>
                <a:blip r:embed="rId8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Broadband access, interactive TV, wireless appliances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550"/>
              </a:spcBef>
              <a:buSzPct val="112298"/>
              <a:buBlip>
                <a:blip r:embed="rId9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Enable real-time collaborative applications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SzPct val="107851"/>
              <a:buBlip>
                <a:blip r:embed="rId10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Conferencing, Interactive Call-Center, etc.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550"/>
              </a:spcBef>
              <a:buSzPct val="112298"/>
              <a:buBlip>
                <a:blip r:embed="rId11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Important customers, content, &amp; transactions are prioritized 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550"/>
              </a:spcBef>
              <a:buSzPct val="112298"/>
              <a:buBlip>
                <a:blip r:embed="rId12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Content networking redundancy ensures 100% availability 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99"/>
              </a:spcBef>
              <a:buSzPct val="123432"/>
              <a:buBlip>
                <a:blip r:embed="rId1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Minimize “Flash-crowds”, “Denial-of-Service”, “Brown-outs”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0" y="495000"/>
            <a:ext cx="9144000" cy="6094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ffffff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Traditional Solution</a:t>
            </a:r>
            <a:br>
              <a:rPr sz="4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“Best-effort IP + Load-balancer + Caching”</a:t>
            </a:r>
            <a:br>
              <a:rPr sz="2000"/>
            </a:b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7" name="content-caching-2" descr=""/>
          <p:cNvPicPr/>
          <p:nvPr/>
        </p:nvPicPr>
        <p:blipFill>
          <a:blip r:embed="rId1"/>
          <a:stretch/>
        </p:blipFill>
        <p:spPr>
          <a:xfrm>
            <a:off x="44280" y="1566720"/>
            <a:ext cx="6774120" cy="4681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" name=""/>
          <p:cNvSpPr/>
          <p:nvPr/>
        </p:nvSpPr>
        <p:spPr>
          <a:xfrm>
            <a:off x="5126760" y="1916280"/>
            <a:ext cx="3457440" cy="113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66"/>
                </a:solidFill>
                <a:effectLst/>
                <a:uFillTx/>
                <a:latin typeface="Arial"/>
              </a:rPr>
              <a:t>Optimized for: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SzPct val="102837"/>
              <a:buBlip>
                <a:blip r:embed="rId2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Narrowband Applications ONLY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SzPct val="102837"/>
              <a:buBlip>
                <a:blip r:embed="rId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Plain HTML &amp; Graphics delivery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SzPct val="102837"/>
              <a:buBlip>
                <a:blip r:embed="rId4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Limited streaming support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0" y="495000"/>
            <a:ext cx="9144000" cy="6094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ffffff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Cambira Solution</a:t>
            </a:r>
            <a:br>
              <a:rPr sz="4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“MPLS Enabled Content Networking Switch + Caching [non-realtime]”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0" name="content-distribution-2" descr=""/>
          <p:cNvPicPr/>
          <p:nvPr/>
        </p:nvPicPr>
        <p:blipFill>
          <a:blip r:embed="rId1"/>
          <a:stretch/>
        </p:blipFill>
        <p:spPr>
          <a:xfrm>
            <a:off x="0" y="1560600"/>
            <a:ext cx="6099120" cy="5043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" name=""/>
          <p:cNvSpPr/>
          <p:nvPr/>
        </p:nvSpPr>
        <p:spPr>
          <a:xfrm>
            <a:off x="5659200" y="1662120"/>
            <a:ext cx="3424680" cy="137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66"/>
                </a:solidFill>
                <a:effectLst/>
                <a:uFillTx/>
                <a:latin typeface="Arial"/>
              </a:rPr>
              <a:t>Optimized For: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SzPct val="102837"/>
              <a:buBlip>
                <a:blip r:embed="rId2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Broadband applications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SzPct val="102837"/>
              <a:buBlip>
                <a:blip r:embed="rId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Rich Media &amp; Streaming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SzPct val="102837"/>
              <a:buBlip>
                <a:blip r:embed="rId4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Real-time collaboration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SzPct val="102837"/>
              <a:buBlip>
                <a:blip r:embed="rId5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Premium Personalized services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2" name="" descr=""/>
          <p:cNvPicPr/>
          <p:nvPr/>
        </p:nvPicPr>
        <p:blipFill>
          <a:blip r:embed="rId6"/>
          <a:stretch/>
        </p:blipFill>
        <p:spPr>
          <a:xfrm>
            <a:off x="439560" y="5815080"/>
            <a:ext cx="228600" cy="22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" name=""/>
          <p:cNvSpPr/>
          <p:nvPr/>
        </p:nvSpPr>
        <p:spPr>
          <a:xfrm>
            <a:off x="649440" y="5800680"/>
            <a:ext cx="2264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Cambira’s Broadband Content Switch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0" y="495000"/>
            <a:ext cx="9144000" cy="6094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ffffff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How Broadband Content Switching Works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5" name="content-switch-work" descr=""/>
          <p:cNvPicPr/>
          <p:nvPr/>
        </p:nvPicPr>
        <p:blipFill>
          <a:blip r:embed="rId1"/>
          <a:stretch/>
        </p:blipFill>
        <p:spPr>
          <a:xfrm>
            <a:off x="3537000" y="1674720"/>
            <a:ext cx="5537160" cy="4175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" name=""/>
          <p:cNvSpPr/>
          <p:nvPr/>
        </p:nvSpPr>
        <p:spPr>
          <a:xfrm>
            <a:off x="6299280" y="2171880"/>
            <a:ext cx="0" cy="1218960"/>
          </a:xfrm>
          <a:prstGeom prst="line">
            <a:avLst/>
          </a:prstGeom>
          <a:ln w="28440">
            <a:solidFill>
              <a:srgbClr val="ff3300"/>
            </a:solidFill>
            <a:prstDash val="sysDot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6210360" y="4280040"/>
            <a:ext cx="0" cy="380880"/>
          </a:xfrm>
          <a:prstGeom prst="line">
            <a:avLst/>
          </a:prstGeom>
          <a:ln w="28440">
            <a:solidFill>
              <a:srgbClr val="ff3300"/>
            </a:solidFill>
            <a:prstDash val="sysDot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149400" y="1946160"/>
            <a:ext cx="183960" cy="51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-473040" y="1649520"/>
            <a:ext cx="10118880" cy="573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495360" indent="-495360">
              <a:lnSpc>
                <a:spcPct val="100000"/>
              </a:lnSpc>
              <a:buClr>
                <a:srgbClr val="3333cc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Broadband user clicks: www.etrade.com/live-events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Browser/Appliance sends TCP SYN (“connect”)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Clr>
                <a:srgbClr val="3333cc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Switch sends “TCP SYN ACK” to Appliance/Browser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Clr>
                <a:srgbClr val="3333cc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Browser/Appliance send requested URL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Clr>
                <a:srgbClr val="3333cc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Switch uses </a:t>
            </a: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content discovery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to determine best server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content is not available locally, request is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sent to best site based on user, location,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network congestion &amp; server-load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Clr>
                <a:srgbClr val="3333cc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Switch connects to optimum server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Clr>
                <a:srgbClr val="3333cc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Switch establishes an end to end “logical tunnel” between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origin-server and user in the network based on “Content QoS”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for optimized </a:t>
            </a: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broadband content delivery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[Optional] Switch does </a:t>
            </a: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content  management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&amp; distillation functions for review, caching, billing, etc.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Clr>
                <a:srgbClr val="3333cc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 subsequent packets are forwarded at optimized rates [with redundancy]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Clr>
                <a:srgbClr val="3333cc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Clr>
                <a:srgbClr val="3333cc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Clr>
                <a:srgbClr val="3333cc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0" y="495000"/>
            <a:ext cx="9144000" cy="6094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ffffff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Content Discovery </a:t>
            </a:r>
            <a:br>
              <a:rPr sz="4000"/>
            </a:br>
            <a:endParaRPr b="1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1" name="content-discovery-bmp" descr=""/>
          <p:cNvPicPr/>
          <p:nvPr/>
        </p:nvPicPr>
        <p:blipFill>
          <a:blip r:embed="rId1"/>
          <a:stretch/>
        </p:blipFill>
        <p:spPr>
          <a:xfrm>
            <a:off x="2997360" y="1663560"/>
            <a:ext cx="5765760" cy="441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" name=""/>
          <p:cNvSpPr/>
          <p:nvPr/>
        </p:nvSpPr>
        <p:spPr>
          <a:xfrm>
            <a:off x="83160" y="2003400"/>
            <a:ext cx="6793200" cy="49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495360" indent="-495360">
              <a:lnSpc>
                <a:spcPct val="100000"/>
              </a:lnSpc>
              <a:buSzPct val="102837"/>
              <a:buBlip>
                <a:blip r:embed="rId2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Content based discovery (not physical address)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for optimal origin-server selection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SzPct val="102837"/>
              <a:buBlip>
                <a:blip r:embed="rId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Discovery model is based 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buClr>
                <a:srgbClr val="000066"/>
              </a:buClr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Content requested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buClr>
                <a:srgbClr val="000066"/>
              </a:buClr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User, Appliance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buClr>
                <a:srgbClr val="000066"/>
              </a:buClr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Language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buClr>
                <a:srgbClr val="000066"/>
              </a:buClr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Location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Clr>
                <a:srgbClr val="000066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SzPct val="102837"/>
              <a:buBlip>
                <a:blip r:embed="rId4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Network &amp; Server-aware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buClr>
                <a:srgbClr val="000066"/>
              </a:buClr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Interconnect congestion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buClr>
                <a:srgbClr val="000066"/>
              </a:buClr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Multi-site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buClr>
                <a:srgbClr val="000066"/>
              </a:buClr>
              <a:buFont typeface="Arial"/>
              <a:buAutoNum type="romanLcPeriod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SzPct val="102837"/>
              <a:buBlip>
                <a:blip r:embed="rId5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User-proximity &amp; Location aware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Clr>
                <a:srgbClr val="000066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Clr>
                <a:srgbClr val="000066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SzPct val="102837"/>
              <a:buBlip>
                <a:blip r:embed="rId6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Discover media server &amp; multimedia content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49536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SzPct val="102837"/>
              <a:buBlip>
                <a:blip r:embed="rId7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Enables personalized and premium service selection &amp; delivery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Clr>
                <a:srgbClr val="000066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5360" indent="-495360">
              <a:lnSpc>
                <a:spcPct val="100000"/>
              </a:lnSpc>
              <a:buClr>
                <a:srgbClr val="000066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2000-10-18T15:57:30Z</dcterms:created>
  <dc:creator>Valued Sony Customer</dc:creator>
  <dc:description/>
  <dc:language>en-US</dc:language>
  <cp:lastModifiedBy>john.protzel</cp:lastModifiedBy>
  <cp:lastPrinted>2000-11-14T21:01:48Z</cp:lastPrinted>
  <dcterms:modified xsi:type="dcterms:W3CDTF">2001-01-05T15:21:06Z</dcterms:modified>
  <cp:revision>254</cp:revision>
  <dc:subject/>
  <dc:title>PowerPoint Presentation</dc:title>
</cp:coreProperties>
</file>