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0.wmf" ContentType="image/x-wmf"/>
  <Override PartName="/ppt/media/image13.wmf" ContentType="image/x-wmf"/>
  <Override PartName="/ppt/media/image4.wmf" ContentType="image/x-wmf"/>
  <Override PartName="/ppt/media/image9.wmf" ContentType="image/x-wmf"/>
  <Override PartName="/ppt/media/image14.png" ContentType="image/png"/>
  <Override PartName="/ppt/media/image17.jpeg" ContentType="image/jpeg"/>
  <Override PartName="/ppt/media/image16.png" ContentType="image/png"/>
  <Override PartName="/ppt/media/image1.png" ContentType="image/png"/>
  <Override PartName="/ppt/media/image2.jpeg" ContentType="image/jpeg"/>
  <Override PartName="/ppt/media/image3.png" ContentType="image/png"/>
  <Override PartName="/ppt/media/image5.wmf" ContentType="image/x-wmf"/>
  <Override PartName="/ppt/media/image6.png" ContentType="image/png"/>
  <Override PartName="/ppt/media/image15.jpeg" ContentType="image/jpeg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68360" y="167472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99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99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7254000" y="6306480"/>
            <a:ext cx="13827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896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A3BCB5FA-1BC2-4CE1-948C-8892A286EC47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231760" y="158400"/>
            <a:ext cx="53388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Draft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CL%20Med%20High%20Res" descr=""/>
          <p:cNvPicPr/>
          <p:nvPr/>
        </p:nvPicPr>
        <p:blipFill>
          <a:blip r:embed="rId3"/>
          <a:stretch/>
        </p:blipFill>
        <p:spPr>
          <a:xfrm>
            <a:off x="7577280" y="6515280"/>
            <a:ext cx="909360" cy="303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68360" y="167472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99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99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7254000" y="6306480"/>
            <a:ext cx="13827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896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48DF1EA6-EFDE-4C5A-841D-5E13371A1F93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231760" y="158400"/>
            <a:ext cx="53388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Draft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CL%20Med%20High%20Res" descr=""/>
          <p:cNvPicPr/>
          <p:nvPr/>
        </p:nvPicPr>
        <p:blipFill>
          <a:blip r:embed="rId3"/>
          <a:stretch/>
        </p:blipFill>
        <p:spPr>
          <a:xfrm>
            <a:off x="7577280" y="6515280"/>
            <a:ext cx="909360" cy="303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0320" y="3598560"/>
            <a:ext cx="8156520" cy="1114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"/>
          <p:cNvSpPr/>
          <p:nvPr/>
        </p:nvSpPr>
        <p:spPr>
          <a:xfrm>
            <a:off x="4451400" y="2967120"/>
            <a:ext cx="22860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3333600" y="687240"/>
            <a:ext cx="2490840" cy="2490120"/>
            <a:chOff x="3333600" y="687240"/>
            <a:chExt cx="2490840" cy="2490120"/>
          </a:xfrm>
        </p:grpSpPr>
        <p:grpSp>
          <p:nvGrpSpPr>
            <p:cNvPr id="14" name=""/>
            <p:cNvGrpSpPr/>
            <p:nvPr/>
          </p:nvGrpSpPr>
          <p:grpSpPr>
            <a:xfrm>
              <a:off x="3333600" y="1607760"/>
              <a:ext cx="2490840" cy="1569600"/>
              <a:chOff x="3333600" y="1607760"/>
              <a:chExt cx="2490840" cy="1569600"/>
            </a:xfrm>
          </p:grpSpPr>
          <p:sp>
            <p:nvSpPr>
              <p:cNvPr id="15" name=""/>
              <p:cNvSpPr/>
              <p:nvPr/>
            </p:nvSpPr>
            <p:spPr>
              <a:xfrm>
                <a:off x="3333600" y="161460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575880" y="185724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71840" y="265140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166280" y="243864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166280" y="213372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853800" y="214236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370400" y="243864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4160520" y="246132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833000" y="160776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654720" y="68724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383360" y="114588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514440" indent="-142920" algn="ctr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 algn="ctr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 algn="ctr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 algn="ctr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jpeg"/><Relationship Id="rId3" Type="http://schemas.openxmlformats.org/officeDocument/2006/relationships/image" Target="../media/image16.png"/><Relationship Id="rId4" Type="http://schemas.openxmlformats.org/officeDocument/2006/relationships/image" Target="../media/image17.jpe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5.wmf"/><Relationship Id="rId13" Type="http://schemas.openxmlformats.org/officeDocument/2006/relationships/image" Target="../media/image6.png"/><Relationship Id="rId14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image" Target="../media/image12.wmf"/><Relationship Id="rId6" Type="http://schemas.openxmlformats.org/officeDocument/2006/relationships/image" Target="../media/image13.wmf"/><Relationship Id="rId7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90320" y="3598560"/>
            <a:ext cx="8156520" cy="1114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Calpine 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240" y="5214600"/>
            <a:ext cx="6427800" cy="12841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June, 2001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"/>
          <p:cNvSpPr/>
          <p:nvPr/>
        </p:nvSpPr>
        <p:spPr>
          <a:xfrm>
            <a:off x="450720" y="566640"/>
            <a:ext cx="82537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Experience Matters:  Enron Net Works has a proven track record.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23760" y="887400"/>
            <a:ext cx="7604280" cy="21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lvl="1" marL="7430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Support the market’s largest user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17 + third party customers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Experienced operations staff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World class mid and back-office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Internal segregation of systems to provide security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Outsourcing Services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Confirmations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Invoicing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Scheduling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Performance Based Service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1" name="AEP%20Logo" descr=""/>
          <p:cNvPicPr/>
          <p:nvPr/>
        </p:nvPicPr>
        <p:blipFill>
          <a:blip r:embed="rId1"/>
          <a:srcRect l="29789" t="21415" r="3594" b="8672"/>
          <a:stretch/>
        </p:blipFill>
        <p:spPr>
          <a:xfrm>
            <a:off x="6353280" y="993600"/>
            <a:ext cx="1320840" cy="106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Peoples%20Energy%20Logo" descr=""/>
          <p:cNvPicPr/>
          <p:nvPr/>
        </p:nvPicPr>
        <p:blipFill>
          <a:blip r:embed="rId2"/>
          <a:stretch/>
        </p:blipFill>
        <p:spPr>
          <a:xfrm>
            <a:off x="3191040" y="5299200"/>
            <a:ext cx="3209760" cy="101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Petro-Canada%20Logo" descr=""/>
          <p:cNvPicPr/>
          <p:nvPr/>
        </p:nvPicPr>
        <p:blipFill>
          <a:blip r:embed="rId3"/>
          <a:srcRect l="8745" t="11340" r="4138" b="8515"/>
          <a:stretch/>
        </p:blipFill>
        <p:spPr>
          <a:xfrm>
            <a:off x="390600" y="4159080"/>
            <a:ext cx="2043000" cy="1359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Suncore%20lgog" descr=""/>
          <p:cNvPicPr/>
          <p:nvPr/>
        </p:nvPicPr>
        <p:blipFill>
          <a:blip r:embed="rId4"/>
          <a:stretch/>
        </p:blipFill>
        <p:spPr>
          <a:xfrm>
            <a:off x="5843520" y="2849400"/>
            <a:ext cx="2122560" cy="212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5" name=""/>
          <p:cNvSpPr/>
          <p:nvPr/>
        </p:nvSpPr>
        <p:spPr>
          <a:xfrm>
            <a:off x="445680" y="55440"/>
            <a:ext cx="200376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Why Enron?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/>
          </p:nvPr>
        </p:nvSpPr>
        <p:spPr>
          <a:xfrm>
            <a:off x="482400" y="1106640"/>
            <a:ext cx="7956360" cy="36655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Availability of fully developed and proven systems, business processes and people: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of the art systems and fully developed practices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0"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Scalable systems: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World class Mid and Back Office operation scalable enough to handle your growing transaction volumes effectively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0"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Reliable service: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 provider that guarantees performance through standard Service Level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0"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Secure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Guaranteed level of data and information 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0"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7" name=""/>
          <p:cNvSpPr/>
          <p:nvPr/>
        </p:nvSpPr>
        <p:spPr>
          <a:xfrm>
            <a:off x="458280" y="55440"/>
            <a:ext cx="184896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Why Enron?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555480" y="5456160"/>
            <a:ext cx="7983720" cy="60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Enron Net Works assumes development and operational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/>
          </p:nvPr>
        </p:nvSpPr>
        <p:spPr>
          <a:xfrm>
            <a:off x="468360" y="1141200"/>
            <a:ext cx="8223120" cy="4491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Discuss Calpine mid/back office situation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Determine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Execute mutual Non Disclosure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Calpine / Enron to determine detailed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Functional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to assess requirements and price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0" name=""/>
          <p:cNvSpPr/>
          <p:nvPr/>
        </p:nvSpPr>
        <p:spPr>
          <a:xfrm>
            <a:off x="444960" y="55440"/>
            <a:ext cx="164808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Next Steps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470160" y="55440"/>
            <a:ext cx="122940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Agenda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620280" y="1509480"/>
            <a:ext cx="8223480" cy="375588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Industry Situation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Experience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Process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0"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Outsource as an Option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6280" y="628560"/>
            <a:ext cx="8253360" cy="71928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Online and traditional over-the-counter revenue is projected to exceed</a:t>
            </a:r>
            <a:br>
              <a:rPr sz="1800"/>
            </a:b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$3.6 Trillion over the next 5 years. 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460800" y="55440"/>
            <a:ext cx="257724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Industry Situation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86080" y="316224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00080" y="3695760"/>
            <a:ext cx="495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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39800" y="2502000"/>
            <a:ext cx="426960" cy="177840"/>
          </a:xfrm>
          <a:prstGeom prst="rightArrow">
            <a:avLst>
              <a:gd name="adj1" fmla="val 50000"/>
              <a:gd name="adj2" fmla="val 60020"/>
            </a:avLst>
          </a:prstGeom>
          <a:solidFill>
            <a:srgbClr val="fbeca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480" bIns="42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639800" y="3797280"/>
            <a:ext cx="426960" cy="177840"/>
          </a:xfrm>
          <a:prstGeom prst="rightArrow">
            <a:avLst>
              <a:gd name="adj1" fmla="val 50000"/>
              <a:gd name="adj2" fmla="val 60020"/>
            </a:avLst>
          </a:prstGeom>
          <a:solidFill>
            <a:srgbClr val="fbeca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480" bIns="42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98840" y="4068720"/>
            <a:ext cx="911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Broker Deals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98600" y="3693960"/>
          <a:ext cx="247680" cy="709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8600" y="3693960"/>
                    <a:ext cx="247680" cy="70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" name=""/>
          <p:cNvGraphicFramePr/>
          <p:nvPr/>
        </p:nvGraphicFramePr>
        <p:xfrm>
          <a:off x="496800" y="2144880"/>
          <a:ext cx="247680" cy="709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6800" y="2144880"/>
                    <a:ext cx="247680" cy="70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2" name=""/>
          <p:cNvGraphicFramePr/>
          <p:nvPr/>
        </p:nvGraphicFramePr>
        <p:xfrm>
          <a:off x="1028880" y="2060640"/>
          <a:ext cx="441000" cy="3301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028880" y="2060640"/>
                    <a:ext cx="441000" cy="33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4" name=""/>
          <p:cNvGraphicFramePr/>
          <p:nvPr/>
        </p:nvGraphicFramePr>
        <p:xfrm>
          <a:off x="1028880" y="1616040"/>
          <a:ext cx="441000" cy="3301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28880" y="1616040"/>
                    <a:ext cx="441000" cy="33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6" name=""/>
          <p:cNvGraphicFramePr/>
          <p:nvPr/>
        </p:nvGraphicFramePr>
        <p:xfrm>
          <a:off x="1028880" y="2496960"/>
          <a:ext cx="441000" cy="3304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028880" y="2496960"/>
                    <a:ext cx="441000" cy="33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" name=""/>
          <p:cNvGraphicFramePr/>
          <p:nvPr/>
        </p:nvGraphicFramePr>
        <p:xfrm>
          <a:off x="1028880" y="2952720"/>
          <a:ext cx="441000" cy="3301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1028880" y="2952720"/>
                    <a:ext cx="441000" cy="33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832680" y="1816200"/>
            <a:ext cx="88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80120" y="2268360"/>
            <a:ext cx="93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DynegyDirect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3480" y="3170160"/>
            <a:ext cx="160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IntercontinentalExchange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971280" y="2724120"/>
            <a:ext cx="58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50400" y="473076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466720" y="44211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336040" y="404640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336040" y="367344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336040" y="330048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336040" y="292572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336040" y="255276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336040" y="217980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336040" y="180504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2928960" y="1858680"/>
            <a:ext cx="1440" cy="2989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922480" y="1859040"/>
            <a:ext cx="12960" cy="298908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941560" y="2155680"/>
            <a:ext cx="4232520" cy="2692440"/>
          </a:xfrm>
          <a:custGeom>
            <a:avLst/>
            <a:gdLst/>
            <a:ahLst/>
            <a:rect l="l" t="t" r="r" b="b"/>
            <a:pathLst>
              <a:path w="1269" h="807">
                <a:moveTo>
                  <a:pt x="1269" y="807"/>
                </a:moveTo>
                <a:lnTo>
                  <a:pt x="0" y="807"/>
                </a:lnTo>
                <a:lnTo>
                  <a:pt x="0" y="664"/>
                </a:lnTo>
                <a:lnTo>
                  <a:pt x="317" y="568"/>
                </a:lnTo>
                <a:lnTo>
                  <a:pt x="635" y="419"/>
                </a:lnTo>
                <a:lnTo>
                  <a:pt x="952" y="226"/>
                </a:lnTo>
                <a:lnTo>
                  <a:pt x="1269" y="0"/>
                </a:lnTo>
                <a:lnTo>
                  <a:pt x="1269" y="807"/>
                </a:lnTo>
                <a:close/>
              </a:path>
            </a:pathLst>
          </a:custGeom>
          <a:solidFill>
            <a:srgbClr val="99996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941560" y="2389320"/>
            <a:ext cx="4232520" cy="2458800"/>
          </a:xfrm>
          <a:custGeom>
            <a:avLst/>
            <a:gdLst/>
            <a:ahLst/>
            <a:rect l="l" t="t" r="r" b="b"/>
            <a:pathLst>
              <a:path w="1269" h="737">
                <a:moveTo>
                  <a:pt x="1269" y="737"/>
                </a:moveTo>
                <a:lnTo>
                  <a:pt x="0" y="737"/>
                </a:lnTo>
                <a:lnTo>
                  <a:pt x="0" y="629"/>
                </a:lnTo>
                <a:lnTo>
                  <a:pt x="317" y="548"/>
                </a:lnTo>
                <a:lnTo>
                  <a:pt x="635" y="411"/>
                </a:lnTo>
                <a:lnTo>
                  <a:pt x="952" y="224"/>
                </a:lnTo>
                <a:lnTo>
                  <a:pt x="1269" y="0"/>
                </a:lnTo>
                <a:lnTo>
                  <a:pt x="1269" y="737"/>
                </a:lnTo>
                <a:close/>
              </a:path>
            </a:pathLst>
          </a:custGeom>
          <a:solidFill>
            <a:srgbClr val="cccc99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41560" y="2676600"/>
            <a:ext cx="4232520" cy="2171520"/>
          </a:xfrm>
          <a:custGeom>
            <a:avLst/>
            <a:gdLst/>
            <a:ahLst/>
            <a:rect l="l" t="t" r="r" b="b"/>
            <a:pathLst>
              <a:path w="1269" h="651">
                <a:moveTo>
                  <a:pt x="1269" y="651"/>
                </a:moveTo>
                <a:lnTo>
                  <a:pt x="0" y="651"/>
                </a:lnTo>
                <a:lnTo>
                  <a:pt x="0" y="559"/>
                </a:lnTo>
                <a:lnTo>
                  <a:pt x="317" y="481"/>
                </a:lnTo>
                <a:lnTo>
                  <a:pt x="635" y="353"/>
                </a:lnTo>
                <a:lnTo>
                  <a:pt x="952" y="189"/>
                </a:lnTo>
                <a:lnTo>
                  <a:pt x="1269" y="0"/>
                </a:lnTo>
                <a:lnTo>
                  <a:pt x="1269" y="651"/>
                </a:lnTo>
                <a:close/>
              </a:path>
            </a:pathLst>
          </a:custGeom>
          <a:solidFill>
            <a:srgbClr val="ffffcc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941560" y="2806560"/>
            <a:ext cx="4232520" cy="2041560"/>
          </a:xfrm>
          <a:custGeom>
            <a:avLst/>
            <a:gdLst/>
            <a:ahLst/>
            <a:rect l="l" t="t" r="r" b="b"/>
            <a:pathLst>
              <a:path w="1269" h="612">
                <a:moveTo>
                  <a:pt x="1269" y="612"/>
                </a:moveTo>
                <a:lnTo>
                  <a:pt x="0" y="612"/>
                </a:lnTo>
                <a:lnTo>
                  <a:pt x="0" y="524"/>
                </a:lnTo>
                <a:lnTo>
                  <a:pt x="317" y="449"/>
                </a:lnTo>
                <a:lnTo>
                  <a:pt x="635" y="329"/>
                </a:lnTo>
                <a:lnTo>
                  <a:pt x="952" y="177"/>
                </a:lnTo>
                <a:lnTo>
                  <a:pt x="1269" y="0"/>
                </a:lnTo>
                <a:lnTo>
                  <a:pt x="1269" y="612"/>
                </a:lnTo>
                <a:close/>
              </a:path>
            </a:pathLst>
          </a:custGeom>
          <a:solidFill>
            <a:srgbClr val="669999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941560" y="3943440"/>
            <a:ext cx="4232520" cy="904680"/>
          </a:xfrm>
          <a:custGeom>
            <a:avLst/>
            <a:gdLst/>
            <a:ahLst/>
            <a:rect l="l" t="t" r="r" b="b"/>
            <a:pathLst>
              <a:path w="1269" h="271">
                <a:moveTo>
                  <a:pt x="1269" y="271"/>
                </a:moveTo>
                <a:lnTo>
                  <a:pt x="0" y="271"/>
                </a:lnTo>
                <a:lnTo>
                  <a:pt x="0" y="265"/>
                </a:lnTo>
                <a:lnTo>
                  <a:pt x="317" y="254"/>
                </a:lnTo>
                <a:lnTo>
                  <a:pt x="635" y="222"/>
                </a:lnTo>
                <a:lnTo>
                  <a:pt x="952" y="141"/>
                </a:lnTo>
                <a:lnTo>
                  <a:pt x="1269" y="0"/>
                </a:lnTo>
                <a:lnTo>
                  <a:pt x="1269" y="271"/>
                </a:lnTo>
                <a:close/>
              </a:path>
            </a:pathLst>
          </a:custGeom>
          <a:solidFill>
            <a:srgbClr val="99cccc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41560" y="4273560"/>
            <a:ext cx="4232520" cy="574560"/>
          </a:xfrm>
          <a:custGeom>
            <a:avLst/>
            <a:gdLst/>
            <a:ahLst/>
            <a:rect l="l" t="t" r="r" b="b"/>
            <a:pathLst>
              <a:path w="1269" h="172">
                <a:moveTo>
                  <a:pt x="1269" y="172"/>
                </a:moveTo>
                <a:lnTo>
                  <a:pt x="0" y="172"/>
                </a:lnTo>
                <a:lnTo>
                  <a:pt x="0" y="166"/>
                </a:lnTo>
                <a:lnTo>
                  <a:pt x="317" y="155"/>
                </a:lnTo>
                <a:lnTo>
                  <a:pt x="635" y="127"/>
                </a:lnTo>
                <a:lnTo>
                  <a:pt x="952" y="71"/>
                </a:lnTo>
                <a:lnTo>
                  <a:pt x="1269" y="0"/>
                </a:lnTo>
                <a:lnTo>
                  <a:pt x="1269" y="172"/>
                </a:lnTo>
                <a:close/>
              </a:path>
            </a:pathLst>
          </a:custGeom>
          <a:solidFill>
            <a:srgbClr val="cc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641680" y="49546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645000" y="49546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681800" y="49546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789880" y="49546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985080" y="49546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781080" y="1486080"/>
            <a:ext cx="26661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Online Energy Trade Projection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283520" y="4464000"/>
            <a:ext cx="1229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crude oil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284240" y="403380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 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283520" y="3286080"/>
            <a:ext cx="1406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283880" y="2655720"/>
            <a:ext cx="1186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crude oil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284600" y="2449440"/>
            <a:ext cx="1245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283880" y="2198520"/>
            <a:ext cx="1364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135920" y="4564080"/>
            <a:ext cx="123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135920" y="4557600"/>
            <a:ext cx="123840" cy="1296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135920" y="4133880"/>
            <a:ext cx="123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135920" y="4127400"/>
            <a:ext cx="123840" cy="1296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135920" y="3386160"/>
            <a:ext cx="123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135920" y="3379680"/>
            <a:ext cx="123840" cy="144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135920" y="2755800"/>
            <a:ext cx="123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135920" y="2749680"/>
            <a:ext cx="123840" cy="1404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135920" y="2549520"/>
            <a:ext cx="123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135920" y="2543040"/>
            <a:ext cx="123840" cy="1296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135920" y="2298600"/>
            <a:ext cx="123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135920" y="2292480"/>
            <a:ext cx="123840" cy="1404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099160" y="1563840"/>
            <a:ext cx="1060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(US$ billions)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6" name="" descr=""/>
          <p:cNvPicPr/>
          <p:nvPr/>
        </p:nvPicPr>
        <p:blipFill>
          <a:blip r:embed="rId13"/>
          <a:srcRect l="0" t="0" r="760" b="1809"/>
          <a:stretch/>
        </p:blipFill>
        <p:spPr>
          <a:xfrm>
            <a:off x="7440480" y="4808520"/>
            <a:ext cx="804960" cy="276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"/>
          <p:cNvSpPr/>
          <p:nvPr/>
        </p:nvSpPr>
        <p:spPr>
          <a:xfrm>
            <a:off x="480960" y="5686560"/>
            <a:ext cx="82533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Given transaction growth expectations, Back Office systems and operations will be stressed beyond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477720" y="574560"/>
            <a:ext cx="8688600" cy="71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 Net Works Applies People and Technology to Support Enron’s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54200" y="1770120"/>
            <a:ext cx="6296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501480" y="1060560"/>
          <a:ext cx="8274240" cy="4448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1480" y="1060560"/>
                    <a:ext cx="8274240" cy="444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>
            <a:off x="2649600" y="2979720"/>
            <a:ext cx="1485720" cy="38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launched 11/99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49680" y="2360520"/>
            <a:ext cx="1752480" cy="44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Launched 7/00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4224240" y="3160800"/>
            <a:ext cx="0" cy="1619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5506920" y="2579760"/>
            <a:ext cx="0" cy="2200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944880" y="1808280"/>
            <a:ext cx="1752480" cy="44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DealBench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Launched 8/00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5754600" y="2045880"/>
            <a:ext cx="0" cy="272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788080" y="1227240"/>
            <a:ext cx="1752480" cy="44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 Logic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Launched 12/00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7640640" y="1455840"/>
            <a:ext cx="0" cy="3324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59000" y="55440"/>
            <a:ext cx="257796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Experience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455760" y="574560"/>
            <a:ext cx="8372160" cy="71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 Net Works Technology Planning, Development and Launch Timeline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59000" y="55440"/>
            <a:ext cx="257796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Experience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04920" y="1708200"/>
            <a:ext cx="1216080" cy="121752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Initial Planning to Discuss Future Systems Requirements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074600" y="4538520"/>
            <a:ext cx="1216080" cy="121788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 Development Begins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268360" y="1708200"/>
            <a:ext cx="1216080" cy="121752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 and Unify Development Begins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083040" y="4538520"/>
            <a:ext cx="1216080" cy="121788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 Launch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351320" y="1708200"/>
            <a:ext cx="1216080" cy="121752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Unify Launch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194440" y="4538520"/>
            <a:ext cx="1215720" cy="121788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 Launch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284880" y="1708200"/>
            <a:ext cx="1216080" cy="121752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Unify Launch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086600" y="4538520"/>
            <a:ext cx="1216080" cy="1217880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50000">
                <a:srgbClr val="acacfe"/>
              </a:gs>
              <a:gs pos="100000">
                <a:srgbClr val="6666ff"/>
              </a:gs>
            </a:gsLst>
            <a:lin ang="10800000"/>
          </a:gra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Unify Launch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04920" y="3740040"/>
            <a:ext cx="8270640" cy="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98040" y="37702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8/95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429560" y="34862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12/95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637720" y="37242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720680" y="37576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7/97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563440" y="348624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8/98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654240" y="37576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1/99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44800" y="348624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452040" y="348624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55720" y="2933640"/>
            <a:ext cx="0" cy="79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685880" y="3738600"/>
            <a:ext cx="0" cy="79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859120" y="2930400"/>
            <a:ext cx="0" cy="795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689280" y="3735360"/>
            <a:ext cx="0" cy="79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970520" y="2916360"/>
            <a:ext cx="0" cy="79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802480" y="3743280"/>
            <a:ext cx="0" cy="79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856560" y="2949480"/>
            <a:ext cx="0" cy="795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688160" y="3743280"/>
            <a:ext cx="0" cy="79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924680" y="2666880"/>
            <a:ext cx="1143000" cy="1524240"/>
          </a:xfrm>
          <a:prstGeom prst="irregularSeal1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924680" y="3156120"/>
            <a:ext cx="11430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 Billion in Technology Expenditures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484200" y="585720"/>
            <a:ext cx="8586720" cy="71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Costs per Transaction – North America Gas &amp;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52600" y="954000"/>
            <a:ext cx="6470640" cy="264024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960480" y="1471680"/>
            <a:ext cx="5113440" cy="1884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917640" y="2603520"/>
            <a:ext cx="5156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19080" y="2211480"/>
            <a:ext cx="515484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928800" y="1846440"/>
            <a:ext cx="514512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884320" y="2979720"/>
            <a:ext cx="416160" cy="376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743280" y="3000240"/>
            <a:ext cx="407880" cy="3556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592520" y="3100320"/>
            <a:ext cx="408240" cy="255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445000" y="3141720"/>
            <a:ext cx="406440" cy="214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61920" y="1471680"/>
            <a:ext cx="1800" cy="1884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923760" y="3355920"/>
            <a:ext cx="716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923760" y="2603520"/>
            <a:ext cx="716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960480" y="3355920"/>
            <a:ext cx="5113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V="1">
            <a:off x="1811160" y="3328920"/>
            <a:ext cx="180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2660760" y="3328920"/>
            <a:ext cx="144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5222880" y="3328920"/>
            <a:ext cx="144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6073920" y="3328920"/>
            <a:ext cx="144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H="1">
            <a:off x="6063840" y="1471680"/>
            <a:ext cx="9720" cy="1896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039000" y="335592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039000" y="312120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039000" y="288612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039000" y="265104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039000" y="219708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039000" y="170640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039000" y="147168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2235240" y="2168280"/>
            <a:ext cx="851040" cy="46332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086280" y="2168640"/>
            <a:ext cx="860400" cy="4752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3946680" y="1833120"/>
            <a:ext cx="850680" cy="38268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4797360" y="1604520"/>
            <a:ext cx="851040" cy="22860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341360" y="3141720"/>
            <a:ext cx="88920" cy="66600"/>
          </a:xfrm>
          <a:custGeom>
            <a:avLst/>
            <a:gdLst/>
            <a:ahLst/>
            <a:rect l="l" t="t" r="r" b="b"/>
            <a:pathLst>
              <a:path w="64" h="64">
                <a:moveTo>
                  <a:pt x="32" y="0"/>
                </a:moveTo>
                <a:lnTo>
                  <a:pt x="64" y="32"/>
                </a:lnTo>
                <a:lnTo>
                  <a:pt x="32" y="64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192400" y="2597040"/>
            <a:ext cx="87120" cy="68400"/>
          </a:xfrm>
          <a:custGeom>
            <a:avLst/>
            <a:gdLst/>
            <a:ahLst/>
            <a:rect l="l" t="t" r="r" b="b"/>
            <a:pathLst>
              <a:path w="63" h="64">
                <a:moveTo>
                  <a:pt x="31" y="0"/>
                </a:moveTo>
                <a:lnTo>
                  <a:pt x="63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041640" y="2135160"/>
            <a:ext cx="88920" cy="66600"/>
          </a:xfrm>
          <a:custGeom>
            <a:avLst/>
            <a:gdLst/>
            <a:ahLst/>
            <a:rect l="l" t="t" r="r" b="b"/>
            <a:pathLst>
              <a:path w="64" h="64">
                <a:moveTo>
                  <a:pt x="32" y="0"/>
                </a:moveTo>
                <a:lnTo>
                  <a:pt x="64" y="32"/>
                </a:lnTo>
                <a:lnTo>
                  <a:pt x="32" y="64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902040" y="2181240"/>
            <a:ext cx="88920" cy="68400"/>
          </a:xfrm>
          <a:custGeom>
            <a:avLst/>
            <a:gdLst/>
            <a:ahLst/>
            <a:rect l="l" t="t" r="r" b="b"/>
            <a:pathLst>
              <a:path w="64" h="64">
                <a:moveTo>
                  <a:pt x="32" y="0"/>
                </a:moveTo>
                <a:lnTo>
                  <a:pt x="64" y="32"/>
                </a:lnTo>
                <a:lnTo>
                  <a:pt x="32" y="64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753080" y="1800360"/>
            <a:ext cx="88920" cy="64800"/>
          </a:xfrm>
          <a:custGeom>
            <a:avLst/>
            <a:gdLst/>
            <a:ahLst/>
            <a:rect l="l" t="t" r="r" b="b"/>
            <a:pathLst>
              <a:path w="64" h="63">
                <a:moveTo>
                  <a:pt x="32" y="0"/>
                </a:moveTo>
                <a:lnTo>
                  <a:pt x="64" y="32"/>
                </a:lnTo>
                <a:lnTo>
                  <a:pt x="32" y="63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603760" y="1571760"/>
            <a:ext cx="88920" cy="66600"/>
          </a:xfrm>
          <a:custGeom>
            <a:avLst/>
            <a:gdLst/>
            <a:ahLst/>
            <a:rect l="l" t="t" r="r" b="b"/>
            <a:pathLst>
              <a:path w="63" h="64">
                <a:moveTo>
                  <a:pt x="31" y="0"/>
                </a:moveTo>
                <a:lnTo>
                  <a:pt x="63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138480" y="1033560"/>
            <a:ext cx="38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224360" y="3397320"/>
            <a:ext cx="408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066760" y="3397320"/>
            <a:ext cx="401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936160" y="339732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785040" y="3397320"/>
            <a:ext cx="408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610160" y="3397320"/>
            <a:ext cx="48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460840" y="3397320"/>
            <a:ext cx="48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Q1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162480" y="3306600"/>
            <a:ext cx="7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161040" y="307512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161040" y="283860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161040" y="260352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161040" y="236844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161040" y="212868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161040" y="189396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161040" y="165744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161040" y="142416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52600" y="954000"/>
            <a:ext cx="6470640" cy="26416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949320" y="1467000"/>
            <a:ext cx="5113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59000" y="55440"/>
            <a:ext cx="257796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Experience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52600" y="3727440"/>
            <a:ext cx="6492600" cy="26100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896760" y="4276800"/>
            <a:ext cx="5008680" cy="18000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96760" y="590076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96760" y="5716440"/>
            <a:ext cx="5008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96760" y="553896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96760" y="535464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896760" y="5176800"/>
            <a:ext cx="5008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865080" y="4998960"/>
            <a:ext cx="5040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896760" y="4815000"/>
            <a:ext cx="50086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96760" y="463860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896760" y="445464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896760" y="4276800"/>
            <a:ext cx="50086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96760" y="4276800"/>
            <a:ext cx="5008680" cy="1800000"/>
          </a:xfrm>
          <a:prstGeom prst="rect">
            <a:avLst/>
          </a:prstGeom>
          <a:noFill/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109520" y="4429080"/>
            <a:ext cx="397080" cy="16477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943280" y="5075280"/>
            <a:ext cx="396720" cy="10015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778120" y="4726080"/>
            <a:ext cx="404640" cy="13507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619440" y="5513400"/>
            <a:ext cx="395280" cy="5634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452840" y="5557680"/>
            <a:ext cx="395280" cy="5191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286240" y="5695920"/>
            <a:ext cx="395280" cy="3808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96760" y="4276800"/>
            <a:ext cx="1800" cy="1800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61840" y="6076800"/>
            <a:ext cx="684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61840" y="590076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861840" y="5716440"/>
            <a:ext cx="684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61840" y="553896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61840" y="535464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861840" y="5176800"/>
            <a:ext cx="684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861840" y="4815000"/>
            <a:ext cx="684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861840" y="463860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861840" y="445464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61840" y="4276800"/>
            <a:ext cx="684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896760" y="6076800"/>
            <a:ext cx="5008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896760" y="6051240"/>
            <a:ext cx="180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1730520" y="6051240"/>
            <a:ext cx="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2562120" y="6051240"/>
            <a:ext cx="180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flipV="1">
            <a:off x="3405240" y="6051240"/>
            <a:ext cx="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V="1">
            <a:off x="5072040" y="6051240"/>
            <a:ext cx="144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5905440" y="6051240"/>
            <a:ext cx="180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905440" y="4276800"/>
            <a:ext cx="1800" cy="1800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870520" y="607680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870520" y="587520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870520" y="547524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870520" y="527832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870520" y="507528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870520" y="487836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870520" y="467676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870520" y="447984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870520" y="427680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V="1">
            <a:off x="1317600" y="5227560"/>
            <a:ext cx="833400" cy="735120"/>
          </a:xfrm>
          <a:prstGeom prst="line">
            <a:avLst/>
          </a:prstGeom>
          <a:ln w="190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151000" y="5227560"/>
            <a:ext cx="833400" cy="25560"/>
          </a:xfrm>
          <a:prstGeom prst="line">
            <a:avLst/>
          </a:prstGeom>
          <a:ln w="190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2984400" y="4808160"/>
            <a:ext cx="831960" cy="444600"/>
          </a:xfrm>
          <a:prstGeom prst="line">
            <a:avLst/>
          </a:prstGeom>
          <a:ln w="190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3816360" y="4746600"/>
            <a:ext cx="834840" cy="61920"/>
          </a:xfrm>
          <a:prstGeom prst="line">
            <a:avLst/>
          </a:prstGeom>
          <a:ln w="190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V="1">
            <a:off x="4651200" y="4505400"/>
            <a:ext cx="833760" cy="241200"/>
          </a:xfrm>
          <a:prstGeom prst="line">
            <a:avLst/>
          </a:prstGeom>
          <a:ln w="1908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273320" y="5932440"/>
            <a:ext cx="87120" cy="61920"/>
          </a:xfrm>
          <a:custGeom>
            <a:avLst/>
            <a:gdLst/>
            <a:ahLst/>
            <a:rect l="l" t="t" r="r" b="b"/>
            <a:pathLst>
              <a:path w="62" h="64">
                <a:moveTo>
                  <a:pt x="31" y="0"/>
                </a:moveTo>
                <a:lnTo>
                  <a:pt x="62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106720" y="5195880"/>
            <a:ext cx="87120" cy="63360"/>
          </a:xfrm>
          <a:custGeom>
            <a:avLst/>
            <a:gdLst/>
            <a:ahLst/>
            <a:rect l="l" t="t" r="r" b="b"/>
            <a:pathLst>
              <a:path w="62" h="65">
                <a:moveTo>
                  <a:pt x="31" y="0"/>
                </a:moveTo>
                <a:lnTo>
                  <a:pt x="62" y="32"/>
                </a:lnTo>
                <a:lnTo>
                  <a:pt x="31" y="65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940120" y="5221440"/>
            <a:ext cx="87120" cy="63360"/>
          </a:xfrm>
          <a:custGeom>
            <a:avLst/>
            <a:gdLst/>
            <a:ahLst/>
            <a:rect l="l" t="t" r="r" b="b"/>
            <a:pathLst>
              <a:path w="62" h="64">
                <a:moveTo>
                  <a:pt x="31" y="0"/>
                </a:moveTo>
                <a:lnTo>
                  <a:pt x="62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774960" y="4778280"/>
            <a:ext cx="85680" cy="61920"/>
          </a:xfrm>
          <a:custGeom>
            <a:avLst/>
            <a:gdLst/>
            <a:ahLst/>
            <a:rect l="l" t="t" r="r" b="b"/>
            <a:pathLst>
              <a:path w="61" h="64">
                <a:moveTo>
                  <a:pt x="30" y="0"/>
                </a:moveTo>
                <a:lnTo>
                  <a:pt x="61" y="32"/>
                </a:lnTo>
                <a:lnTo>
                  <a:pt x="30" y="64"/>
                </a:lnTo>
                <a:lnTo>
                  <a:pt x="0" y="32"/>
                </a:lnTo>
                <a:lnTo>
                  <a:pt x="30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608360" y="4713120"/>
            <a:ext cx="86040" cy="65160"/>
          </a:xfrm>
          <a:custGeom>
            <a:avLst/>
            <a:gdLst/>
            <a:ahLst/>
            <a:rect l="l" t="t" r="r" b="b"/>
            <a:pathLst>
              <a:path w="61" h="65">
                <a:moveTo>
                  <a:pt x="31" y="0"/>
                </a:moveTo>
                <a:lnTo>
                  <a:pt x="61" y="33"/>
                </a:lnTo>
                <a:lnTo>
                  <a:pt x="31" y="65"/>
                </a:lnTo>
                <a:lnTo>
                  <a:pt x="0" y="33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442120" y="4471920"/>
            <a:ext cx="85680" cy="65160"/>
          </a:xfrm>
          <a:custGeom>
            <a:avLst/>
            <a:gdLst/>
            <a:ahLst/>
            <a:rect l="l" t="t" r="r" b="b"/>
            <a:pathLst>
              <a:path w="62" h="65">
                <a:moveTo>
                  <a:pt x="31" y="0"/>
                </a:moveTo>
                <a:lnTo>
                  <a:pt x="62" y="33"/>
                </a:lnTo>
                <a:lnTo>
                  <a:pt x="31" y="65"/>
                </a:lnTo>
                <a:lnTo>
                  <a:pt x="0" y="33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148200" y="3863880"/>
            <a:ext cx="60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1161000" y="6151680"/>
            <a:ext cx="452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985760" y="6151680"/>
            <a:ext cx="444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837520" y="61516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663000" y="6151680"/>
            <a:ext cx="452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470120" y="6151680"/>
            <a:ext cx="53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302080" y="6151680"/>
            <a:ext cx="53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Q1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991840" y="603252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991840" y="582948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991840" y="563400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991840" y="543240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991840" y="52354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991840" y="50338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991840" y="483696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991840" y="46324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991840" y="443556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23,500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991840" y="423216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52600" y="3727440"/>
            <a:ext cx="6492600" cy="26100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870520" y="564048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4211640" y="6059160"/>
            <a:ext cx="144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3" name=""/>
          <p:cNvGrpSpPr/>
          <p:nvPr/>
        </p:nvGrpSpPr>
        <p:grpSpPr>
          <a:xfrm>
            <a:off x="1073160" y="6291360"/>
            <a:ext cx="1743480" cy="506160"/>
            <a:chOff x="1073160" y="6291360"/>
            <a:chExt cx="1743480" cy="506160"/>
          </a:xfrm>
        </p:grpSpPr>
        <p:sp>
          <p:nvSpPr>
            <p:cNvPr id="274" name=""/>
            <p:cNvSpPr/>
            <p:nvPr/>
          </p:nvSpPr>
          <p:spPr>
            <a:xfrm>
              <a:off x="1172880" y="6427440"/>
              <a:ext cx="237600" cy="3780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1519920" y="6406560"/>
              <a:ext cx="1296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Cost Per New Deal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1184040" y="6618960"/>
              <a:ext cx="245520" cy="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1519920" y="6573240"/>
              <a:ext cx="7376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New Deals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1250640" y="6586200"/>
              <a:ext cx="80640" cy="64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25" y="0"/>
                  </a:moveTo>
                  <a:lnTo>
                    <a:pt x="51" y="25"/>
                  </a:lnTo>
                  <a:lnTo>
                    <a:pt x="25" y="51"/>
                  </a:lnTo>
                  <a:lnTo>
                    <a:pt x="0" y="2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1073160" y="6291360"/>
              <a:ext cx="1695240" cy="506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0" name=""/>
          <p:cNvSpPr/>
          <p:nvPr/>
        </p:nvSpPr>
        <p:spPr>
          <a:xfrm>
            <a:off x="917640" y="2959200"/>
            <a:ext cx="5156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4395960" y="3338280"/>
            <a:ext cx="1440" cy="52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181160" y="1746360"/>
            <a:ext cx="407880" cy="16095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031840" y="2852640"/>
            <a:ext cx="408240" cy="5032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024600" y="194940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96960" y="325116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96960" y="290520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96960" y="253692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96960" y="212076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76360" y="1765440"/>
            <a:ext cx="390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76360" y="1407960"/>
            <a:ext cx="390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08040" y="596412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08040" y="564048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08040" y="526716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08040" y="491652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08040" y="422280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$60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08040" y="455292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$52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893880" y="4284720"/>
            <a:ext cx="500832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1386000" y="2631960"/>
            <a:ext cx="849240" cy="54288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997680" y="1711440"/>
            <a:ext cx="19638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in Transaction Growth of 650%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Decrease in Transaction Cost of 87%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124760" y="4605480"/>
            <a:ext cx="19638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in Transaction Growth of 260%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Decrease in Transaction Cost of 50%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022800" y="2416320"/>
            <a:ext cx="93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"/>
          <p:cNvSpPr/>
          <p:nvPr/>
        </p:nvSpPr>
        <p:spPr>
          <a:xfrm>
            <a:off x="484200" y="585720"/>
            <a:ext cx="8586720" cy="71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Headcount per Transaction – North America Gas &amp;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52600" y="954000"/>
            <a:ext cx="6470640" cy="264024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960480" y="1471680"/>
            <a:ext cx="5113440" cy="1884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917640" y="2603520"/>
            <a:ext cx="5156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919080" y="2211480"/>
            <a:ext cx="515484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928800" y="1846440"/>
            <a:ext cx="514512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961920" y="1471680"/>
            <a:ext cx="1800" cy="1884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923760" y="3355920"/>
            <a:ext cx="716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923760" y="2603520"/>
            <a:ext cx="716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960480" y="3355920"/>
            <a:ext cx="5113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1811160" y="3328920"/>
            <a:ext cx="180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 flipV="1">
            <a:off x="2660760" y="3328920"/>
            <a:ext cx="144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V="1">
            <a:off x="5222880" y="3328920"/>
            <a:ext cx="144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6073920" y="3328920"/>
            <a:ext cx="1440" cy="52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flipH="1">
            <a:off x="6063840" y="1471680"/>
            <a:ext cx="9720" cy="1896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039000" y="335592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039000" y="312120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039000" y="288612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039000" y="265104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039000" y="241632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039000" y="219708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039000" y="170640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039000" y="147168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086280" y="2168640"/>
            <a:ext cx="860400" cy="4752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V="1">
            <a:off x="3946680" y="1833120"/>
            <a:ext cx="850680" cy="382680"/>
          </a:xfrm>
          <a:prstGeom prst="line">
            <a:avLst/>
          </a:prstGeom>
          <a:ln w="2052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flipV="1">
            <a:off x="4797360" y="1604520"/>
            <a:ext cx="851040" cy="228600"/>
          </a:xfrm>
          <a:prstGeom prst="line">
            <a:avLst/>
          </a:prstGeom>
          <a:ln w="2052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341360" y="3141720"/>
            <a:ext cx="88920" cy="66600"/>
          </a:xfrm>
          <a:custGeom>
            <a:avLst/>
            <a:gdLst/>
            <a:ahLst/>
            <a:rect l="l" t="t" r="r" b="b"/>
            <a:pathLst>
              <a:path w="64" h="64">
                <a:moveTo>
                  <a:pt x="32" y="0"/>
                </a:moveTo>
                <a:lnTo>
                  <a:pt x="64" y="32"/>
                </a:lnTo>
                <a:lnTo>
                  <a:pt x="32" y="64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2192400" y="2597040"/>
            <a:ext cx="87120" cy="68400"/>
          </a:xfrm>
          <a:custGeom>
            <a:avLst/>
            <a:gdLst/>
            <a:ahLst/>
            <a:rect l="l" t="t" r="r" b="b"/>
            <a:pathLst>
              <a:path w="63" h="64">
                <a:moveTo>
                  <a:pt x="31" y="0"/>
                </a:moveTo>
                <a:lnTo>
                  <a:pt x="63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041640" y="2135160"/>
            <a:ext cx="88920" cy="66600"/>
          </a:xfrm>
          <a:custGeom>
            <a:avLst/>
            <a:gdLst/>
            <a:ahLst/>
            <a:rect l="l" t="t" r="r" b="b"/>
            <a:pathLst>
              <a:path w="64" h="64">
                <a:moveTo>
                  <a:pt x="32" y="0"/>
                </a:moveTo>
                <a:lnTo>
                  <a:pt x="64" y="32"/>
                </a:lnTo>
                <a:lnTo>
                  <a:pt x="32" y="64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3902040" y="2181240"/>
            <a:ext cx="88920" cy="68400"/>
          </a:xfrm>
          <a:custGeom>
            <a:avLst/>
            <a:gdLst/>
            <a:ahLst/>
            <a:rect l="l" t="t" r="r" b="b"/>
            <a:pathLst>
              <a:path w="64" h="64">
                <a:moveTo>
                  <a:pt x="32" y="0"/>
                </a:moveTo>
                <a:lnTo>
                  <a:pt x="64" y="32"/>
                </a:lnTo>
                <a:lnTo>
                  <a:pt x="32" y="64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753080" y="1800360"/>
            <a:ext cx="88920" cy="64800"/>
          </a:xfrm>
          <a:custGeom>
            <a:avLst/>
            <a:gdLst/>
            <a:ahLst/>
            <a:rect l="l" t="t" r="r" b="b"/>
            <a:pathLst>
              <a:path w="64" h="63">
                <a:moveTo>
                  <a:pt x="32" y="0"/>
                </a:moveTo>
                <a:lnTo>
                  <a:pt x="64" y="32"/>
                </a:lnTo>
                <a:lnTo>
                  <a:pt x="32" y="63"/>
                </a:lnTo>
                <a:lnTo>
                  <a:pt x="0" y="32"/>
                </a:lnTo>
                <a:lnTo>
                  <a:pt x="32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603760" y="1571760"/>
            <a:ext cx="88920" cy="66600"/>
          </a:xfrm>
          <a:custGeom>
            <a:avLst/>
            <a:gdLst/>
            <a:ahLst/>
            <a:rect l="l" t="t" r="r" b="b"/>
            <a:pathLst>
              <a:path w="63" h="64">
                <a:moveTo>
                  <a:pt x="31" y="0"/>
                </a:moveTo>
                <a:lnTo>
                  <a:pt x="63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138480" y="1033560"/>
            <a:ext cx="38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224360" y="3397320"/>
            <a:ext cx="408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066760" y="3397320"/>
            <a:ext cx="401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2936160" y="339732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785040" y="3397320"/>
            <a:ext cx="408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610160" y="3397320"/>
            <a:ext cx="48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460840" y="3397320"/>
            <a:ext cx="48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Q1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162480" y="3306600"/>
            <a:ext cx="7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161040" y="307512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161040" y="283860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161040" y="260352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161040" y="236844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161040" y="212868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161040" y="189396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161040" y="165744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161040" y="1424160"/>
            <a:ext cx="387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52600" y="954000"/>
            <a:ext cx="6470640" cy="26416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949320" y="1467000"/>
            <a:ext cx="5113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59000" y="55440"/>
            <a:ext cx="257796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Experience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52600" y="3727440"/>
            <a:ext cx="6492600" cy="26100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896760" y="4276800"/>
            <a:ext cx="5008680" cy="18000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896760" y="590076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896760" y="5716440"/>
            <a:ext cx="5008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896760" y="553896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896760" y="535464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896760" y="5176800"/>
            <a:ext cx="5008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865080" y="4998960"/>
            <a:ext cx="5040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896760" y="4815000"/>
            <a:ext cx="50086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896760" y="463860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896760" y="4454640"/>
            <a:ext cx="500868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896760" y="4276800"/>
            <a:ext cx="50086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896760" y="4276800"/>
            <a:ext cx="5008680" cy="1800000"/>
          </a:xfrm>
          <a:prstGeom prst="rect">
            <a:avLst/>
          </a:prstGeom>
          <a:noFill/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109520" y="5124600"/>
            <a:ext cx="397080" cy="952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943280" y="5124600"/>
            <a:ext cx="396720" cy="952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2778120" y="4952880"/>
            <a:ext cx="404640" cy="1123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619440" y="5067360"/>
            <a:ext cx="395280" cy="10094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452840" y="5124600"/>
            <a:ext cx="395280" cy="952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5286240" y="5067360"/>
            <a:ext cx="395280" cy="10094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896760" y="4276800"/>
            <a:ext cx="1800" cy="1800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861840" y="6076800"/>
            <a:ext cx="684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861840" y="590076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861840" y="5716440"/>
            <a:ext cx="684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861840" y="553896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861840" y="535464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861840" y="5176800"/>
            <a:ext cx="684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861840" y="4815000"/>
            <a:ext cx="684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861840" y="463860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861840" y="4454640"/>
            <a:ext cx="6840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861840" y="4276800"/>
            <a:ext cx="684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896760" y="6076800"/>
            <a:ext cx="5008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V="1">
            <a:off x="896760" y="6051240"/>
            <a:ext cx="180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 flipV="1">
            <a:off x="1730520" y="6051240"/>
            <a:ext cx="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2562120" y="6051240"/>
            <a:ext cx="180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 flipV="1">
            <a:off x="3405240" y="6051240"/>
            <a:ext cx="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V="1">
            <a:off x="5072040" y="6051240"/>
            <a:ext cx="144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flipV="1">
            <a:off x="5905440" y="6051240"/>
            <a:ext cx="180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5905440" y="4276800"/>
            <a:ext cx="1800" cy="1800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870520" y="607680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870520" y="587520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870520" y="547524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70520" y="527832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870520" y="507528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870520" y="487836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870520" y="467676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870520" y="4479840"/>
            <a:ext cx="6984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870520" y="427680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 flipV="1">
            <a:off x="1317600" y="5227560"/>
            <a:ext cx="833400" cy="735120"/>
          </a:xfrm>
          <a:prstGeom prst="line">
            <a:avLst/>
          </a:prstGeom>
          <a:ln w="1908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2151000" y="5227560"/>
            <a:ext cx="833400" cy="25560"/>
          </a:xfrm>
          <a:prstGeom prst="line">
            <a:avLst/>
          </a:prstGeom>
          <a:ln w="1908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 flipV="1">
            <a:off x="2984400" y="4808160"/>
            <a:ext cx="831960" cy="444600"/>
          </a:xfrm>
          <a:prstGeom prst="line">
            <a:avLst/>
          </a:prstGeom>
          <a:ln w="1908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 flipV="1">
            <a:off x="3816360" y="4746600"/>
            <a:ext cx="834840" cy="61920"/>
          </a:xfrm>
          <a:prstGeom prst="line">
            <a:avLst/>
          </a:prstGeom>
          <a:ln w="1908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flipV="1">
            <a:off x="4651200" y="4505400"/>
            <a:ext cx="833760" cy="241200"/>
          </a:xfrm>
          <a:prstGeom prst="line">
            <a:avLst/>
          </a:prstGeom>
          <a:ln w="1908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273320" y="5932440"/>
            <a:ext cx="87120" cy="61920"/>
          </a:xfrm>
          <a:custGeom>
            <a:avLst/>
            <a:gdLst/>
            <a:ahLst/>
            <a:rect l="l" t="t" r="r" b="b"/>
            <a:pathLst>
              <a:path w="62" h="64">
                <a:moveTo>
                  <a:pt x="31" y="0"/>
                </a:moveTo>
                <a:lnTo>
                  <a:pt x="62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2106720" y="5195880"/>
            <a:ext cx="87120" cy="63360"/>
          </a:xfrm>
          <a:custGeom>
            <a:avLst/>
            <a:gdLst/>
            <a:ahLst/>
            <a:rect l="l" t="t" r="r" b="b"/>
            <a:pathLst>
              <a:path w="62" h="65">
                <a:moveTo>
                  <a:pt x="31" y="0"/>
                </a:moveTo>
                <a:lnTo>
                  <a:pt x="62" y="32"/>
                </a:lnTo>
                <a:lnTo>
                  <a:pt x="31" y="65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2940120" y="5221440"/>
            <a:ext cx="87120" cy="63360"/>
          </a:xfrm>
          <a:custGeom>
            <a:avLst/>
            <a:gdLst/>
            <a:ahLst/>
            <a:rect l="l" t="t" r="r" b="b"/>
            <a:pathLst>
              <a:path w="62" h="64">
                <a:moveTo>
                  <a:pt x="31" y="0"/>
                </a:moveTo>
                <a:lnTo>
                  <a:pt x="62" y="32"/>
                </a:lnTo>
                <a:lnTo>
                  <a:pt x="31" y="64"/>
                </a:lnTo>
                <a:lnTo>
                  <a:pt x="0" y="32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3774960" y="4778280"/>
            <a:ext cx="85680" cy="61920"/>
          </a:xfrm>
          <a:custGeom>
            <a:avLst/>
            <a:gdLst/>
            <a:ahLst/>
            <a:rect l="l" t="t" r="r" b="b"/>
            <a:pathLst>
              <a:path w="61" h="64">
                <a:moveTo>
                  <a:pt x="30" y="0"/>
                </a:moveTo>
                <a:lnTo>
                  <a:pt x="61" y="32"/>
                </a:lnTo>
                <a:lnTo>
                  <a:pt x="30" y="64"/>
                </a:lnTo>
                <a:lnTo>
                  <a:pt x="0" y="32"/>
                </a:lnTo>
                <a:lnTo>
                  <a:pt x="30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608360" y="4713120"/>
            <a:ext cx="86040" cy="65160"/>
          </a:xfrm>
          <a:custGeom>
            <a:avLst/>
            <a:gdLst/>
            <a:ahLst/>
            <a:rect l="l" t="t" r="r" b="b"/>
            <a:pathLst>
              <a:path w="61" h="65">
                <a:moveTo>
                  <a:pt x="31" y="0"/>
                </a:moveTo>
                <a:lnTo>
                  <a:pt x="61" y="33"/>
                </a:lnTo>
                <a:lnTo>
                  <a:pt x="31" y="65"/>
                </a:lnTo>
                <a:lnTo>
                  <a:pt x="0" y="33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442120" y="4471920"/>
            <a:ext cx="85680" cy="65160"/>
          </a:xfrm>
          <a:custGeom>
            <a:avLst/>
            <a:gdLst/>
            <a:ahLst/>
            <a:rect l="l" t="t" r="r" b="b"/>
            <a:pathLst>
              <a:path w="62" h="65">
                <a:moveTo>
                  <a:pt x="31" y="0"/>
                </a:moveTo>
                <a:lnTo>
                  <a:pt x="62" y="33"/>
                </a:lnTo>
                <a:lnTo>
                  <a:pt x="31" y="65"/>
                </a:lnTo>
                <a:lnTo>
                  <a:pt x="0" y="33"/>
                </a:lnTo>
                <a:lnTo>
                  <a:pt x="31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3148200" y="3863880"/>
            <a:ext cx="60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161000" y="6151680"/>
            <a:ext cx="452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985760" y="6151680"/>
            <a:ext cx="444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837520" y="61516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Jun-00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663000" y="6151680"/>
            <a:ext cx="452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Sep-00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470120" y="6151680"/>
            <a:ext cx="53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302080" y="6151680"/>
            <a:ext cx="53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Q1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5991840" y="603252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991840" y="582948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991840" y="563400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991840" y="543240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5991840" y="52354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991840" y="50338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991840" y="483696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991840" y="463248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991840" y="443556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23,500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991840" y="4232160"/>
            <a:ext cx="429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25,500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52600" y="3727440"/>
            <a:ext cx="6492600" cy="26100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870520" y="5640480"/>
            <a:ext cx="6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 flipV="1">
            <a:off x="4211640" y="6059160"/>
            <a:ext cx="1440" cy="50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1" name=""/>
          <p:cNvGrpSpPr/>
          <p:nvPr/>
        </p:nvGrpSpPr>
        <p:grpSpPr>
          <a:xfrm>
            <a:off x="1073160" y="6291360"/>
            <a:ext cx="1695600" cy="506160"/>
            <a:chOff x="1073160" y="6291360"/>
            <a:chExt cx="1695600" cy="506160"/>
          </a:xfrm>
        </p:grpSpPr>
        <p:sp>
          <p:nvSpPr>
            <p:cNvPr id="432" name=""/>
            <p:cNvSpPr/>
            <p:nvPr/>
          </p:nvSpPr>
          <p:spPr>
            <a:xfrm>
              <a:off x="1173240" y="6427440"/>
              <a:ext cx="237960" cy="3780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1520280" y="6406560"/>
              <a:ext cx="7380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Headcount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1184400" y="6618960"/>
              <a:ext cx="245880" cy="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1520280" y="6573240"/>
              <a:ext cx="7376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New Deals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1251000" y="6586200"/>
              <a:ext cx="81000" cy="64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25" y="0"/>
                  </a:moveTo>
                  <a:lnTo>
                    <a:pt x="51" y="25"/>
                  </a:lnTo>
                  <a:lnTo>
                    <a:pt x="25" y="51"/>
                  </a:lnTo>
                  <a:lnTo>
                    <a:pt x="0" y="2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1073160" y="6291360"/>
              <a:ext cx="1695600" cy="506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8" name=""/>
          <p:cNvSpPr/>
          <p:nvPr/>
        </p:nvSpPr>
        <p:spPr>
          <a:xfrm>
            <a:off x="917640" y="2959200"/>
            <a:ext cx="5156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 flipV="1">
            <a:off x="4395960" y="3338280"/>
            <a:ext cx="1440" cy="52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024600" y="1949400"/>
            <a:ext cx="6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85800" y="325116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85800" y="290520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5800" y="253692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85800" y="212076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85800" y="176544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85800" y="1407960"/>
            <a:ext cx="270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52600" y="5964120"/>
            <a:ext cx="269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52600" y="5640480"/>
            <a:ext cx="269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52600" y="5267160"/>
            <a:ext cx="269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552600" y="4916520"/>
            <a:ext cx="269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552600" y="4222800"/>
            <a:ext cx="269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52600" y="4552920"/>
            <a:ext cx="269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893880" y="4284720"/>
            <a:ext cx="5008320" cy="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997680" y="1711440"/>
            <a:ext cx="19638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in Transaction Growth of 650%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in Staffing 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086600" y="4605480"/>
            <a:ext cx="2001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in Transaction Growth of 260%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in Staffing 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2884320" y="2286000"/>
            <a:ext cx="416160" cy="1069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3743280" y="2368440"/>
            <a:ext cx="407880" cy="9874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4592520" y="2368440"/>
            <a:ext cx="408240" cy="9874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5445000" y="2417760"/>
            <a:ext cx="406440" cy="9381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181160" y="2521080"/>
            <a:ext cx="407880" cy="834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1840" y="2368440"/>
            <a:ext cx="408240" cy="9874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 flipV="1">
            <a:off x="1386000" y="2631960"/>
            <a:ext cx="849240" cy="542880"/>
          </a:xfrm>
          <a:prstGeom prst="line">
            <a:avLst/>
          </a:prstGeom>
          <a:ln w="20520">
            <a:solidFill>
              <a:srgbClr val="00008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 flipV="1">
            <a:off x="2235240" y="2168280"/>
            <a:ext cx="851040" cy="463320"/>
          </a:xfrm>
          <a:prstGeom prst="line">
            <a:avLst/>
          </a:prstGeom>
          <a:ln w="205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"/>
          <p:cNvSpPr/>
          <p:nvPr/>
        </p:nvSpPr>
        <p:spPr>
          <a:xfrm>
            <a:off x="44280" y="1163520"/>
            <a:ext cx="9047160" cy="442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6320" dir="54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489560" y="2506680"/>
            <a:ext cx="1376280" cy="1098360"/>
          </a:xfrm>
          <a:prstGeom prst="flowChartDecision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384200" y="3174840"/>
            <a:ext cx="1611360" cy="49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707000" y="2670120"/>
            <a:ext cx="101736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OR FINANCIAL?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1101600" y="2790720"/>
            <a:ext cx="561960" cy="228600"/>
          </a:xfrm>
          <a:custGeom>
            <a:avLst/>
            <a:gdLst>
              <a:gd name="textAreaLeft" fmla="*/ 87840 w 561960"/>
              <a:gd name="textAreaRight" fmla="*/ 491760 w 561960"/>
              <a:gd name="textAreaTop" fmla="*/ 57240 h 228600"/>
              <a:gd name="textAreaBottom" fmla="*/ 171720 h 228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2368440" y="3851280"/>
            <a:ext cx="676440" cy="219240"/>
          </a:xfrm>
          <a:prstGeom prst="rightArrow">
            <a:avLst>
              <a:gd name="adj1" fmla="val 50000"/>
              <a:gd name="adj2" fmla="val 77135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2006640" y="3554280"/>
            <a:ext cx="276120" cy="400320"/>
          </a:xfrm>
          <a:prstGeom prst="downArrow">
            <a:avLst>
              <a:gd name="adj1" fmla="val 50000"/>
              <a:gd name="adj2" fmla="val 36245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2016000" y="2114640"/>
            <a:ext cx="257400" cy="390600"/>
          </a:xfrm>
          <a:prstGeom prst="upArrow">
            <a:avLst>
              <a:gd name="adj1" fmla="val 50000"/>
              <a:gd name="adj2" fmla="val 3793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2368440" y="2057400"/>
            <a:ext cx="676440" cy="190440"/>
          </a:xfrm>
          <a:prstGeom prst="rightArrow">
            <a:avLst>
              <a:gd name="adj1" fmla="val 50000"/>
              <a:gd name="adj2" fmla="val 888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49400" y="2523960"/>
            <a:ext cx="857160" cy="876600"/>
          </a:xfrm>
          <a:prstGeom prst="flowChartMultidocumen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89604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2927520" y="2295360"/>
            <a:ext cx="1411200" cy="746280"/>
          </a:xfrm>
          <a:prstGeom prst="flowChartMagneticDisk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925800" y="2874960"/>
            <a:ext cx="514440" cy="343080"/>
          </a:xfrm>
          <a:prstGeom prst="rightArrow">
            <a:avLst>
              <a:gd name="adj1" fmla="val 50000"/>
              <a:gd name="adj2" fmla="val 3748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102280" y="4599000"/>
            <a:ext cx="1800000" cy="276120"/>
          </a:xfrm>
          <a:custGeom>
            <a:avLst/>
            <a:gdLst>
              <a:gd name="textAreaLeft" fmla="*/ 315000 w 1800000"/>
              <a:gd name="textAreaRight" fmla="*/ 1305000 w 1800000"/>
              <a:gd name="textAreaTop" fmla="*/ 36720 h 276120"/>
              <a:gd name="textAreaBottom" fmla="*/ 239400 h 27612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00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4959360" y="3736800"/>
            <a:ext cx="409680" cy="628920"/>
          </a:xfrm>
          <a:prstGeom prst="downArrow">
            <a:avLst>
              <a:gd name="adj1" fmla="val 50000"/>
              <a:gd name="adj2" fmla="val 38379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045040" y="1494000"/>
            <a:ext cx="1828800" cy="399960"/>
          </a:xfrm>
          <a:custGeom>
            <a:avLst/>
            <a:gdLst>
              <a:gd name="textAreaLeft" fmla="*/ 320040 w 1828800"/>
              <a:gd name="textAreaRight" fmla="*/ 1325880 w 1828800"/>
              <a:gd name="textAreaTop" fmla="*/ 53280 h 399960"/>
              <a:gd name="textAreaBottom" fmla="*/ 346680 h 39996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978440" y="1951200"/>
            <a:ext cx="438120" cy="466560"/>
          </a:xfrm>
          <a:prstGeom prst="upArrow">
            <a:avLst>
              <a:gd name="adj1" fmla="val 50000"/>
              <a:gd name="adj2" fmla="val 26623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 flipH="1">
            <a:off x="6330960" y="2987640"/>
            <a:ext cx="495360" cy="4381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121520" y="3936960"/>
            <a:ext cx="714240" cy="324000"/>
          </a:xfrm>
          <a:custGeom>
            <a:avLst/>
            <a:gdLst>
              <a:gd name="textAreaLeft" fmla="*/ 111600 w 714240"/>
              <a:gd name="textAreaRight" fmla="*/ 624960 w 714240"/>
              <a:gd name="textAreaTop" fmla="*/ 81000 h 324000"/>
              <a:gd name="textAreaBottom" fmla="*/ 243000 h 324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485640" y="596880"/>
            <a:ext cx="8253720" cy="71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Transaction Process Flow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458280" y="55440"/>
            <a:ext cx="200448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Process Flow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6230880" y="4886280"/>
            <a:ext cx="1322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96% - 99% monthly cash collection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2962440" y="4552920"/>
            <a:ext cx="1562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99% execution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 hour turnaround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6" name="bd06736_" descr=""/>
          <p:cNvPicPr/>
          <p:nvPr/>
        </p:nvPicPr>
        <p:blipFill>
          <a:blip r:embed="rId1"/>
          <a:stretch/>
        </p:blipFill>
        <p:spPr>
          <a:xfrm>
            <a:off x="3218040" y="3616200"/>
            <a:ext cx="930240" cy="7002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</p:pic>
      <p:pic>
        <p:nvPicPr>
          <p:cNvPr id="487" name="bd06908_" descr=""/>
          <p:cNvPicPr/>
          <p:nvPr/>
        </p:nvPicPr>
        <p:blipFill>
          <a:blip r:embed="rId2"/>
          <a:stretch/>
        </p:blipFill>
        <p:spPr>
          <a:xfrm>
            <a:off x="1808280" y="2549520"/>
            <a:ext cx="725400" cy="80964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</p:pic>
      <p:sp>
        <p:nvSpPr>
          <p:cNvPr id="488" name=""/>
          <p:cNvSpPr/>
          <p:nvPr/>
        </p:nvSpPr>
        <p:spPr>
          <a:xfrm>
            <a:off x="3159000" y="4378320"/>
            <a:ext cx="1038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9" name="bs00183_" descr=""/>
          <p:cNvPicPr/>
          <p:nvPr/>
        </p:nvPicPr>
        <p:blipFill>
          <a:blip r:embed="rId3"/>
          <a:stretch/>
        </p:blipFill>
        <p:spPr>
          <a:xfrm>
            <a:off x="7873920" y="3322800"/>
            <a:ext cx="971640" cy="1044360"/>
          </a:xfrm>
          <a:prstGeom prst="rect">
            <a:avLst/>
          </a:prstGeom>
          <a:noFill/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</p:pic>
      <p:pic>
        <p:nvPicPr>
          <p:cNvPr id="490" name="in00576_" descr=""/>
          <p:cNvPicPr/>
          <p:nvPr/>
        </p:nvPicPr>
        <p:blipFill>
          <a:blip r:embed="rId4"/>
          <a:stretch/>
        </p:blipFill>
        <p:spPr>
          <a:xfrm>
            <a:off x="6262560" y="1895400"/>
            <a:ext cx="657360" cy="890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1" name=""/>
          <p:cNvSpPr/>
          <p:nvPr/>
        </p:nvSpPr>
        <p:spPr>
          <a:xfrm>
            <a:off x="6245280" y="2724120"/>
            <a:ext cx="73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6199560" y="4359240"/>
            <a:ext cx="89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93" name="bs00476_" descr=""/>
          <p:cNvPicPr/>
          <p:nvPr/>
        </p:nvPicPr>
        <p:blipFill>
          <a:blip r:embed="rId5"/>
          <a:stretch/>
        </p:blipFill>
        <p:spPr>
          <a:xfrm>
            <a:off x="6216480" y="3529080"/>
            <a:ext cx="819360" cy="8190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dist="71785" dir="2700000" blurRad="0" rotWithShape="0">
              <a:srgbClr val="969696"/>
            </a:outerShdw>
          </a:effectLst>
        </p:spPr>
      </p:pic>
      <p:pic>
        <p:nvPicPr>
          <p:cNvPr id="494" name="bd06211_" descr=""/>
          <p:cNvPicPr/>
          <p:nvPr/>
        </p:nvPicPr>
        <p:blipFill>
          <a:blip r:embed="rId6"/>
          <a:stretch/>
        </p:blipFill>
        <p:spPr>
          <a:xfrm>
            <a:off x="3019320" y="1854360"/>
            <a:ext cx="1119240" cy="785520"/>
          </a:xfrm>
          <a:prstGeom prst="rect">
            <a:avLst/>
          </a:prstGeom>
          <a:noFill/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</p:pic>
      <p:sp>
        <p:nvSpPr>
          <p:cNvPr id="495" name=""/>
          <p:cNvSpPr/>
          <p:nvPr/>
        </p:nvSpPr>
        <p:spPr>
          <a:xfrm>
            <a:off x="7953480" y="4352760"/>
            <a:ext cx="98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GL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485280" y="601560"/>
            <a:ext cx="8253720" cy="71928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Outsourcing mid/back office tasks provides many benefits: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497" name=""/>
          <p:cNvSpPr/>
          <p:nvPr/>
        </p:nvSpPr>
        <p:spPr>
          <a:xfrm>
            <a:off x="459720" y="68400"/>
            <a:ext cx="2437920" cy="438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Why Outsource?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PlaceHolder 2"/>
          <p:cNvSpPr>
            <a:spLocks noGrp="1"/>
          </p:cNvSpPr>
          <p:nvPr>
            <p:ph/>
          </p:nvPr>
        </p:nvSpPr>
        <p:spPr>
          <a:xfrm>
            <a:off x="479520" y="115560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Enable you to focus on core strategic functions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Ability to respond to changing environments and new business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efficiencies: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Reduce number of confirmations outstanding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Reduce payment and invoice error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Reduce your development and operational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Minimize the need to buy, support and maintain IT infrastructure (decreased costs and capital expenditures)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Reduce integration expenses due to mergers and acquisitions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Maximize your trader productivity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57040" indent="0">
              <a:spcBef>
                <a:spcPts val="499"/>
              </a:spcBef>
              <a:buNone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1999-01-12T21:12:22Z</dcterms:created>
  <dc:creator>Cisco</dc:creator>
  <dc:description/>
  <dc:language>en-US</dc:language>
  <cp:lastModifiedBy>acrump</cp:lastModifiedBy>
  <cp:lastPrinted>2001-04-11T12:49:01Z</cp:lastPrinted>
  <dcterms:modified xsi:type="dcterms:W3CDTF">2001-06-05T21:36:13Z</dcterms:modified>
  <cp:revision>312</cp:revision>
  <dc:subject>Template for Creating Powerpoint Presentations</dc:subject>
  <dc:title>No Slide Title</dc:title>
</cp:coreProperties>
</file>