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slides/_rels/slide9.xml.rels" ContentType="application/vnd.openxmlformats-package.relationships+xml"/>
  <Override PartName="/ppt/slides/_rels/slide8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_rels/presentation.xml.rels" ContentType="application/vnd.openxmlformats-package.relationships+xml"/>
  <Override PartName="/ppt/media/image1.png" ContentType="image/png"/>
  <Override PartName="/ppt/media/image2.wmf" ContentType="image/x-wmf"/>
  <Override PartName="/ppt/media/image3.wmf" ContentType="image/x-wmf"/>
  <Override PartName="/ppt/media/image4.wmf" ContentType="image/x-wmf"/>
  <Override PartName="/ppt/media/image5.wmf" ContentType="image/x-wmf"/>
  <Override PartName="/ppt/embeddings/oleObject1.xlsx" ContentType="application/vnd.openxmlformats-officedocument.spreadsheetml.sheet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</p:sldIdLst>
  <p:sldSz cx="9144000" cy="6858000"/>
  <p:notesSz cx="6858000" cy="9197975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"/>
          <p:cNvSpPr/>
          <p:nvPr/>
        </p:nvSpPr>
        <p:spPr>
          <a:xfrm>
            <a:off x="0" y="0"/>
            <a:ext cx="9144000" cy="819000"/>
          </a:xfrm>
          <a:prstGeom prst="rect">
            <a:avLst/>
          </a:prstGeom>
          <a:gradFill rotWithShape="0">
            <a:gsLst>
              <a:gs pos="0">
                <a:srgbClr val="d5d5ff"/>
              </a:gs>
              <a:gs pos="100000">
                <a:srgbClr val="ffffff"/>
              </a:gs>
            </a:gsLst>
            <a:lin ang="54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2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"/>
          <p:cNvSpPr/>
          <p:nvPr/>
        </p:nvSpPr>
        <p:spPr>
          <a:xfrm>
            <a:off x="-178560" y="6629400"/>
            <a:ext cx="73332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3EEB71FB-DD2A-41FB-A6C1-945877846E84}" type="slidenum">
              <a:rPr b="1" lang="en-US" sz="9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&lt;number&gt;</a:t>
            </a:fld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2.wmf"/><Relationship Id="rId3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3.wmf"/><Relationship Id="rId3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4.wmf"/><Relationship Id="rId3" Type="http://schemas.openxmlformats.org/officeDocument/2006/relationships/slideLayout" Target="../slideLayouts/slideLayout2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5.wmf"/><Relationship Id="rId3" Type="http://schemas.openxmlformats.org/officeDocument/2006/relationships/slideLayout" Target="../slideLayouts/slideLayout2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"/>
          <p:cNvSpPr/>
          <p:nvPr/>
        </p:nvSpPr>
        <p:spPr>
          <a:xfrm>
            <a:off x="212760" y="1018800"/>
            <a:ext cx="8931240" cy="156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95000"/>
              </a:lnSpc>
              <a:spcBef>
                <a:spcPts val="2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A Comprehensive Solution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95000"/>
              </a:lnSpc>
              <a:spcBef>
                <a:spcPts val="2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to California’s Electricity Crisis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9" name="" descr=""/>
          <p:cNvPicPr/>
          <p:nvPr/>
        </p:nvPicPr>
        <p:blipFill>
          <a:blip r:embed="rId1"/>
          <a:stretch/>
        </p:blipFill>
        <p:spPr>
          <a:xfrm>
            <a:off x="7540560" y="5273640"/>
            <a:ext cx="1527120" cy="15271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0" name=""/>
          <p:cNvSpPr/>
          <p:nvPr/>
        </p:nvSpPr>
        <p:spPr>
          <a:xfrm>
            <a:off x="0" y="0"/>
            <a:ext cx="9144000" cy="819000"/>
          </a:xfrm>
          <a:prstGeom prst="rect">
            <a:avLst/>
          </a:prstGeom>
          <a:gradFill rotWithShape="0">
            <a:gsLst>
              <a:gs pos="0">
                <a:srgbClr val="d5d5ff"/>
              </a:gs>
              <a:gs pos="100000">
                <a:srgbClr val="ffffff"/>
              </a:gs>
            </a:gsLst>
            <a:lin ang="54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"/>
          <p:cNvSpPr/>
          <p:nvPr/>
        </p:nvSpPr>
        <p:spPr>
          <a:xfrm>
            <a:off x="0" y="4591800"/>
            <a:ext cx="9144000" cy="684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95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99"/>
                </a:solidFill>
                <a:effectLst/>
                <a:uFillTx/>
                <a:latin typeface="Times New Roman"/>
              </a:rPr>
              <a:t>May 11, 2001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95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Time Is </a:t>
            </a: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Running</a:t>
            </a: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Out:</a:t>
            </a:r>
            <a:br>
              <a:rPr sz="3600"/>
            </a:b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California Must Move to Resolve the Crisis</a:t>
            </a: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rmAutofit/>
          </a:bodyPr>
          <a:p>
            <a:pPr marL="343080" indent="-343080">
              <a:spcBef>
                <a:spcPts val="700"/>
              </a:spcBef>
              <a:buClr>
                <a:srgbClr val="3333cc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The crisis has dragged on for over a year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3333cc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A total solution continues to elude California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3333cc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Yet the components of a solution are clear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3333cc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Absent swift resolution, the State faces an economic, financial and political catastrophe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3333cc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The political environment is impeding resolution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3333cc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California’s business leaders must engage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 Solution’s Components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rmAutofit/>
          </a:bodyPr>
          <a:p>
            <a:pPr marL="343080" indent="-343080">
              <a:spcBef>
                <a:spcPts val="601"/>
              </a:spcBef>
              <a:buClr>
                <a:srgbClr val="3333cc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4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Return the utilities to creditworthiness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—retail rates must reflect costs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3333cc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4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De-politicize the procurement function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—quickly remove the State from the power-buying business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3333cc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4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Increase supply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—streamline plant siting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3333cc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4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Decrease demand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—provide financial incentives to decrease consumption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3333cc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4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Resolve pricing allegations and create an attractive investment climate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—current legislation, investigations, etc. are chasing away capital; turn instead to settlement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 MOU Can Solve the Creditworthiness Problem—EDISON 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7" name=""/>
          <p:cNvGraphicFramePr/>
          <p:nvPr/>
        </p:nvGraphicFramePr>
        <p:xfrm>
          <a:off x="1066680" y="1752480"/>
          <a:ext cx="7010640" cy="396252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18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066680" y="1752480"/>
                    <a:ext cx="7010640" cy="39625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9" name=""/>
          <p:cNvSpPr/>
          <p:nvPr/>
        </p:nvSpPr>
        <p:spPr>
          <a:xfrm>
            <a:off x="2895480" y="2209680"/>
            <a:ext cx="28195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>
            <a:off x="1219320" y="5791320"/>
            <a:ext cx="6781680" cy="703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0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Having the State purchase utility transmission is bad public policy and lacks political support.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>
            <a:off x="2362320" y="1828800"/>
            <a:ext cx="43434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Proposed Rate Structure for</a:t>
            </a: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Edison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 MOU Rate Structure Can Also Return PG&amp;E to Creditworthiness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>
            <a:off x="2895480" y="2209680"/>
            <a:ext cx="28195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24" name=""/>
          <p:cNvGraphicFramePr/>
          <p:nvPr/>
        </p:nvGraphicFramePr>
        <p:xfrm>
          <a:off x="990720" y="1828800"/>
          <a:ext cx="7162560" cy="472428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25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990720" y="1828800"/>
                    <a:ext cx="7162560" cy="47242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De-politicize the Procurement Function</a:t>
            </a: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rmAutofit/>
          </a:bodyPr>
          <a:p>
            <a:pPr marL="343080" indent="-343080">
              <a:spcBef>
                <a:spcPts val="601"/>
              </a:spcBef>
              <a:buClr>
                <a:srgbClr val="3333cc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4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Return the procurement function to the utilities within 6-12 months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3333cc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4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Re-instate consumer choice (“Direct Access”) for ALL consumers immediately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3333cc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4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Establish “core/noncore” market structure, consistent with California’s gas market, within 18-24 months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Businesses have procured their own gas supplies for 10 years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 program has been very successful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 core/noncore structure keeps input decisions and cost control with business, rather than in the hands of the California PUC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8" name=""/>
          <p:cNvGraphicFramePr/>
          <p:nvPr/>
        </p:nvGraphicFramePr>
        <p:xfrm>
          <a:off x="660240" y="711360"/>
          <a:ext cx="7925040" cy="552420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29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660240" y="711360"/>
                    <a:ext cx="7925040" cy="55242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0" name=""/>
          <p:cNvGraphicFramePr/>
          <p:nvPr/>
        </p:nvGraphicFramePr>
        <p:xfrm>
          <a:off x="781200" y="990720"/>
          <a:ext cx="7581600" cy="502920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31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781200" y="990720"/>
                    <a:ext cx="7581600" cy="50292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 Solution Requires Leadership </a:t>
            </a:r>
            <a:br>
              <a:rPr sz="3600"/>
            </a:b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from Business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rmAutofit/>
          </a:bodyPr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3333cc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A comprehensive solution is within reach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3333cc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Political partisanship stands in the way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3333cc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Solving California’s crisis is a nonpartisan issue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3333cc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The time is right for the business community to speak out 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3333cc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Contact political leadership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Urge a bi-partisan solution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This proposal offers an opportunity to get deregulation right in California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4510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2001-04-06T21:06:18Z</dcterms:created>
  <dc:creator>fibarra</dc:creator>
  <dc:description/>
  <dc:language>en-US</dc:language>
  <cp:lastModifiedBy>jdasovic</cp:lastModifiedBy>
  <dcterms:modified xsi:type="dcterms:W3CDTF">2001-05-09T15:34:40Z</dcterms:modified>
  <cp:revision>71</cp:revision>
  <dc:subject/>
  <dc:title>PowerPoint Presentation</dc:title>
</cp:coreProperties>
</file>