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media/image2.wmf" ContentType="image/x-wmf"/>
  <Override PartName="/ppt/media/image3.wmf" ContentType="image/x-wmf"/>
  <Override PartName="/ppt/embeddings/oleObject1.bin" ContentType="application/vnd.openxmlformats-officedocument.oleObject"/>
  <Override PartName="/ppt/embeddings/oleObject2.bin" ContentType="application/vnd.openxmlformats-officedocument.oleObject"/>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7" name="PlaceHolder 2"/>
          <p:cNvSpPr>
            <a:spLocks noGrp="1"/>
          </p:cNvSpPr>
          <p:nvPr>
            <p:ph/>
          </p:nvPr>
        </p:nvSpPr>
        <p:spPr>
          <a:xfrm>
            <a:off x="685800" y="1980720"/>
            <a:ext cx="7772400" cy="38862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1"/>
          </p:nvPr>
        </p:nvSpPr>
        <p:spPr/>
        <p:txBody>
          <a:bodyPr/>
          <a:p>
            <a:fld id="{C12B7536-2165-4744-BF67-91B5B9BBEF60}"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0000"/>
              </a:solidFill>
              <a:effectLst/>
              <a:uFillTx/>
              <a:latin typeface="Arial Black"/>
            </a:endParaRPr>
          </a:p>
        </p:txBody>
      </p:sp>
      <p:sp>
        <p:nvSpPr>
          <p:cNvPr id="3" name="PlaceHolder 2"/>
          <p:cNvSpPr>
            <a:spLocks noGrp="1"/>
          </p:cNvSpPr>
          <p:nvPr>
            <p:ph type="sldNum" idx="1"/>
          </p:nvPr>
        </p:nvSpPr>
        <p:spPr/>
        <p:txBody>
          <a:bodyPr/>
          <a:p>
            <a:fld id="{268F5A38-E623-4636-B646-AF74510793D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Click to edit the title text format</a:t>
            </a:r>
            <a:endParaRPr b="0" lang="en-US" sz="3000" strike="noStrike" u="none">
              <a:solidFill>
                <a:srgbClr val="000000"/>
              </a:solidFill>
              <a:effectLst/>
              <a:uFillTx/>
              <a:latin typeface="Arial Black"/>
            </a:endParaRPr>
          </a:p>
        </p:txBody>
      </p:sp>
      <p:sp>
        <p:nvSpPr>
          <p:cNvPr id="1" name="PlaceHolder 2"/>
          <p:cNvSpPr>
            <a:spLocks noGrp="1"/>
          </p:cNvSpPr>
          <p:nvPr>
            <p:ph type="body"/>
          </p:nvPr>
        </p:nvSpPr>
        <p:spPr>
          <a:xfrm>
            <a:off x="685800" y="1980720"/>
            <a:ext cx="7772400" cy="38862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Click to edit the outline text format</a:t>
            </a:r>
            <a:endParaRPr b="1" lang="en-US" sz="2000" strike="noStrike" u="none">
              <a:solidFill>
                <a:srgbClr val="000000"/>
              </a:solidFill>
              <a:effectLst/>
              <a:uFillTx/>
              <a:latin typeface="Arial"/>
            </a:endParaRPr>
          </a:p>
          <a:p>
            <a:pPr lvl="1" marL="743040" indent="-28584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Second Outline Level</a:t>
            </a:r>
            <a:endParaRPr b="1" lang="en-US" sz="2000" strike="noStrike" u="none">
              <a:solidFill>
                <a:srgbClr val="000000"/>
              </a:solidFill>
              <a:effectLst/>
              <a:uFillTx/>
              <a:latin typeface="Arial"/>
            </a:endParaRPr>
          </a:p>
          <a:p>
            <a:pPr lvl="2" marL="11430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Third Outline Level</a:t>
            </a:r>
            <a:endParaRPr b="1" lang="en-US" sz="2000" strike="noStrike" u="none">
              <a:solidFill>
                <a:srgbClr val="000000"/>
              </a:solidFill>
              <a:effectLst/>
              <a:uFillTx/>
              <a:latin typeface="Arial"/>
            </a:endParaRPr>
          </a:p>
          <a:p>
            <a:pPr lvl="3" marL="16002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Fourth Outline Level</a:t>
            </a:r>
            <a:endParaRPr b="1" lang="en-US" sz="2000" strike="noStrike" u="none">
              <a:solidFill>
                <a:srgbClr val="000000"/>
              </a:solidFill>
              <a:effectLst/>
              <a:uFillTx/>
              <a:latin typeface="Arial"/>
            </a:endParaRPr>
          </a:p>
          <a:p>
            <a:pPr lvl="4"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Fifth Outline Level</a:t>
            </a:r>
            <a:endParaRPr b="1" lang="en-US" sz="2000" strike="noStrike" u="none">
              <a:solidFill>
                <a:srgbClr val="000000"/>
              </a:solidFill>
              <a:effectLst/>
              <a:uFillTx/>
              <a:latin typeface="Arial"/>
            </a:endParaRPr>
          </a:p>
          <a:p>
            <a:pPr lvl="5"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Sixth Outline Level</a:t>
            </a:r>
            <a:endParaRPr b="1" lang="en-US" sz="2000" strike="noStrike" u="none">
              <a:solidFill>
                <a:srgbClr val="000000"/>
              </a:solidFill>
              <a:effectLst/>
              <a:uFillTx/>
              <a:latin typeface="Arial"/>
            </a:endParaRPr>
          </a:p>
          <a:p>
            <a:pPr lvl="6" marL="2057400" indent="-22860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Seventh Outline Level</a:t>
            </a:r>
            <a:endParaRPr b="1" lang="en-US" sz="2000" strike="noStrike" u="none">
              <a:solidFill>
                <a:srgbClr val="000000"/>
              </a:solidFill>
              <a:effectLst/>
              <a:uFillTx/>
              <a:latin typeface="Arial"/>
            </a:endParaRPr>
          </a:p>
        </p:txBody>
      </p:sp>
      <p:sp>
        <p:nvSpPr>
          <p:cNvPr id="2" name=""/>
          <p:cNvSpPr/>
          <p:nvPr/>
        </p:nvSpPr>
        <p:spPr>
          <a:xfrm>
            <a:off x="3960" y="6673680"/>
            <a:ext cx="851040" cy="185400"/>
          </a:xfrm>
          <a:prstGeom prst="rect">
            <a:avLst/>
          </a:prstGeom>
          <a:noFill/>
          <a:ln w="0">
            <a:noFill/>
          </a:ln>
        </p:spPr>
        <p:style>
          <a:lnRef idx="0"/>
          <a:fillRef idx="0"/>
          <a:effectRef idx="0"/>
          <a:fontRef idx="minor"/>
        </p:style>
        <p:txBody>
          <a:bodyPr wrap="none" lIns="90000" rIns="90000" tIns="46800" bIns="46800" anchor="t">
            <a:sp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000000"/>
                </a:solidFill>
                <a:effectLst/>
                <a:uFillTx/>
                <a:latin typeface="Arial"/>
              </a:rPr>
              <a:t>© 2001 </a:t>
            </a:r>
            <a:r>
              <a:rPr b="0" i="1" lang="en-US" sz="600" strike="noStrike" u="none">
                <a:solidFill>
                  <a:srgbClr val="000000"/>
                </a:solidFill>
                <a:effectLst/>
                <a:uFillTx/>
                <a:latin typeface="Arial"/>
              </a:rPr>
              <a:t>Confidential</a:t>
            </a:r>
            <a:endParaRPr b="0" lang="en-US" sz="600" strike="noStrike" u="none">
              <a:solidFill>
                <a:srgbClr val="000000"/>
              </a:solidFill>
              <a:effectLst/>
              <a:uFillTx/>
              <a:latin typeface="Times New Roman"/>
            </a:endParaRPr>
          </a:p>
        </p:txBody>
      </p:sp>
      <p:sp>
        <p:nvSpPr>
          <p:cNvPr id="3" name="PlaceHolder 3"/>
          <p:cNvSpPr>
            <a:spLocks noGrp="1"/>
          </p:cNvSpPr>
          <p:nvPr>
            <p:ph type="sldNum" idx="1"/>
          </p:nvPr>
        </p:nvSpPr>
        <p:spPr>
          <a:xfrm>
            <a:off x="4491000" y="6636960"/>
            <a:ext cx="185760" cy="183240"/>
          </a:xfrm>
          <a:prstGeom prst="rect">
            <a:avLst/>
          </a:prstGeom>
          <a:noFill/>
          <a:ln w="0">
            <a:noFill/>
          </a:ln>
        </p:spPr>
        <p:txBody>
          <a:bodyPr lIns="0" rIns="0" tIns="0" bIns="0" anchor="t">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200" strike="noStrike" u="none">
                <a:solidFill>
                  <a:srgbClr val="000000"/>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34CBD4B-C17E-4A24-B47A-BB5B61DEDAB9}" type="slidenum">
              <a:rPr b="1"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pic>
        <p:nvPicPr>
          <p:cNvPr id="4" name="ENE_C_WHI" descr=""/>
          <p:cNvPicPr/>
          <p:nvPr/>
        </p:nvPicPr>
        <p:blipFill>
          <a:blip r:embed="rId2"/>
          <a:stretch/>
        </p:blipFill>
        <p:spPr>
          <a:xfrm>
            <a:off x="8318520" y="5959440"/>
            <a:ext cx="555480" cy="558720"/>
          </a:xfrm>
          <a:prstGeom prst="rect">
            <a:avLst/>
          </a:prstGeom>
          <a:noFill/>
          <a:ln w="0">
            <a:noFill/>
          </a:ln>
        </p:spPr>
      </p:pic>
      <p:sp>
        <p:nvSpPr>
          <p:cNvPr id="5" name=""/>
          <p:cNvSpPr/>
          <p:nvPr/>
        </p:nvSpPr>
        <p:spPr>
          <a:xfrm>
            <a:off x="8048520" y="6521400"/>
            <a:ext cx="1095480" cy="3373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Arial"/>
              </a:rPr>
              <a:t>West Gas Origination Group</a:t>
            </a:r>
            <a:endParaRPr b="0" lang="en-US" sz="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oleObject" Target="../embeddings/oleObject2.bin"/><Relationship Id="rId4" Type="http://schemas.openxmlformats.org/officeDocument/2006/relationships/image" Target="../media/image3.wmf"/><Relationship Id="rId5"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Western Grid Constraints</a:t>
            </a:r>
            <a:endParaRPr b="0" lang="en-US" sz="3000" strike="noStrike" u="none">
              <a:solidFill>
                <a:srgbClr val="000000"/>
              </a:solidFill>
              <a:effectLst/>
              <a:uFillTx/>
              <a:latin typeface="Arial Black"/>
            </a:endParaRPr>
          </a:p>
        </p:txBody>
      </p:sp>
      <p:sp>
        <p:nvSpPr>
          <p:cNvPr id="10" name=""/>
          <p:cNvSpPr/>
          <p:nvPr/>
        </p:nvSpPr>
        <p:spPr>
          <a:xfrm>
            <a:off x="533520" y="838080"/>
            <a:ext cx="8191440" cy="5741280"/>
          </a:xfrm>
          <a:prstGeom prst="rect">
            <a:avLst/>
          </a:prstGeom>
          <a:noFill/>
          <a:ln w="0">
            <a:noFill/>
          </a:ln>
        </p:spPr>
        <p:style>
          <a:lnRef idx="0"/>
          <a:fillRef idx="0"/>
          <a:effectRef idx="0"/>
          <a:fontRef idx="minor"/>
        </p:style>
        <p:txBody>
          <a:bodyPr lIns="90000" rIns="90000" tIns="46800" bIns="46800" anchor="t">
            <a:spAutoFit/>
          </a:bodyPr>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1" lang="en-US" sz="1600" strike="noStrike" u="none">
                <a:solidFill>
                  <a:srgbClr val="000000"/>
                </a:solidFill>
                <a:effectLst/>
                <a:uFillTx/>
                <a:latin typeface="Arial"/>
              </a:rPr>
              <a:t>Driven by increased production in the Western Canadian Sedimentary Basin and the San Juan Basin, capacity in the western U.S. increased by 52% between 1990 and 1996.  California was the largest beneficiary of this excess capacity.</a:t>
            </a: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However, over the 1999-2000 period, as a result of the large capacity increase the region had the least amount of capacity growth in the United States.</a:t>
            </a: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Macroeconomic and demographic trends are changing this situation.  California, Arizona, and Nevada have had some of the highest population growths in the nation, sustaining rates of 26%, 3.2%, and 4.7%.  Population growth is closely linked to strong economic growth in these states.</a:t>
            </a: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The resulting strain on the energy infrastructure has led to some of the largest increases in new generation and pipeline expansion projects in the country.  While pipeline utilization rates have exceeded 90%, 36,829 MWs will come on line between 2001 and 2006.</a:t>
            </a: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177840" indent="-177840">
              <a:lnSpc>
                <a:spcPct val="100000"/>
              </a:lnSpc>
              <a:spcBef>
                <a:spcPts val="1001"/>
              </a:spcBef>
              <a:buClr>
                <a:srgbClr val="003399"/>
              </a:buClr>
              <a:buSzPct val="75000"/>
              <a:buFont typeface="Monotype Sorts" charset="2"/>
              <a:buChar char=""/>
              <a:tabLst>
                <a:tab algn="l" pos="1778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California, no longer the beneficiary of excess capacity, has experienced significant increases in energy prices.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p:nvPr>
        </p:nvSpPr>
        <p:spPr>
          <a:xfrm>
            <a:off x="685800" y="888480"/>
            <a:ext cx="7772400" cy="4978440"/>
          </a:xfrm>
          <a:prstGeom prst="rect">
            <a:avLst/>
          </a:prstGeom>
          <a:noFill/>
          <a:ln w="0">
            <a:noFill/>
          </a:ln>
        </p:spPr>
        <p:txBody>
          <a:bodyPr lIns="90000" rIns="90000" tIns="46800" bIns="46800" anchor="t">
            <a:normAutofit/>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Wide basis spreads continue to be a leading indicator of the need for new transportation into the state.</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While California has approximately 7 bcf in interstate receipt capacity, it only has 6.44 bcf in intra-state take-away capacity.</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This deficit will worsen over time as 12.8 GW of new gas-fired generation comes on-line over the next four years to meet the states burgeoning power needs.  The problem will be particularly acute during 2001 and 2002.</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Most of the interstate capacity relief will come on-line in 2003: Ruby, Kern, PGT, and Sonoran</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Most of these expansions are being financed by generators, and are by no means certain.</a:t>
            </a: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p:txBody>
      </p:sp>
      <p:sp>
        <p:nvSpPr>
          <p:cNvPr id="12" name="PlaceHolder 2"/>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400" strike="noStrike" u="none">
                <a:solidFill>
                  <a:srgbClr val="000000"/>
                </a:solidFill>
                <a:effectLst/>
                <a:uFillTx/>
                <a:latin typeface="Arial Black"/>
              </a:rPr>
              <a:t>Debottlenecking California</a:t>
            </a:r>
            <a:endParaRPr b="0" lang="en-US" sz="3400" strike="noStrike" u="none">
              <a:solidFill>
                <a:srgbClr val="000000"/>
              </a:solidFill>
              <a:effectLst/>
              <a:uFillTx/>
              <a:latin typeface="Arial Black"/>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Increased Power Needs Driving California Gas Demand</a:t>
            </a:r>
            <a:endParaRPr b="0" lang="en-US" sz="3000" strike="noStrike" u="none">
              <a:solidFill>
                <a:srgbClr val="000000"/>
              </a:solidFill>
              <a:effectLst/>
              <a:uFillTx/>
              <a:latin typeface="Arial Black"/>
            </a:endParaRPr>
          </a:p>
        </p:txBody>
      </p:sp>
      <p:sp>
        <p:nvSpPr>
          <p:cNvPr id="14" name=""/>
          <p:cNvSpPr/>
          <p:nvPr/>
        </p:nvSpPr>
        <p:spPr>
          <a:xfrm>
            <a:off x="241200" y="6426360"/>
            <a:ext cx="3029040" cy="2156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800" strike="noStrike" u="none">
                <a:solidFill>
                  <a:srgbClr val="000000"/>
                </a:solidFill>
                <a:effectLst/>
                <a:uFillTx/>
                <a:latin typeface="Arial"/>
              </a:rPr>
              <a:t>Source: ENA Long Term Fundamentals</a:t>
            </a:r>
            <a:endParaRPr b="0" lang="en-US" sz="800" strike="noStrike" u="none">
              <a:solidFill>
                <a:srgbClr val="000000"/>
              </a:solidFill>
              <a:effectLst/>
              <a:uFillTx/>
              <a:latin typeface="Times New Roman"/>
            </a:endParaRPr>
          </a:p>
        </p:txBody>
      </p:sp>
      <p:grpSp>
        <p:nvGrpSpPr>
          <p:cNvPr id="15" name=""/>
          <p:cNvGrpSpPr/>
          <p:nvPr/>
        </p:nvGrpSpPr>
        <p:grpSpPr>
          <a:xfrm>
            <a:off x="939960" y="1066680"/>
            <a:ext cx="7238880" cy="2509920"/>
            <a:chOff x="939960" y="1066680"/>
            <a:chExt cx="7238880" cy="2509920"/>
          </a:xfrm>
        </p:grpSpPr>
        <p:graphicFrame>
          <p:nvGraphicFramePr>
            <p:cNvPr id="16" name=""/>
            <p:cNvGraphicFramePr/>
            <p:nvPr/>
          </p:nvGraphicFramePr>
          <p:xfrm>
            <a:off x="939960" y="1351080"/>
            <a:ext cx="7238880" cy="2225520"/>
          </p:xfrm>
          <a:graphic>
            <a:graphicData uri="http://schemas.openxmlformats.org/presentationml/2006/ole">
              <p:oleObj r:id="rId1" spid="">
                <p:embed/>
                <p:pic>
                  <p:nvPicPr>
                    <p:cNvPr id="17" name="" descr=""/>
                    <p:cNvPicPr/>
                    <p:nvPr/>
                  </p:nvPicPr>
                  <p:blipFill>
                    <a:blip r:embed="rId2"/>
                    <a:stretch/>
                  </p:blipFill>
                  <p:spPr>
                    <a:xfrm>
                      <a:off x="939960" y="1351080"/>
                      <a:ext cx="7238880" cy="2225520"/>
                    </a:xfrm>
                    <a:prstGeom prst="rect">
                      <a:avLst/>
                    </a:prstGeom>
                    <a:noFill/>
                    <a:ln w="0">
                      <a:noFill/>
                    </a:ln>
                  </p:spPr>
                </p:pic>
              </p:oleObj>
            </a:graphicData>
          </a:graphic>
        </p:graphicFrame>
        <p:sp>
          <p:nvSpPr>
            <p:cNvPr id="18" name=""/>
            <p:cNvSpPr/>
            <p:nvPr/>
          </p:nvSpPr>
          <p:spPr>
            <a:xfrm>
              <a:off x="2718000" y="1066680"/>
              <a:ext cx="485136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New Gas Fired Generation</a:t>
              </a:r>
              <a:endParaRPr b="0" lang="en-US" sz="1600" strike="noStrike" u="none">
                <a:solidFill>
                  <a:srgbClr val="000000"/>
                </a:solidFill>
                <a:effectLst/>
                <a:uFillTx/>
                <a:latin typeface="Times New Roman"/>
              </a:endParaRPr>
            </a:p>
          </p:txBody>
        </p:sp>
      </p:grpSp>
      <p:grpSp>
        <p:nvGrpSpPr>
          <p:cNvPr id="19" name=""/>
          <p:cNvGrpSpPr/>
          <p:nvPr/>
        </p:nvGrpSpPr>
        <p:grpSpPr>
          <a:xfrm>
            <a:off x="939960" y="3746520"/>
            <a:ext cx="7238880" cy="2573280"/>
            <a:chOff x="939960" y="3746520"/>
            <a:chExt cx="7238880" cy="2573280"/>
          </a:xfrm>
        </p:grpSpPr>
        <p:graphicFrame>
          <p:nvGraphicFramePr>
            <p:cNvPr id="20" name=""/>
            <p:cNvGraphicFramePr/>
            <p:nvPr/>
          </p:nvGraphicFramePr>
          <p:xfrm>
            <a:off x="939960" y="4093920"/>
            <a:ext cx="7238880" cy="2225880"/>
          </p:xfrm>
          <a:graphic>
            <a:graphicData uri="http://schemas.openxmlformats.org/presentationml/2006/ole">
              <p:oleObj r:id="rId3" spid="">
                <p:embed/>
                <p:pic>
                  <p:nvPicPr>
                    <p:cNvPr id="21" name="" descr=""/>
                    <p:cNvPicPr/>
                    <p:nvPr/>
                  </p:nvPicPr>
                  <p:blipFill>
                    <a:blip r:embed="rId4"/>
                    <a:stretch/>
                  </p:blipFill>
                  <p:spPr>
                    <a:xfrm>
                      <a:off x="939960" y="4093920"/>
                      <a:ext cx="7238880" cy="2225880"/>
                    </a:xfrm>
                    <a:prstGeom prst="rect">
                      <a:avLst/>
                    </a:prstGeom>
                    <a:noFill/>
                    <a:ln w="0">
                      <a:noFill/>
                    </a:ln>
                  </p:spPr>
                </p:pic>
              </p:oleObj>
            </a:graphicData>
          </a:graphic>
        </p:graphicFrame>
        <p:sp>
          <p:nvSpPr>
            <p:cNvPr id="22" name=""/>
            <p:cNvSpPr/>
            <p:nvPr/>
          </p:nvSpPr>
          <p:spPr>
            <a:xfrm>
              <a:off x="2793960" y="3746520"/>
              <a:ext cx="4851000" cy="3376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Incremental Pipeline Capacity to Border</a:t>
              </a:r>
              <a:endParaRPr b="0" lang="en-US" sz="1600" strike="noStrike" u="none">
                <a:solidFill>
                  <a:srgbClr val="000000"/>
                </a:solidFill>
                <a:effectLst/>
                <a:uFillTx/>
                <a:latin typeface="Times New Roman"/>
              </a:endParaRPr>
            </a:p>
          </p:txBody>
        </p:sp>
      </p:grpSp>
      <p:sp>
        <p:nvSpPr>
          <p:cNvPr id="23" name=""/>
          <p:cNvSpPr/>
          <p:nvPr/>
        </p:nvSpPr>
        <p:spPr>
          <a:xfrm>
            <a:off x="2249640" y="4328280"/>
            <a:ext cx="2739960" cy="1166760"/>
          </a:xfrm>
          <a:prstGeom prst="ellipse">
            <a:avLst/>
          </a:prstGeom>
          <a:solidFill>
            <a:srgbClr val="0000ff"/>
          </a:solidFill>
          <a:ln w="0">
            <a:noFill/>
          </a:ln>
          <a:effectLst>
            <a:outerShdw dist="107932" dir="2700000" blurRad="0" rotWithShape="0">
              <a:srgbClr val="808080"/>
            </a:outerShdw>
          </a:effectLst>
        </p:spPr>
        <p:style>
          <a:lnRef idx="0"/>
          <a:fillRef idx="0"/>
          <a:effectRef idx="0"/>
          <a:fontRef idx="minor"/>
        </p:style>
        <p:txBody>
          <a:bodyPr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Pipeline Capacity Growth Will Be Slow Relative to New Power Generation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24" name=""/>
          <p:cNvGrpSpPr/>
          <p:nvPr/>
        </p:nvGrpSpPr>
        <p:grpSpPr>
          <a:xfrm>
            <a:off x="97560" y="1490040"/>
            <a:ext cx="4151160" cy="4637880"/>
            <a:chOff x="97560" y="1490040"/>
            <a:chExt cx="4151160" cy="4637880"/>
          </a:xfrm>
        </p:grpSpPr>
        <p:sp>
          <p:nvSpPr>
            <p:cNvPr id="25" name=""/>
            <p:cNvSpPr/>
            <p:nvPr/>
          </p:nvSpPr>
          <p:spPr>
            <a:xfrm rot="21189600">
              <a:off x="336240" y="1693440"/>
              <a:ext cx="3673440" cy="4230720"/>
            </a:xfrm>
            <a:custGeom>
              <a:avLst/>
              <a:gdLst/>
              <a:ahLst/>
              <a:rect l="l" t="t" r="r" b="b"/>
              <a:pathLst>
                <a:path w="350" h="592">
                  <a:moveTo>
                    <a:pt x="305" y="592"/>
                  </a:moveTo>
                  <a:lnTo>
                    <a:pt x="194" y="579"/>
                  </a:lnTo>
                  <a:lnTo>
                    <a:pt x="194" y="579"/>
                  </a:lnTo>
                  <a:lnTo>
                    <a:pt x="194" y="572"/>
                  </a:lnTo>
                  <a:lnTo>
                    <a:pt x="194" y="566"/>
                  </a:lnTo>
                  <a:lnTo>
                    <a:pt x="194" y="566"/>
                  </a:lnTo>
                  <a:lnTo>
                    <a:pt x="194" y="566"/>
                  </a:lnTo>
                  <a:lnTo>
                    <a:pt x="194" y="566"/>
                  </a:lnTo>
                  <a:lnTo>
                    <a:pt x="194" y="559"/>
                  </a:lnTo>
                  <a:lnTo>
                    <a:pt x="194" y="559"/>
                  </a:lnTo>
                  <a:lnTo>
                    <a:pt x="194" y="540"/>
                  </a:lnTo>
                  <a:lnTo>
                    <a:pt x="188" y="520"/>
                  </a:lnTo>
                  <a:lnTo>
                    <a:pt x="181" y="520"/>
                  </a:lnTo>
                  <a:lnTo>
                    <a:pt x="175" y="507"/>
                  </a:lnTo>
                  <a:lnTo>
                    <a:pt x="162" y="501"/>
                  </a:lnTo>
                  <a:lnTo>
                    <a:pt x="156" y="501"/>
                  </a:lnTo>
                  <a:lnTo>
                    <a:pt x="156" y="494"/>
                  </a:lnTo>
                  <a:lnTo>
                    <a:pt x="156" y="494"/>
                  </a:lnTo>
                  <a:lnTo>
                    <a:pt x="156" y="488"/>
                  </a:lnTo>
                  <a:lnTo>
                    <a:pt x="156" y="488"/>
                  </a:lnTo>
                  <a:lnTo>
                    <a:pt x="149" y="481"/>
                  </a:lnTo>
                  <a:lnTo>
                    <a:pt x="143" y="481"/>
                  </a:lnTo>
                  <a:lnTo>
                    <a:pt x="136" y="475"/>
                  </a:lnTo>
                  <a:lnTo>
                    <a:pt x="130" y="468"/>
                  </a:lnTo>
                  <a:lnTo>
                    <a:pt x="123" y="455"/>
                  </a:lnTo>
                  <a:lnTo>
                    <a:pt x="117" y="455"/>
                  </a:lnTo>
                  <a:lnTo>
                    <a:pt x="110" y="449"/>
                  </a:lnTo>
                  <a:lnTo>
                    <a:pt x="91" y="442"/>
                  </a:lnTo>
                  <a:lnTo>
                    <a:pt x="84" y="442"/>
                  </a:lnTo>
                  <a:lnTo>
                    <a:pt x="71" y="436"/>
                  </a:lnTo>
                  <a:lnTo>
                    <a:pt x="71" y="429"/>
                  </a:lnTo>
                  <a:lnTo>
                    <a:pt x="71" y="429"/>
                  </a:lnTo>
                  <a:lnTo>
                    <a:pt x="71" y="423"/>
                  </a:lnTo>
                  <a:lnTo>
                    <a:pt x="71" y="416"/>
                  </a:lnTo>
                  <a:lnTo>
                    <a:pt x="78" y="410"/>
                  </a:lnTo>
                  <a:lnTo>
                    <a:pt x="78" y="403"/>
                  </a:lnTo>
                  <a:lnTo>
                    <a:pt x="71" y="397"/>
                  </a:lnTo>
                  <a:lnTo>
                    <a:pt x="71" y="397"/>
                  </a:lnTo>
                  <a:lnTo>
                    <a:pt x="71" y="390"/>
                  </a:lnTo>
                  <a:lnTo>
                    <a:pt x="71" y="390"/>
                  </a:lnTo>
                  <a:lnTo>
                    <a:pt x="71" y="390"/>
                  </a:lnTo>
                  <a:lnTo>
                    <a:pt x="71" y="384"/>
                  </a:lnTo>
                  <a:lnTo>
                    <a:pt x="65" y="377"/>
                  </a:lnTo>
                  <a:lnTo>
                    <a:pt x="52" y="358"/>
                  </a:lnTo>
                  <a:lnTo>
                    <a:pt x="52" y="351"/>
                  </a:lnTo>
                  <a:lnTo>
                    <a:pt x="52" y="345"/>
                  </a:lnTo>
                  <a:lnTo>
                    <a:pt x="52" y="338"/>
                  </a:lnTo>
                  <a:lnTo>
                    <a:pt x="39" y="325"/>
                  </a:lnTo>
                  <a:lnTo>
                    <a:pt x="39" y="312"/>
                  </a:lnTo>
                  <a:lnTo>
                    <a:pt x="45" y="305"/>
                  </a:lnTo>
                  <a:lnTo>
                    <a:pt x="45" y="305"/>
                  </a:lnTo>
                  <a:lnTo>
                    <a:pt x="52" y="305"/>
                  </a:lnTo>
                  <a:lnTo>
                    <a:pt x="52" y="292"/>
                  </a:lnTo>
                  <a:lnTo>
                    <a:pt x="45" y="292"/>
                  </a:lnTo>
                  <a:lnTo>
                    <a:pt x="39" y="286"/>
                  </a:lnTo>
                  <a:lnTo>
                    <a:pt x="32" y="279"/>
                  </a:lnTo>
                  <a:lnTo>
                    <a:pt x="32" y="273"/>
                  </a:lnTo>
                  <a:lnTo>
                    <a:pt x="32" y="253"/>
                  </a:lnTo>
                  <a:lnTo>
                    <a:pt x="32" y="253"/>
                  </a:lnTo>
                  <a:lnTo>
                    <a:pt x="32" y="247"/>
                  </a:lnTo>
                  <a:lnTo>
                    <a:pt x="32" y="247"/>
                  </a:lnTo>
                  <a:lnTo>
                    <a:pt x="39" y="240"/>
                  </a:lnTo>
                  <a:lnTo>
                    <a:pt x="39" y="240"/>
                  </a:lnTo>
                  <a:lnTo>
                    <a:pt x="39" y="240"/>
                  </a:lnTo>
                  <a:lnTo>
                    <a:pt x="39" y="247"/>
                  </a:lnTo>
                  <a:lnTo>
                    <a:pt x="39" y="253"/>
                  </a:lnTo>
                  <a:lnTo>
                    <a:pt x="45" y="253"/>
                  </a:lnTo>
                  <a:lnTo>
                    <a:pt x="45" y="253"/>
                  </a:lnTo>
                  <a:lnTo>
                    <a:pt x="52" y="247"/>
                  </a:lnTo>
                  <a:lnTo>
                    <a:pt x="45" y="240"/>
                  </a:lnTo>
                  <a:lnTo>
                    <a:pt x="45" y="234"/>
                  </a:lnTo>
                  <a:lnTo>
                    <a:pt x="45" y="227"/>
                  </a:lnTo>
                  <a:lnTo>
                    <a:pt x="45" y="227"/>
                  </a:lnTo>
                  <a:lnTo>
                    <a:pt x="39" y="227"/>
                  </a:lnTo>
                  <a:lnTo>
                    <a:pt x="39" y="234"/>
                  </a:lnTo>
                  <a:lnTo>
                    <a:pt x="39" y="234"/>
                  </a:lnTo>
                  <a:lnTo>
                    <a:pt x="32" y="234"/>
                  </a:lnTo>
                  <a:lnTo>
                    <a:pt x="26" y="221"/>
                  </a:lnTo>
                  <a:lnTo>
                    <a:pt x="19" y="221"/>
                  </a:lnTo>
                  <a:lnTo>
                    <a:pt x="19" y="214"/>
                  </a:lnTo>
                  <a:lnTo>
                    <a:pt x="19" y="195"/>
                  </a:lnTo>
                  <a:lnTo>
                    <a:pt x="13" y="188"/>
                  </a:lnTo>
                  <a:lnTo>
                    <a:pt x="13" y="182"/>
                  </a:lnTo>
                  <a:lnTo>
                    <a:pt x="6" y="162"/>
                  </a:lnTo>
                  <a:lnTo>
                    <a:pt x="6" y="156"/>
                  </a:lnTo>
                  <a:lnTo>
                    <a:pt x="6" y="149"/>
                  </a:lnTo>
                  <a:lnTo>
                    <a:pt x="6" y="149"/>
                  </a:lnTo>
                  <a:lnTo>
                    <a:pt x="6" y="136"/>
                  </a:lnTo>
                  <a:lnTo>
                    <a:pt x="13" y="130"/>
                  </a:lnTo>
                  <a:lnTo>
                    <a:pt x="13" y="123"/>
                  </a:lnTo>
                  <a:lnTo>
                    <a:pt x="13" y="117"/>
                  </a:lnTo>
                  <a:lnTo>
                    <a:pt x="6" y="104"/>
                  </a:lnTo>
                  <a:lnTo>
                    <a:pt x="6" y="97"/>
                  </a:lnTo>
                  <a:lnTo>
                    <a:pt x="6" y="97"/>
                  </a:lnTo>
                  <a:lnTo>
                    <a:pt x="6" y="97"/>
                  </a:lnTo>
                  <a:lnTo>
                    <a:pt x="0" y="91"/>
                  </a:lnTo>
                  <a:lnTo>
                    <a:pt x="0" y="84"/>
                  </a:lnTo>
                  <a:lnTo>
                    <a:pt x="0" y="78"/>
                  </a:lnTo>
                  <a:lnTo>
                    <a:pt x="0" y="78"/>
                  </a:lnTo>
                  <a:lnTo>
                    <a:pt x="6" y="65"/>
                  </a:lnTo>
                  <a:lnTo>
                    <a:pt x="19" y="52"/>
                  </a:lnTo>
                  <a:lnTo>
                    <a:pt x="19" y="45"/>
                  </a:lnTo>
                  <a:lnTo>
                    <a:pt x="26" y="39"/>
                  </a:lnTo>
                  <a:lnTo>
                    <a:pt x="26" y="32"/>
                  </a:lnTo>
                  <a:lnTo>
                    <a:pt x="32" y="32"/>
                  </a:lnTo>
                  <a:lnTo>
                    <a:pt x="32" y="13"/>
                  </a:lnTo>
                  <a:lnTo>
                    <a:pt x="32" y="6"/>
                  </a:lnTo>
                  <a:lnTo>
                    <a:pt x="32" y="0"/>
                  </a:lnTo>
                  <a:lnTo>
                    <a:pt x="32" y="0"/>
                  </a:lnTo>
                  <a:lnTo>
                    <a:pt x="194" y="39"/>
                  </a:lnTo>
                  <a:lnTo>
                    <a:pt x="156" y="201"/>
                  </a:lnTo>
                  <a:lnTo>
                    <a:pt x="337" y="468"/>
                  </a:lnTo>
                  <a:lnTo>
                    <a:pt x="337" y="475"/>
                  </a:lnTo>
                  <a:lnTo>
                    <a:pt x="337" y="481"/>
                  </a:lnTo>
                  <a:lnTo>
                    <a:pt x="337" y="481"/>
                  </a:lnTo>
                  <a:lnTo>
                    <a:pt x="337" y="488"/>
                  </a:lnTo>
                  <a:lnTo>
                    <a:pt x="337" y="494"/>
                  </a:lnTo>
                  <a:lnTo>
                    <a:pt x="337" y="494"/>
                  </a:lnTo>
                  <a:lnTo>
                    <a:pt x="344" y="501"/>
                  </a:lnTo>
                  <a:lnTo>
                    <a:pt x="344" y="507"/>
                  </a:lnTo>
                  <a:lnTo>
                    <a:pt x="350" y="507"/>
                  </a:lnTo>
                  <a:lnTo>
                    <a:pt x="350" y="514"/>
                  </a:lnTo>
                  <a:lnTo>
                    <a:pt x="350" y="514"/>
                  </a:lnTo>
                  <a:lnTo>
                    <a:pt x="344" y="514"/>
                  </a:lnTo>
                  <a:lnTo>
                    <a:pt x="337" y="520"/>
                  </a:lnTo>
                  <a:lnTo>
                    <a:pt x="331" y="520"/>
                  </a:lnTo>
                  <a:lnTo>
                    <a:pt x="331" y="527"/>
                  </a:lnTo>
                  <a:lnTo>
                    <a:pt x="324" y="540"/>
                  </a:lnTo>
                  <a:lnTo>
                    <a:pt x="318" y="553"/>
                  </a:lnTo>
                  <a:lnTo>
                    <a:pt x="311" y="553"/>
                  </a:lnTo>
                  <a:lnTo>
                    <a:pt x="311" y="559"/>
                  </a:lnTo>
                  <a:lnTo>
                    <a:pt x="311" y="559"/>
                  </a:lnTo>
                  <a:lnTo>
                    <a:pt x="311" y="566"/>
                  </a:lnTo>
                  <a:lnTo>
                    <a:pt x="311" y="572"/>
                  </a:lnTo>
                  <a:lnTo>
                    <a:pt x="311" y="572"/>
                  </a:lnTo>
                  <a:lnTo>
                    <a:pt x="318" y="579"/>
                  </a:lnTo>
                  <a:lnTo>
                    <a:pt x="318" y="579"/>
                  </a:lnTo>
                  <a:lnTo>
                    <a:pt x="318" y="585"/>
                  </a:lnTo>
                  <a:lnTo>
                    <a:pt x="318" y="585"/>
                  </a:lnTo>
                  <a:lnTo>
                    <a:pt x="311" y="592"/>
                  </a:lnTo>
                  <a:lnTo>
                    <a:pt x="311" y="592"/>
                  </a:lnTo>
                  <a:lnTo>
                    <a:pt x="305" y="592"/>
                  </a:lnTo>
                </a:path>
              </a:pathLst>
            </a:custGeom>
            <a:solidFill>
              <a:srgbClr val="d5ffdd">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flipH="1" flipV="1">
              <a:off x="1482120" y="1815840"/>
              <a:ext cx="91800" cy="92160"/>
            </a:xfrm>
            <a:prstGeom prst="star5">
              <a:avLst/>
            </a:prstGeom>
            <a:solidFill>
              <a:srgbClr val="ffff00"/>
            </a:solidFill>
            <a:ln w="3240">
              <a:solidFill>
                <a:srgbClr val="000000"/>
              </a:solidFill>
              <a:miter/>
            </a:ln>
          </p:spPr>
          <p:style>
            <a:lnRef idx="0"/>
            <a:fillRef idx="0"/>
            <a:effectRef idx="0"/>
            <a:fontRef idx="minor"/>
          </p:style>
          <p:txBody>
            <a:bodyPr wrap="none" lIns="90000" rIns="90000" tIns="-16200" bIns="-16200" anchor="ctr">
              <a:noAutofit/>
            </a:bodyPr>
            <a:p>
              <a:endParaRPr b="0" lang="en-US" sz="2400" strike="noStrike" u="none">
                <a:solidFill>
                  <a:srgbClr val="000000"/>
                </a:solidFill>
                <a:effectLst/>
                <a:uFillTx/>
                <a:latin typeface="Times New Roman"/>
              </a:endParaRPr>
            </a:p>
          </p:txBody>
        </p:sp>
        <p:sp>
          <p:nvSpPr>
            <p:cNvPr id="27" name=""/>
            <p:cNvSpPr/>
            <p:nvPr/>
          </p:nvSpPr>
          <p:spPr>
            <a:xfrm flipH="1" flipV="1">
              <a:off x="2131920" y="4479120"/>
              <a:ext cx="123840" cy="91800"/>
            </a:xfrm>
            <a:prstGeom prst="star5">
              <a:avLst/>
            </a:prstGeom>
            <a:solidFill>
              <a:srgbClr val="ffff00"/>
            </a:solidFill>
            <a:ln w="3240">
              <a:solidFill>
                <a:srgbClr val="000000"/>
              </a:solidFill>
              <a:miter/>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
          <p:nvSpPr>
            <p:cNvPr id="28" name=""/>
            <p:cNvSpPr/>
            <p:nvPr/>
          </p:nvSpPr>
          <p:spPr>
            <a:xfrm flipH="1" flipV="1">
              <a:off x="3882960" y="5213160"/>
              <a:ext cx="92160" cy="92160"/>
            </a:xfrm>
            <a:prstGeom prst="star5">
              <a:avLst/>
            </a:prstGeom>
            <a:solidFill>
              <a:srgbClr val="ffff00"/>
            </a:solidFill>
            <a:ln w="3240">
              <a:solidFill>
                <a:srgbClr val="000000"/>
              </a:solidFill>
              <a:miter/>
            </a:ln>
          </p:spPr>
          <p:style>
            <a:lnRef idx="0"/>
            <a:fillRef idx="0"/>
            <a:effectRef idx="0"/>
            <a:fontRef idx="minor"/>
          </p:style>
          <p:txBody>
            <a:bodyPr wrap="none" lIns="90000" rIns="90000" tIns="-16200" bIns="-16200" anchor="ctr">
              <a:noAutofit/>
            </a:bodyPr>
            <a:p>
              <a:endParaRPr b="0" lang="en-US" sz="2400" strike="noStrike" u="none">
                <a:solidFill>
                  <a:srgbClr val="000000"/>
                </a:solidFill>
                <a:effectLst/>
                <a:uFillTx/>
                <a:latin typeface="Times New Roman"/>
              </a:endParaRPr>
            </a:p>
          </p:txBody>
        </p:sp>
        <p:sp>
          <p:nvSpPr>
            <p:cNvPr id="29" name=""/>
            <p:cNvSpPr/>
            <p:nvPr/>
          </p:nvSpPr>
          <p:spPr>
            <a:xfrm flipH="1" flipV="1">
              <a:off x="3762360" y="4622040"/>
              <a:ext cx="92160" cy="91800"/>
            </a:xfrm>
            <a:prstGeom prst="star5">
              <a:avLst/>
            </a:prstGeom>
            <a:solidFill>
              <a:srgbClr val="ffff00"/>
            </a:solidFill>
            <a:ln w="3240">
              <a:solidFill>
                <a:srgbClr val="000000"/>
              </a:solidFill>
              <a:miter/>
            </a:ln>
          </p:spPr>
          <p:style>
            <a:lnRef idx="0"/>
            <a:fillRef idx="0"/>
            <a:effectRef idx="0"/>
            <a:fontRef idx="minor"/>
          </p:style>
          <p:txBody>
            <a:bodyPr wrap="none" lIns="90000" rIns="90000" tIns="-15840" bIns="-15840" anchor="ctr">
              <a:noAutofit/>
            </a:bodyPr>
            <a:p>
              <a:endParaRPr b="0" lang="en-US" sz="2400" strike="noStrike" u="none">
                <a:solidFill>
                  <a:srgbClr val="000000"/>
                </a:solidFill>
                <a:effectLst/>
                <a:uFillTx/>
                <a:latin typeface="Times New Roman"/>
              </a:endParaRPr>
            </a:p>
          </p:txBody>
        </p:sp>
        <p:sp>
          <p:nvSpPr>
            <p:cNvPr id="30" name=""/>
            <p:cNvSpPr/>
            <p:nvPr/>
          </p:nvSpPr>
          <p:spPr>
            <a:xfrm flipH="1" flipV="1">
              <a:off x="3990960" y="4809960"/>
              <a:ext cx="92160" cy="92160"/>
            </a:xfrm>
            <a:prstGeom prst="star5">
              <a:avLst/>
            </a:prstGeom>
            <a:solidFill>
              <a:srgbClr val="ffff00"/>
            </a:solidFill>
            <a:ln w="3240">
              <a:solidFill>
                <a:srgbClr val="000000"/>
              </a:solidFill>
              <a:miter/>
            </a:ln>
          </p:spPr>
          <p:style>
            <a:lnRef idx="0"/>
            <a:fillRef idx="0"/>
            <a:effectRef idx="0"/>
            <a:fontRef idx="minor"/>
          </p:style>
          <p:txBody>
            <a:bodyPr wrap="none" lIns="90000" rIns="90000" tIns="-16200" bIns="-16200" anchor="ctr">
              <a:noAutofit/>
            </a:bodyPr>
            <a:p>
              <a:endParaRPr b="0" lang="en-US" sz="2400" strike="noStrike" u="none">
                <a:solidFill>
                  <a:srgbClr val="000000"/>
                </a:solidFill>
                <a:effectLst/>
                <a:uFillTx/>
                <a:latin typeface="Times New Roman"/>
              </a:endParaRPr>
            </a:p>
          </p:txBody>
        </p:sp>
      </p:grpSp>
      <p:graphicFrame>
        <p:nvGraphicFramePr>
          <p:cNvPr id="31" name=""/>
          <p:cNvGraphicFramePr/>
          <p:nvPr/>
        </p:nvGraphicFramePr>
        <p:xfrm>
          <a:off x="3352680" y="838080"/>
          <a:ext cx="6003720" cy="2722680"/>
        </p:xfrm>
        <a:graphic>
          <a:graphicData uri="http://schemas.openxmlformats.org/drawingml/2006/table">
            <a:tbl>
              <a:tblPr/>
              <a:tblGrid>
                <a:gridCol w="952560"/>
                <a:gridCol w="627120"/>
                <a:gridCol w="599760"/>
                <a:gridCol w="600120"/>
                <a:gridCol w="671760"/>
                <a:gridCol w="882360"/>
                <a:gridCol w="470160"/>
                <a:gridCol w="1199880"/>
              </a:tblGrid>
              <a:tr h="306720">
                <a:tc>
                  <a:txBody>
                    <a:bodyPr lIns="90000" rIns="90000" tIns="46800" bIns="46800" anchor="ctr">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ctr" marL="90000" marR="90000">
                    <a:lnL>
                      <a:noFill/>
                    </a:lnL>
                    <a:lnR>
                      <a:noFill/>
                    </a:lnR>
                    <a:lnT>
                      <a:noFill/>
                    </a:lnT>
                    <a:lnB>
                      <a:noFill/>
                    </a:lnB>
                    <a:noFill/>
                  </a:tcPr>
                </a:tc>
                <a:tc>
                  <a:txBody>
                    <a:bodyPr lIns="90000" rIns="90000" tIns="46800" bIns="46800" anchor="ctr">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Existing</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2001Q3</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2001Q4</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2002</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2003</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TBD</a:t>
                      </a:r>
                      <a:endParaRPr b="0" lang="en-US" sz="9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TOTAL</a:t>
                      </a:r>
                      <a:endParaRPr b="0" lang="en-US" sz="900" strike="noStrike" u="none">
                        <a:solidFill>
                          <a:srgbClr val="000000"/>
                        </a:solidFill>
                        <a:effectLst/>
                        <a:uFillTx/>
                        <a:latin typeface="Times New Roman"/>
                      </a:endParaRPr>
                    </a:p>
                  </a:txBody>
                  <a:tcPr anchor="ctr" marL="90000" marR="90000">
                    <a:lnL>
                      <a:noFill/>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CIG Ruby</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750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750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El Paso</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2,890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2,890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Kern</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700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135</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900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1,735</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Mojave</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400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400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PGT</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1,930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200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300 – 500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2,430 – 2,630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652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Sonora I &amp; II</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750 – 1,000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1,000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1,750 – 2,000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39564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Southern Trails</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80 – 120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80 - 120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39564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Trans-western</a:t>
                      </a:r>
                      <a:endParaRPr b="0" lang="en-US" sz="9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1,090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150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1,240</a:t>
                      </a:r>
                      <a:endParaRPr b="0" lang="en-US" sz="9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31480">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TOTAL</a:t>
                      </a:r>
                      <a:endParaRPr b="0" lang="en-US" sz="9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7,010</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135</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430 - 470</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2,700 – 3,150</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1,000</a:t>
                      </a:r>
                      <a:endParaRPr b="0" lang="en-US" sz="9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nSpc>
                          <a:spcPct val="100000"/>
                        </a:lnSpc>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Times New Roman"/>
                        </a:rPr>
                        <a:t>11,275 – 11,765</a:t>
                      </a:r>
                      <a:endParaRPr b="0" lang="en-US" sz="9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sp>
        <p:nvSpPr>
          <p:cNvPr id="32" name="PlaceHolder 1"/>
          <p:cNvSpPr>
            <a:spLocks noGrp="1"/>
          </p:cNvSpPr>
          <p:nvPr>
            <p:ph type="title"/>
          </p:nvPr>
        </p:nvSpPr>
        <p:spPr>
          <a:xfrm>
            <a:off x="-360" y="0"/>
            <a:ext cx="9448920" cy="83808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Approximately 3.5 Bcf/Day in New California Pipeline Capacity</a:t>
            </a:r>
            <a:endParaRPr b="0" lang="en-US" sz="2400" strike="noStrike" u="none">
              <a:solidFill>
                <a:srgbClr val="000000"/>
              </a:solidFill>
              <a:effectLst/>
              <a:uFillTx/>
              <a:latin typeface="Arial Black"/>
            </a:endParaRPr>
          </a:p>
        </p:txBody>
      </p:sp>
      <p:sp>
        <p:nvSpPr>
          <p:cNvPr id="33" name=""/>
          <p:cNvSpPr/>
          <p:nvPr/>
        </p:nvSpPr>
        <p:spPr>
          <a:xfrm>
            <a:off x="1174680" y="4441680"/>
            <a:ext cx="12700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Wheeler Ridge, CA</a:t>
            </a:r>
            <a:endParaRPr b="0" lang="en-US" sz="800" strike="noStrike" u="none">
              <a:solidFill>
                <a:srgbClr val="000000"/>
              </a:solidFill>
              <a:effectLst/>
              <a:uFillTx/>
              <a:latin typeface="Times New Roman"/>
            </a:endParaRPr>
          </a:p>
        </p:txBody>
      </p:sp>
      <p:sp>
        <p:nvSpPr>
          <p:cNvPr id="34" name=""/>
          <p:cNvSpPr/>
          <p:nvPr/>
        </p:nvSpPr>
        <p:spPr>
          <a:xfrm rot="20215800">
            <a:off x="2978640" y="5108040"/>
            <a:ext cx="1549440" cy="35208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Blythe, CA/</a:t>
            </a:r>
            <a:endParaRPr b="0" lang="en-US" sz="800" strike="noStrike" u="none">
              <a:solidFill>
                <a:srgbClr val="000000"/>
              </a:solidFill>
              <a:effectLst/>
              <a:uFillTx/>
              <a:latin typeface="Times New Roman"/>
            </a:endParaRPr>
          </a:p>
          <a:p>
            <a:pPr>
              <a:lnSpc>
                <a:spcPct val="6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Ehrenberg, AZ</a:t>
            </a:r>
            <a:endParaRPr b="0" lang="en-US" sz="800" strike="noStrike" u="none">
              <a:solidFill>
                <a:srgbClr val="000000"/>
              </a:solidFill>
              <a:effectLst/>
              <a:uFillTx/>
              <a:latin typeface="Times New Roman"/>
            </a:endParaRPr>
          </a:p>
        </p:txBody>
      </p:sp>
      <p:sp>
        <p:nvSpPr>
          <p:cNvPr id="35" name=""/>
          <p:cNvSpPr/>
          <p:nvPr/>
        </p:nvSpPr>
        <p:spPr>
          <a:xfrm>
            <a:off x="3492360" y="622440"/>
            <a:ext cx="255276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All Capacity Figures in MMCF/day</a:t>
            </a:r>
            <a:endParaRPr b="0" lang="en-US" sz="1000" strike="noStrike" u="none">
              <a:solidFill>
                <a:srgbClr val="000000"/>
              </a:solidFill>
              <a:effectLst/>
              <a:uFillTx/>
              <a:latin typeface="Times New Roman"/>
            </a:endParaRPr>
          </a:p>
        </p:txBody>
      </p:sp>
      <p:sp>
        <p:nvSpPr>
          <p:cNvPr id="36" name=""/>
          <p:cNvSpPr/>
          <p:nvPr/>
        </p:nvSpPr>
        <p:spPr>
          <a:xfrm>
            <a:off x="758880" y="1647720"/>
            <a:ext cx="7747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Malin, OR</a:t>
            </a:r>
            <a:endParaRPr b="0" lang="en-US" sz="800" strike="noStrike" u="none">
              <a:solidFill>
                <a:srgbClr val="000000"/>
              </a:solidFill>
              <a:effectLst/>
              <a:uFillTx/>
              <a:latin typeface="Times New Roman"/>
            </a:endParaRPr>
          </a:p>
        </p:txBody>
      </p:sp>
      <p:sp>
        <p:nvSpPr>
          <p:cNvPr id="37" name=""/>
          <p:cNvSpPr/>
          <p:nvPr/>
        </p:nvSpPr>
        <p:spPr>
          <a:xfrm rot="17994000">
            <a:off x="1613880" y="1320120"/>
            <a:ext cx="53316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PGT</a:t>
            </a:r>
            <a:endParaRPr b="0" lang="en-US" sz="1000" strike="noStrike" u="none">
              <a:solidFill>
                <a:srgbClr val="000000"/>
              </a:solidFill>
              <a:effectLst/>
              <a:uFillTx/>
              <a:latin typeface="Times New Roman"/>
            </a:endParaRPr>
          </a:p>
        </p:txBody>
      </p:sp>
      <p:sp>
        <p:nvSpPr>
          <p:cNvPr id="38" name=""/>
          <p:cNvSpPr/>
          <p:nvPr/>
        </p:nvSpPr>
        <p:spPr>
          <a:xfrm rot="20372400">
            <a:off x="1930680" y="2387160"/>
            <a:ext cx="114300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CIG Ruby</a:t>
            </a:r>
            <a:endParaRPr b="0" lang="en-US" sz="1000" strike="noStrike" u="none">
              <a:solidFill>
                <a:srgbClr val="000000"/>
              </a:solidFill>
              <a:effectLst/>
              <a:uFillTx/>
              <a:latin typeface="Times New Roman"/>
            </a:endParaRPr>
          </a:p>
        </p:txBody>
      </p:sp>
      <p:sp>
        <p:nvSpPr>
          <p:cNvPr id="39" name=""/>
          <p:cNvSpPr/>
          <p:nvPr/>
        </p:nvSpPr>
        <p:spPr>
          <a:xfrm rot="19461600">
            <a:off x="3035520" y="3711240"/>
            <a:ext cx="86040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Kern River</a:t>
            </a:r>
            <a:endParaRPr b="0" lang="en-US" sz="1000" strike="noStrike" u="none">
              <a:solidFill>
                <a:srgbClr val="000000"/>
              </a:solidFill>
              <a:effectLst/>
              <a:uFillTx/>
              <a:latin typeface="Times New Roman"/>
            </a:endParaRPr>
          </a:p>
        </p:txBody>
      </p:sp>
      <p:sp>
        <p:nvSpPr>
          <p:cNvPr id="40" name=""/>
          <p:cNvSpPr/>
          <p:nvPr/>
        </p:nvSpPr>
        <p:spPr>
          <a:xfrm rot="1871400">
            <a:off x="5733720" y="523188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Transwestern</a:t>
            </a:r>
            <a:endParaRPr b="0" lang="en-US" sz="1000" strike="noStrike" u="none">
              <a:solidFill>
                <a:srgbClr val="000000"/>
              </a:solidFill>
              <a:effectLst/>
              <a:uFillTx/>
              <a:latin typeface="Times New Roman"/>
            </a:endParaRPr>
          </a:p>
        </p:txBody>
      </p:sp>
      <p:sp>
        <p:nvSpPr>
          <p:cNvPr id="41" name=""/>
          <p:cNvSpPr/>
          <p:nvPr/>
        </p:nvSpPr>
        <p:spPr>
          <a:xfrm>
            <a:off x="4197240" y="4851360"/>
            <a:ext cx="1486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El Paso North/Mojave</a:t>
            </a:r>
            <a:endParaRPr b="0" lang="en-US" sz="1000" strike="noStrike" u="none">
              <a:solidFill>
                <a:srgbClr val="000000"/>
              </a:solidFill>
              <a:effectLst/>
              <a:uFillTx/>
              <a:latin typeface="Times New Roman"/>
            </a:endParaRPr>
          </a:p>
        </p:txBody>
      </p:sp>
      <p:sp>
        <p:nvSpPr>
          <p:cNvPr id="42" name=""/>
          <p:cNvSpPr/>
          <p:nvPr/>
        </p:nvSpPr>
        <p:spPr>
          <a:xfrm rot="21241200">
            <a:off x="5037120" y="421596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Sonora I</a:t>
            </a:r>
            <a:endParaRPr b="0" lang="en-US" sz="1000" strike="noStrike" u="none">
              <a:solidFill>
                <a:srgbClr val="000000"/>
              </a:solidFill>
              <a:effectLst/>
              <a:uFillTx/>
              <a:latin typeface="Times New Roman"/>
            </a:endParaRPr>
          </a:p>
        </p:txBody>
      </p:sp>
      <p:sp>
        <p:nvSpPr>
          <p:cNvPr id="43" name=""/>
          <p:cNvSpPr/>
          <p:nvPr/>
        </p:nvSpPr>
        <p:spPr>
          <a:xfrm rot="20281800">
            <a:off x="2750040" y="4664160"/>
            <a:ext cx="12859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North Needles, CA</a:t>
            </a:r>
            <a:endParaRPr b="0" lang="en-US" sz="800" strike="noStrike" u="none">
              <a:solidFill>
                <a:srgbClr val="000000"/>
              </a:solidFill>
              <a:effectLst/>
              <a:uFillTx/>
              <a:latin typeface="Times New Roman"/>
            </a:endParaRPr>
          </a:p>
        </p:txBody>
      </p:sp>
      <p:grpSp>
        <p:nvGrpSpPr>
          <p:cNvPr id="44" name=""/>
          <p:cNvGrpSpPr/>
          <p:nvPr/>
        </p:nvGrpSpPr>
        <p:grpSpPr>
          <a:xfrm>
            <a:off x="3897360" y="4446360"/>
            <a:ext cx="3562920" cy="1477440"/>
            <a:chOff x="3897360" y="4446360"/>
            <a:chExt cx="3562920" cy="1477440"/>
          </a:xfrm>
        </p:grpSpPr>
        <p:grpSp>
          <p:nvGrpSpPr>
            <p:cNvPr id="45" name=""/>
            <p:cNvGrpSpPr/>
            <p:nvPr/>
          </p:nvGrpSpPr>
          <p:grpSpPr>
            <a:xfrm>
              <a:off x="3897360" y="4446360"/>
              <a:ext cx="3562920" cy="1477440"/>
              <a:chOff x="3897360" y="4446360"/>
              <a:chExt cx="3562920" cy="1477440"/>
            </a:xfrm>
          </p:grpSpPr>
          <p:grpSp>
            <p:nvGrpSpPr>
              <p:cNvPr id="46" name=""/>
              <p:cNvGrpSpPr/>
              <p:nvPr/>
            </p:nvGrpSpPr>
            <p:grpSpPr>
              <a:xfrm>
                <a:off x="3897360" y="4549680"/>
                <a:ext cx="3562920" cy="1374120"/>
                <a:chOff x="3897360" y="4549680"/>
                <a:chExt cx="3562920" cy="1374120"/>
              </a:xfrm>
            </p:grpSpPr>
            <p:sp>
              <p:nvSpPr>
                <p:cNvPr id="47" name=""/>
                <p:cNvSpPr/>
                <p:nvPr/>
              </p:nvSpPr>
              <p:spPr>
                <a:xfrm>
                  <a:off x="5100840" y="4549680"/>
                  <a:ext cx="2359440" cy="137412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flipV="1">
                  <a:off x="3897360" y="4556160"/>
                  <a:ext cx="1219680" cy="88920"/>
                </a:xfrm>
                <a:prstGeom prst="line">
                  <a:avLst/>
                </a:prstGeom>
                <a:ln w="28440">
                  <a:solidFill>
                    <a:srgbClr val="008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pSp>
          <p:sp>
            <p:nvSpPr>
              <p:cNvPr id="49" name=""/>
              <p:cNvSpPr/>
              <p:nvPr/>
            </p:nvSpPr>
            <p:spPr>
              <a:xfrm flipV="1">
                <a:off x="5826240" y="4446360"/>
                <a:ext cx="36000" cy="52236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50" name=""/>
            <p:cNvSpPr/>
            <p:nvPr/>
          </p:nvSpPr>
          <p:spPr>
            <a:xfrm flipV="1">
              <a:off x="4073400" y="4624200"/>
              <a:ext cx="128520" cy="20772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51" name=""/>
          <p:cNvGrpSpPr/>
          <p:nvPr/>
        </p:nvGrpSpPr>
        <p:grpSpPr>
          <a:xfrm>
            <a:off x="3971880" y="4626000"/>
            <a:ext cx="3962520" cy="1401840"/>
            <a:chOff x="3971880" y="4626000"/>
            <a:chExt cx="3962520" cy="1401840"/>
          </a:xfrm>
        </p:grpSpPr>
        <p:sp>
          <p:nvSpPr>
            <p:cNvPr id="52" name=""/>
            <p:cNvSpPr/>
            <p:nvPr/>
          </p:nvSpPr>
          <p:spPr>
            <a:xfrm flipH="1">
              <a:off x="6067440" y="4626000"/>
              <a:ext cx="171360" cy="2541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flipH="1">
              <a:off x="4062240" y="4838760"/>
              <a:ext cx="192852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54" name=""/>
            <p:cNvSpPr/>
            <p:nvPr/>
          </p:nvSpPr>
          <p:spPr>
            <a:xfrm flipH="1" flipV="1">
              <a:off x="5965920" y="4824000"/>
              <a:ext cx="1968480" cy="10890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5" name=""/>
            <p:cNvSpPr/>
            <p:nvPr/>
          </p:nvSpPr>
          <p:spPr>
            <a:xfrm flipH="1" flipV="1">
              <a:off x="5761080" y="5810400"/>
              <a:ext cx="2116080" cy="2174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6" name=""/>
            <p:cNvSpPr/>
            <p:nvPr/>
          </p:nvSpPr>
          <p:spPr>
            <a:xfrm flipH="1" flipV="1">
              <a:off x="3971880" y="5308200"/>
              <a:ext cx="1790640" cy="4971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7" name=""/>
          <p:cNvSpPr/>
          <p:nvPr/>
        </p:nvSpPr>
        <p:spPr>
          <a:xfrm rot="877800">
            <a:off x="4463640" y="558756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El Paso South</a:t>
            </a:r>
            <a:endParaRPr b="0" lang="en-US" sz="1000" strike="noStrike" u="none">
              <a:solidFill>
                <a:srgbClr val="000000"/>
              </a:solidFill>
              <a:effectLst/>
              <a:uFillTx/>
              <a:latin typeface="Times New Roman"/>
            </a:endParaRPr>
          </a:p>
        </p:txBody>
      </p:sp>
      <p:grpSp>
        <p:nvGrpSpPr>
          <p:cNvPr id="58" name=""/>
          <p:cNvGrpSpPr/>
          <p:nvPr/>
        </p:nvGrpSpPr>
        <p:grpSpPr>
          <a:xfrm>
            <a:off x="2232000" y="3772080"/>
            <a:ext cx="1577520" cy="731160"/>
            <a:chOff x="2232000" y="3772080"/>
            <a:chExt cx="1577520" cy="731160"/>
          </a:xfrm>
        </p:grpSpPr>
        <p:sp>
          <p:nvSpPr>
            <p:cNvPr id="59" name=""/>
            <p:cNvSpPr/>
            <p:nvPr/>
          </p:nvSpPr>
          <p:spPr>
            <a:xfrm flipH="1">
              <a:off x="2628720" y="3772080"/>
              <a:ext cx="1180800" cy="698400"/>
            </a:xfrm>
            <a:prstGeom prst="line">
              <a:avLst/>
            </a:prstGeom>
            <a:ln w="28440">
              <a:solidFill>
                <a:srgbClr val="99336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flipH="1">
              <a:off x="2232000" y="4470480"/>
              <a:ext cx="406800" cy="32760"/>
            </a:xfrm>
            <a:prstGeom prst="line">
              <a:avLst/>
            </a:prstGeom>
            <a:ln w="28440">
              <a:solidFill>
                <a:srgbClr val="993366"/>
              </a:solidFill>
              <a:miter/>
            </a:ln>
          </p:spPr>
          <p:style>
            <a:lnRef idx="0"/>
            <a:fillRef idx="0"/>
            <a:effectRef idx="0"/>
            <a:fontRef idx="minor"/>
          </p:style>
          <p:txBody>
            <a:bodyPr lIns="90000" rIns="90000" tIns="-14040" bIns="-14040" anchor="t">
              <a:noAutofit/>
            </a:bodyPr>
            <a:p>
              <a:endParaRPr b="0" lang="en-US" sz="2400" strike="noStrike" u="none">
                <a:solidFill>
                  <a:srgbClr val="000000"/>
                </a:solidFill>
                <a:effectLst/>
                <a:uFillTx/>
                <a:latin typeface="Times New Roman"/>
              </a:endParaRPr>
            </a:p>
          </p:txBody>
        </p:sp>
      </p:grpSp>
      <p:sp>
        <p:nvSpPr>
          <p:cNvPr id="61" name=""/>
          <p:cNvSpPr/>
          <p:nvPr/>
        </p:nvSpPr>
        <p:spPr>
          <a:xfrm flipH="1">
            <a:off x="1539360" y="1152360"/>
            <a:ext cx="349560" cy="66708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nvGrpSpPr>
          <p:cNvPr id="62" name=""/>
          <p:cNvGrpSpPr/>
          <p:nvPr/>
        </p:nvGrpSpPr>
        <p:grpSpPr>
          <a:xfrm>
            <a:off x="3819240" y="4400640"/>
            <a:ext cx="2036520" cy="419040"/>
            <a:chOff x="3819240" y="4400640"/>
            <a:chExt cx="2036520" cy="419040"/>
          </a:xfrm>
        </p:grpSpPr>
        <p:sp>
          <p:nvSpPr>
            <p:cNvPr id="63" name=""/>
            <p:cNvSpPr/>
            <p:nvPr/>
          </p:nvSpPr>
          <p:spPr>
            <a:xfrm flipH="1">
              <a:off x="3819240" y="4400640"/>
              <a:ext cx="2036520" cy="212760"/>
            </a:xfrm>
            <a:prstGeom prst="line">
              <a:avLst/>
            </a:prstGeom>
            <a:ln w="28440">
              <a:solidFill>
                <a:srgbClr val="00ff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4" name=""/>
            <p:cNvSpPr/>
            <p:nvPr/>
          </p:nvSpPr>
          <p:spPr>
            <a:xfrm>
              <a:off x="4005360" y="4578480"/>
              <a:ext cx="11160" cy="241200"/>
            </a:xfrm>
            <a:prstGeom prst="line">
              <a:avLst/>
            </a:prstGeom>
            <a:ln w="28440">
              <a:solidFill>
                <a:srgbClr val="00ff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nvGrpSpPr>
          <p:cNvPr id="65" name=""/>
          <p:cNvGrpSpPr/>
          <p:nvPr/>
        </p:nvGrpSpPr>
        <p:grpSpPr>
          <a:xfrm>
            <a:off x="851040" y="2533680"/>
            <a:ext cx="1987560" cy="1165320"/>
            <a:chOff x="851040" y="2533680"/>
            <a:chExt cx="1987560" cy="1165320"/>
          </a:xfrm>
        </p:grpSpPr>
        <p:sp>
          <p:nvSpPr>
            <p:cNvPr id="66" name=""/>
            <p:cNvSpPr/>
            <p:nvPr/>
          </p:nvSpPr>
          <p:spPr>
            <a:xfrm flipH="1">
              <a:off x="1203480" y="2533680"/>
              <a:ext cx="1635120" cy="641160"/>
            </a:xfrm>
            <a:prstGeom prst="line">
              <a:avLst/>
            </a:prstGeom>
            <a:ln w="38160">
              <a:solidFill>
                <a:srgbClr val="ffcc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H="1">
              <a:off x="851040" y="3181320"/>
              <a:ext cx="358560" cy="517680"/>
            </a:xfrm>
            <a:prstGeom prst="line">
              <a:avLst/>
            </a:prstGeom>
            <a:ln w="38160">
              <a:solidFill>
                <a:srgbClr val="ffcc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68" name=""/>
          <p:cNvSpPr/>
          <p:nvPr/>
        </p:nvSpPr>
        <p:spPr>
          <a:xfrm>
            <a:off x="1957320" y="2954160"/>
            <a:ext cx="108000" cy="84240"/>
          </a:xfrm>
          <a:prstGeom prst="star5">
            <a:avLst/>
          </a:prstGeom>
          <a:solidFill>
            <a:srgbClr val="ffff00"/>
          </a:solidFill>
          <a:ln w="3240">
            <a:solidFill>
              <a:srgbClr val="000000"/>
            </a:solidFill>
            <a:miter/>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69" name=""/>
          <p:cNvSpPr/>
          <p:nvPr/>
        </p:nvSpPr>
        <p:spPr>
          <a:xfrm>
            <a:off x="1984320" y="2903400"/>
            <a:ext cx="12700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Reno, NV</a:t>
            </a:r>
            <a:endParaRPr b="0" lang="en-US" sz="800" strike="noStrike" u="none">
              <a:solidFill>
                <a:srgbClr val="000000"/>
              </a:solidFill>
              <a:effectLst/>
              <a:uFillTx/>
              <a:latin typeface="Times New Roman"/>
            </a:endParaRPr>
          </a:p>
        </p:txBody>
      </p:sp>
      <p:sp>
        <p:nvSpPr>
          <p:cNvPr id="70" name=""/>
          <p:cNvSpPr/>
          <p:nvPr/>
        </p:nvSpPr>
        <p:spPr>
          <a:xfrm>
            <a:off x="1104840" y="3102120"/>
            <a:ext cx="108000" cy="83880"/>
          </a:xfrm>
          <a:prstGeom prst="star5">
            <a:avLst/>
          </a:prstGeom>
          <a:solidFill>
            <a:srgbClr val="ffff00"/>
          </a:solidFill>
          <a:ln w="3240">
            <a:solidFill>
              <a:srgbClr val="000000"/>
            </a:solidFill>
            <a:miter/>
          </a:ln>
        </p:spPr>
        <p:style>
          <a:lnRef idx="0"/>
          <a:fillRef idx="0"/>
          <a:effectRef idx="0"/>
          <a:fontRef idx="minor"/>
        </p:style>
        <p:txBody>
          <a:bodyPr wrap="none" lIns="90000" rIns="90000" tIns="-18720" bIns="-18720" anchor="ctr">
            <a:noAutofit/>
          </a:bodyPr>
          <a:p>
            <a:endParaRPr b="0" lang="en-US" sz="2400" strike="noStrike" u="none">
              <a:solidFill>
                <a:srgbClr val="000000"/>
              </a:solidFill>
              <a:effectLst/>
              <a:uFillTx/>
              <a:latin typeface="Times New Roman"/>
            </a:endParaRPr>
          </a:p>
        </p:txBody>
      </p:sp>
      <p:sp>
        <p:nvSpPr>
          <p:cNvPr id="71" name=""/>
          <p:cNvSpPr/>
          <p:nvPr/>
        </p:nvSpPr>
        <p:spPr>
          <a:xfrm>
            <a:off x="574560" y="2851200"/>
            <a:ext cx="817560" cy="33732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Wild Goose Storage</a:t>
            </a:r>
            <a:endParaRPr b="0" lang="en-US" sz="800" strike="noStrike" u="none">
              <a:solidFill>
                <a:srgbClr val="000000"/>
              </a:solidFill>
              <a:effectLst/>
              <a:uFillTx/>
              <a:latin typeface="Times New Roman"/>
            </a:endParaRPr>
          </a:p>
        </p:txBody>
      </p:sp>
      <p:sp>
        <p:nvSpPr>
          <p:cNvPr id="72" name=""/>
          <p:cNvSpPr/>
          <p:nvPr/>
        </p:nvSpPr>
        <p:spPr>
          <a:xfrm>
            <a:off x="757080" y="3654360"/>
            <a:ext cx="108000" cy="84240"/>
          </a:xfrm>
          <a:prstGeom prst="star5">
            <a:avLst/>
          </a:prstGeom>
          <a:solidFill>
            <a:srgbClr val="ffff00"/>
          </a:solidFill>
          <a:ln w="3240">
            <a:solidFill>
              <a:srgbClr val="000000"/>
            </a:solidFill>
            <a:miter/>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73" name=""/>
          <p:cNvSpPr/>
          <p:nvPr/>
        </p:nvSpPr>
        <p:spPr>
          <a:xfrm>
            <a:off x="798480" y="3637080"/>
            <a:ext cx="8985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Antioch, CA</a:t>
            </a:r>
            <a:endParaRPr b="0" lang="en-US" sz="800" strike="noStrike" u="none">
              <a:solidFill>
                <a:srgbClr val="000000"/>
              </a:solidFill>
              <a:effectLst/>
              <a:uFillTx/>
              <a:latin typeface="Times New Roman"/>
            </a:endParaRPr>
          </a:p>
        </p:txBody>
      </p:sp>
      <p:sp>
        <p:nvSpPr>
          <p:cNvPr id="74" name=""/>
          <p:cNvSpPr/>
          <p:nvPr/>
        </p:nvSpPr>
        <p:spPr>
          <a:xfrm flipH="1">
            <a:off x="3809520" y="4060800"/>
            <a:ext cx="1992600" cy="547560"/>
          </a:xfrm>
          <a:prstGeom prst="line">
            <a:avLst/>
          </a:prstGeom>
          <a:ln w="28440">
            <a:solidFill>
              <a:srgbClr val="99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flipH="1">
            <a:off x="4026600" y="4551480"/>
            <a:ext cx="14040" cy="279360"/>
          </a:xfrm>
          <a:prstGeom prst="line">
            <a:avLst/>
          </a:prstGeom>
          <a:ln w="28440">
            <a:solidFill>
              <a:srgbClr val="990000"/>
            </a:solidFill>
            <a:prstDash val="sysDot"/>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rot="20749200">
            <a:off x="4118400" y="414000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Southern Trails</a:t>
            </a:r>
            <a:endParaRPr b="0" lang="en-US" sz="1000" strike="noStrike" u="none">
              <a:solidFill>
                <a:srgbClr val="000000"/>
              </a:solidFill>
              <a:effectLst/>
              <a:uFillTx/>
              <a:latin typeface="Times New Roman"/>
            </a:endParaRPr>
          </a:p>
        </p:txBody>
      </p:sp>
      <p:sp>
        <p:nvSpPr>
          <p:cNvPr id="77" name=""/>
          <p:cNvSpPr/>
          <p:nvPr/>
        </p:nvSpPr>
        <p:spPr>
          <a:xfrm>
            <a:off x="2509920" y="4559400"/>
            <a:ext cx="108000" cy="83880"/>
          </a:xfrm>
          <a:prstGeom prst="star5">
            <a:avLst/>
          </a:prstGeom>
          <a:solidFill>
            <a:srgbClr val="ffff00"/>
          </a:solidFill>
          <a:ln w="3240">
            <a:solidFill>
              <a:srgbClr val="000000"/>
            </a:solidFill>
            <a:miter/>
          </a:ln>
        </p:spPr>
        <p:style>
          <a:lnRef idx="0"/>
          <a:fillRef idx="0"/>
          <a:effectRef idx="0"/>
          <a:fontRef idx="minor"/>
        </p:style>
        <p:txBody>
          <a:bodyPr wrap="none" lIns="90000" rIns="90000" tIns="-18720" bIns="-18720" anchor="ctr">
            <a:noAutofit/>
          </a:bodyPr>
          <a:p>
            <a:endParaRPr b="0" lang="en-US" sz="2400" strike="noStrike" u="none">
              <a:solidFill>
                <a:srgbClr val="000000"/>
              </a:solidFill>
              <a:effectLst/>
              <a:uFillTx/>
              <a:latin typeface="Times New Roman"/>
            </a:endParaRPr>
          </a:p>
        </p:txBody>
      </p:sp>
      <p:sp>
        <p:nvSpPr>
          <p:cNvPr id="78" name=""/>
          <p:cNvSpPr/>
          <p:nvPr/>
        </p:nvSpPr>
        <p:spPr>
          <a:xfrm>
            <a:off x="2003400" y="4675320"/>
            <a:ext cx="12700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Dagget, CA</a:t>
            </a:r>
            <a:endParaRPr b="0" lang="en-US" sz="800" strike="noStrike" u="none">
              <a:solidFill>
                <a:srgbClr val="000000"/>
              </a:solidFill>
              <a:effectLst/>
              <a:uFillTx/>
              <a:latin typeface="Times New Roman"/>
            </a:endParaRPr>
          </a:p>
        </p:txBody>
      </p:sp>
      <p:grpSp>
        <p:nvGrpSpPr>
          <p:cNvPr id="79" name=""/>
          <p:cNvGrpSpPr/>
          <p:nvPr/>
        </p:nvGrpSpPr>
        <p:grpSpPr>
          <a:xfrm>
            <a:off x="802440" y="3724200"/>
            <a:ext cx="2939040" cy="903960"/>
            <a:chOff x="802440" y="3724200"/>
            <a:chExt cx="2939040" cy="903960"/>
          </a:xfrm>
        </p:grpSpPr>
        <p:sp>
          <p:nvSpPr>
            <p:cNvPr id="80" name=""/>
            <p:cNvSpPr/>
            <p:nvPr/>
          </p:nvSpPr>
          <p:spPr>
            <a:xfrm flipH="1" flipV="1">
              <a:off x="2185920" y="4521960"/>
              <a:ext cx="1555560" cy="106200"/>
            </a:xfrm>
            <a:prstGeom prst="line">
              <a:avLst/>
            </a:prstGeom>
            <a:ln w="28440">
              <a:solidFill>
                <a:srgbClr val="00ff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flipH="1" flipV="1">
              <a:off x="802440" y="3724200"/>
              <a:ext cx="1359720" cy="799920"/>
            </a:xfrm>
            <a:prstGeom prst="line">
              <a:avLst/>
            </a:prstGeom>
            <a:ln w="28440">
              <a:solidFill>
                <a:srgbClr val="00ff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82" name=""/>
          <p:cNvSpPr/>
          <p:nvPr/>
        </p:nvSpPr>
        <p:spPr>
          <a:xfrm rot="1959000">
            <a:off x="1245240" y="400644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Sonora II</a:t>
            </a:r>
            <a:endParaRPr b="0" lang="en-US" sz="1000" strike="noStrike" u="none">
              <a:solidFill>
                <a:srgbClr val="000000"/>
              </a:solidFill>
              <a:effectLst/>
              <a:uFillTx/>
              <a:latin typeface="Times New Roman"/>
            </a:endParaRPr>
          </a:p>
        </p:txBody>
      </p:sp>
      <p:sp>
        <p:nvSpPr>
          <p:cNvPr id="83" name=""/>
          <p:cNvSpPr/>
          <p:nvPr/>
        </p:nvSpPr>
        <p:spPr>
          <a:xfrm rot="20401800">
            <a:off x="3306600" y="4855680"/>
            <a:ext cx="84168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Topock, AZ</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pSp>
        <p:nvGrpSpPr>
          <p:cNvPr id="84" name=""/>
          <p:cNvGrpSpPr/>
          <p:nvPr/>
        </p:nvGrpSpPr>
        <p:grpSpPr>
          <a:xfrm>
            <a:off x="77760" y="1156680"/>
            <a:ext cx="4191120" cy="4970160"/>
            <a:chOff x="77760" y="1156680"/>
            <a:chExt cx="4191120" cy="4970160"/>
          </a:xfrm>
        </p:grpSpPr>
        <p:sp>
          <p:nvSpPr>
            <p:cNvPr id="85" name=""/>
            <p:cNvSpPr/>
            <p:nvPr/>
          </p:nvSpPr>
          <p:spPr>
            <a:xfrm rot="21189600">
              <a:off x="336240" y="1359000"/>
              <a:ext cx="3673440" cy="4565160"/>
            </a:xfrm>
            <a:custGeom>
              <a:avLst/>
              <a:gdLst/>
              <a:ahLst/>
              <a:rect l="l" t="t" r="r" b="b"/>
              <a:pathLst>
                <a:path w="350" h="592">
                  <a:moveTo>
                    <a:pt x="305" y="592"/>
                  </a:moveTo>
                  <a:lnTo>
                    <a:pt x="194" y="579"/>
                  </a:lnTo>
                  <a:lnTo>
                    <a:pt x="194" y="579"/>
                  </a:lnTo>
                  <a:lnTo>
                    <a:pt x="194" y="572"/>
                  </a:lnTo>
                  <a:lnTo>
                    <a:pt x="194" y="566"/>
                  </a:lnTo>
                  <a:lnTo>
                    <a:pt x="194" y="566"/>
                  </a:lnTo>
                  <a:lnTo>
                    <a:pt x="194" y="566"/>
                  </a:lnTo>
                  <a:lnTo>
                    <a:pt x="194" y="566"/>
                  </a:lnTo>
                  <a:lnTo>
                    <a:pt x="194" y="559"/>
                  </a:lnTo>
                  <a:lnTo>
                    <a:pt x="194" y="559"/>
                  </a:lnTo>
                  <a:lnTo>
                    <a:pt x="194" y="540"/>
                  </a:lnTo>
                  <a:lnTo>
                    <a:pt x="188" y="520"/>
                  </a:lnTo>
                  <a:lnTo>
                    <a:pt x="181" y="520"/>
                  </a:lnTo>
                  <a:lnTo>
                    <a:pt x="175" y="507"/>
                  </a:lnTo>
                  <a:lnTo>
                    <a:pt x="162" y="501"/>
                  </a:lnTo>
                  <a:lnTo>
                    <a:pt x="156" y="501"/>
                  </a:lnTo>
                  <a:lnTo>
                    <a:pt x="156" y="494"/>
                  </a:lnTo>
                  <a:lnTo>
                    <a:pt x="156" y="494"/>
                  </a:lnTo>
                  <a:lnTo>
                    <a:pt x="156" y="488"/>
                  </a:lnTo>
                  <a:lnTo>
                    <a:pt x="156" y="488"/>
                  </a:lnTo>
                  <a:lnTo>
                    <a:pt x="149" y="481"/>
                  </a:lnTo>
                  <a:lnTo>
                    <a:pt x="143" y="481"/>
                  </a:lnTo>
                  <a:lnTo>
                    <a:pt x="136" y="475"/>
                  </a:lnTo>
                  <a:lnTo>
                    <a:pt x="130" y="468"/>
                  </a:lnTo>
                  <a:lnTo>
                    <a:pt x="123" y="455"/>
                  </a:lnTo>
                  <a:lnTo>
                    <a:pt x="117" y="455"/>
                  </a:lnTo>
                  <a:lnTo>
                    <a:pt x="110" y="449"/>
                  </a:lnTo>
                  <a:lnTo>
                    <a:pt x="91" y="442"/>
                  </a:lnTo>
                  <a:lnTo>
                    <a:pt x="84" y="442"/>
                  </a:lnTo>
                  <a:lnTo>
                    <a:pt x="71" y="436"/>
                  </a:lnTo>
                  <a:lnTo>
                    <a:pt x="71" y="429"/>
                  </a:lnTo>
                  <a:lnTo>
                    <a:pt x="71" y="429"/>
                  </a:lnTo>
                  <a:lnTo>
                    <a:pt x="71" y="423"/>
                  </a:lnTo>
                  <a:lnTo>
                    <a:pt x="71" y="416"/>
                  </a:lnTo>
                  <a:lnTo>
                    <a:pt x="78" y="410"/>
                  </a:lnTo>
                  <a:lnTo>
                    <a:pt x="78" y="403"/>
                  </a:lnTo>
                  <a:lnTo>
                    <a:pt x="71" y="397"/>
                  </a:lnTo>
                  <a:lnTo>
                    <a:pt x="71" y="397"/>
                  </a:lnTo>
                  <a:lnTo>
                    <a:pt x="71" y="390"/>
                  </a:lnTo>
                  <a:lnTo>
                    <a:pt x="71" y="390"/>
                  </a:lnTo>
                  <a:lnTo>
                    <a:pt x="71" y="390"/>
                  </a:lnTo>
                  <a:lnTo>
                    <a:pt x="71" y="384"/>
                  </a:lnTo>
                  <a:lnTo>
                    <a:pt x="65" y="377"/>
                  </a:lnTo>
                  <a:lnTo>
                    <a:pt x="52" y="358"/>
                  </a:lnTo>
                  <a:lnTo>
                    <a:pt x="52" y="351"/>
                  </a:lnTo>
                  <a:lnTo>
                    <a:pt x="52" y="345"/>
                  </a:lnTo>
                  <a:lnTo>
                    <a:pt x="52" y="338"/>
                  </a:lnTo>
                  <a:lnTo>
                    <a:pt x="39" y="325"/>
                  </a:lnTo>
                  <a:lnTo>
                    <a:pt x="39" y="312"/>
                  </a:lnTo>
                  <a:lnTo>
                    <a:pt x="45" y="305"/>
                  </a:lnTo>
                  <a:lnTo>
                    <a:pt x="45" y="305"/>
                  </a:lnTo>
                  <a:lnTo>
                    <a:pt x="52" y="305"/>
                  </a:lnTo>
                  <a:lnTo>
                    <a:pt x="52" y="292"/>
                  </a:lnTo>
                  <a:lnTo>
                    <a:pt x="45" y="292"/>
                  </a:lnTo>
                  <a:lnTo>
                    <a:pt x="39" y="286"/>
                  </a:lnTo>
                  <a:lnTo>
                    <a:pt x="32" y="279"/>
                  </a:lnTo>
                  <a:lnTo>
                    <a:pt x="32" y="273"/>
                  </a:lnTo>
                  <a:lnTo>
                    <a:pt x="32" y="253"/>
                  </a:lnTo>
                  <a:lnTo>
                    <a:pt x="32" y="253"/>
                  </a:lnTo>
                  <a:lnTo>
                    <a:pt x="32" y="247"/>
                  </a:lnTo>
                  <a:lnTo>
                    <a:pt x="32" y="247"/>
                  </a:lnTo>
                  <a:lnTo>
                    <a:pt x="39" y="240"/>
                  </a:lnTo>
                  <a:lnTo>
                    <a:pt x="39" y="240"/>
                  </a:lnTo>
                  <a:lnTo>
                    <a:pt x="39" y="240"/>
                  </a:lnTo>
                  <a:lnTo>
                    <a:pt x="39" y="247"/>
                  </a:lnTo>
                  <a:lnTo>
                    <a:pt x="39" y="253"/>
                  </a:lnTo>
                  <a:lnTo>
                    <a:pt x="45" y="253"/>
                  </a:lnTo>
                  <a:lnTo>
                    <a:pt x="45" y="253"/>
                  </a:lnTo>
                  <a:lnTo>
                    <a:pt x="52" y="247"/>
                  </a:lnTo>
                  <a:lnTo>
                    <a:pt x="45" y="240"/>
                  </a:lnTo>
                  <a:lnTo>
                    <a:pt x="45" y="234"/>
                  </a:lnTo>
                  <a:lnTo>
                    <a:pt x="45" y="227"/>
                  </a:lnTo>
                  <a:lnTo>
                    <a:pt x="45" y="227"/>
                  </a:lnTo>
                  <a:lnTo>
                    <a:pt x="39" y="227"/>
                  </a:lnTo>
                  <a:lnTo>
                    <a:pt x="39" y="234"/>
                  </a:lnTo>
                  <a:lnTo>
                    <a:pt x="39" y="234"/>
                  </a:lnTo>
                  <a:lnTo>
                    <a:pt x="32" y="234"/>
                  </a:lnTo>
                  <a:lnTo>
                    <a:pt x="26" y="221"/>
                  </a:lnTo>
                  <a:lnTo>
                    <a:pt x="19" y="221"/>
                  </a:lnTo>
                  <a:lnTo>
                    <a:pt x="19" y="214"/>
                  </a:lnTo>
                  <a:lnTo>
                    <a:pt x="19" y="195"/>
                  </a:lnTo>
                  <a:lnTo>
                    <a:pt x="13" y="188"/>
                  </a:lnTo>
                  <a:lnTo>
                    <a:pt x="13" y="182"/>
                  </a:lnTo>
                  <a:lnTo>
                    <a:pt x="6" y="162"/>
                  </a:lnTo>
                  <a:lnTo>
                    <a:pt x="6" y="156"/>
                  </a:lnTo>
                  <a:lnTo>
                    <a:pt x="6" y="149"/>
                  </a:lnTo>
                  <a:lnTo>
                    <a:pt x="6" y="149"/>
                  </a:lnTo>
                  <a:lnTo>
                    <a:pt x="6" y="136"/>
                  </a:lnTo>
                  <a:lnTo>
                    <a:pt x="13" y="130"/>
                  </a:lnTo>
                  <a:lnTo>
                    <a:pt x="13" y="123"/>
                  </a:lnTo>
                  <a:lnTo>
                    <a:pt x="13" y="117"/>
                  </a:lnTo>
                  <a:lnTo>
                    <a:pt x="6" y="104"/>
                  </a:lnTo>
                  <a:lnTo>
                    <a:pt x="6" y="97"/>
                  </a:lnTo>
                  <a:lnTo>
                    <a:pt x="6" y="97"/>
                  </a:lnTo>
                  <a:lnTo>
                    <a:pt x="6" y="97"/>
                  </a:lnTo>
                  <a:lnTo>
                    <a:pt x="0" y="91"/>
                  </a:lnTo>
                  <a:lnTo>
                    <a:pt x="0" y="84"/>
                  </a:lnTo>
                  <a:lnTo>
                    <a:pt x="0" y="78"/>
                  </a:lnTo>
                  <a:lnTo>
                    <a:pt x="0" y="78"/>
                  </a:lnTo>
                  <a:lnTo>
                    <a:pt x="6" y="65"/>
                  </a:lnTo>
                  <a:lnTo>
                    <a:pt x="19" y="52"/>
                  </a:lnTo>
                  <a:lnTo>
                    <a:pt x="19" y="45"/>
                  </a:lnTo>
                  <a:lnTo>
                    <a:pt x="26" y="39"/>
                  </a:lnTo>
                  <a:lnTo>
                    <a:pt x="26" y="32"/>
                  </a:lnTo>
                  <a:lnTo>
                    <a:pt x="32" y="32"/>
                  </a:lnTo>
                  <a:lnTo>
                    <a:pt x="32" y="13"/>
                  </a:lnTo>
                  <a:lnTo>
                    <a:pt x="32" y="6"/>
                  </a:lnTo>
                  <a:lnTo>
                    <a:pt x="32" y="0"/>
                  </a:lnTo>
                  <a:lnTo>
                    <a:pt x="32" y="0"/>
                  </a:lnTo>
                  <a:lnTo>
                    <a:pt x="194" y="39"/>
                  </a:lnTo>
                  <a:lnTo>
                    <a:pt x="156" y="201"/>
                  </a:lnTo>
                  <a:lnTo>
                    <a:pt x="337" y="468"/>
                  </a:lnTo>
                  <a:lnTo>
                    <a:pt x="337" y="475"/>
                  </a:lnTo>
                  <a:lnTo>
                    <a:pt x="337" y="481"/>
                  </a:lnTo>
                  <a:lnTo>
                    <a:pt x="337" y="481"/>
                  </a:lnTo>
                  <a:lnTo>
                    <a:pt x="337" y="488"/>
                  </a:lnTo>
                  <a:lnTo>
                    <a:pt x="337" y="494"/>
                  </a:lnTo>
                  <a:lnTo>
                    <a:pt x="337" y="494"/>
                  </a:lnTo>
                  <a:lnTo>
                    <a:pt x="344" y="501"/>
                  </a:lnTo>
                  <a:lnTo>
                    <a:pt x="344" y="507"/>
                  </a:lnTo>
                  <a:lnTo>
                    <a:pt x="350" y="507"/>
                  </a:lnTo>
                  <a:lnTo>
                    <a:pt x="350" y="514"/>
                  </a:lnTo>
                  <a:lnTo>
                    <a:pt x="350" y="514"/>
                  </a:lnTo>
                  <a:lnTo>
                    <a:pt x="344" y="514"/>
                  </a:lnTo>
                  <a:lnTo>
                    <a:pt x="337" y="520"/>
                  </a:lnTo>
                  <a:lnTo>
                    <a:pt x="331" y="520"/>
                  </a:lnTo>
                  <a:lnTo>
                    <a:pt x="331" y="527"/>
                  </a:lnTo>
                  <a:lnTo>
                    <a:pt x="324" y="540"/>
                  </a:lnTo>
                  <a:lnTo>
                    <a:pt x="318" y="553"/>
                  </a:lnTo>
                  <a:lnTo>
                    <a:pt x="311" y="553"/>
                  </a:lnTo>
                  <a:lnTo>
                    <a:pt x="311" y="559"/>
                  </a:lnTo>
                  <a:lnTo>
                    <a:pt x="311" y="559"/>
                  </a:lnTo>
                  <a:lnTo>
                    <a:pt x="311" y="566"/>
                  </a:lnTo>
                  <a:lnTo>
                    <a:pt x="311" y="572"/>
                  </a:lnTo>
                  <a:lnTo>
                    <a:pt x="311" y="572"/>
                  </a:lnTo>
                  <a:lnTo>
                    <a:pt x="318" y="579"/>
                  </a:lnTo>
                  <a:lnTo>
                    <a:pt x="318" y="579"/>
                  </a:lnTo>
                  <a:lnTo>
                    <a:pt x="318" y="585"/>
                  </a:lnTo>
                  <a:lnTo>
                    <a:pt x="318" y="585"/>
                  </a:lnTo>
                  <a:lnTo>
                    <a:pt x="311" y="592"/>
                  </a:lnTo>
                  <a:lnTo>
                    <a:pt x="311" y="592"/>
                  </a:lnTo>
                  <a:lnTo>
                    <a:pt x="305" y="592"/>
                  </a:lnTo>
                </a:path>
              </a:pathLst>
            </a:custGeom>
            <a:solidFill>
              <a:srgbClr val="d5ffdd">
                <a:alpha val="50000"/>
              </a:srgbClr>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6" name=""/>
            <p:cNvSpPr/>
            <p:nvPr/>
          </p:nvSpPr>
          <p:spPr>
            <a:xfrm flipH="1" flipV="1">
              <a:off x="1482120" y="1490400"/>
              <a:ext cx="91800" cy="99360"/>
            </a:xfrm>
            <a:prstGeom prst="star5">
              <a:avLst/>
            </a:prstGeom>
            <a:solidFill>
              <a:srgbClr val="ffff00"/>
            </a:solidFill>
            <a:ln w="3240">
              <a:solidFill>
                <a:srgbClr val="000000"/>
              </a:solidFill>
              <a:miter/>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sp>
          <p:nvSpPr>
            <p:cNvPr id="87" name=""/>
            <p:cNvSpPr/>
            <p:nvPr/>
          </p:nvSpPr>
          <p:spPr>
            <a:xfrm flipH="1" flipV="1">
              <a:off x="2131920" y="4364640"/>
              <a:ext cx="123840" cy="99000"/>
            </a:xfrm>
            <a:prstGeom prst="star5">
              <a:avLst/>
            </a:prstGeom>
            <a:solidFill>
              <a:srgbClr val="ffff00"/>
            </a:solidFill>
            <a:ln w="3240">
              <a:solidFill>
                <a:srgbClr val="000000"/>
              </a:solidFill>
              <a:miter/>
            </a:ln>
          </p:spPr>
          <p:style>
            <a:lnRef idx="0"/>
            <a:fillRef idx="0"/>
            <a:effectRef idx="0"/>
            <a:fontRef idx="minor"/>
          </p:style>
          <p:txBody>
            <a:bodyPr wrap="none" lIns="90000" rIns="90000" tIns="-13680" bIns="-13680" anchor="ctr">
              <a:noAutofit/>
            </a:bodyPr>
            <a:p>
              <a:endParaRPr b="0" lang="en-US" sz="2400" strike="noStrike" u="none">
                <a:solidFill>
                  <a:srgbClr val="000000"/>
                </a:solidFill>
                <a:effectLst/>
                <a:uFillTx/>
                <a:latin typeface="Times New Roman"/>
              </a:endParaRPr>
            </a:p>
          </p:txBody>
        </p:sp>
        <p:sp>
          <p:nvSpPr>
            <p:cNvPr id="88" name=""/>
            <p:cNvSpPr/>
            <p:nvPr/>
          </p:nvSpPr>
          <p:spPr>
            <a:xfrm flipH="1" flipV="1">
              <a:off x="3882960" y="5156640"/>
              <a:ext cx="92160" cy="99360"/>
            </a:xfrm>
            <a:prstGeom prst="star5">
              <a:avLst/>
            </a:prstGeom>
            <a:solidFill>
              <a:srgbClr val="ffff00"/>
            </a:solidFill>
            <a:ln w="3240">
              <a:solidFill>
                <a:srgbClr val="000000"/>
              </a:solidFill>
              <a:miter/>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sp>
          <p:nvSpPr>
            <p:cNvPr id="89" name=""/>
            <p:cNvSpPr/>
            <p:nvPr/>
          </p:nvSpPr>
          <p:spPr>
            <a:xfrm flipH="1" flipV="1">
              <a:off x="3762360" y="4518720"/>
              <a:ext cx="92160" cy="99000"/>
            </a:xfrm>
            <a:prstGeom prst="star5">
              <a:avLst/>
            </a:prstGeom>
            <a:solidFill>
              <a:srgbClr val="ffff00"/>
            </a:solidFill>
            <a:ln w="3240">
              <a:solidFill>
                <a:srgbClr val="000000"/>
              </a:solidFill>
              <a:miter/>
            </a:ln>
          </p:spPr>
          <p:style>
            <a:lnRef idx="0"/>
            <a:fillRef idx="0"/>
            <a:effectRef idx="0"/>
            <a:fontRef idx="minor"/>
          </p:style>
          <p:txBody>
            <a:bodyPr wrap="none" lIns="90000" rIns="90000" tIns="-13680" bIns="-13680" anchor="ctr">
              <a:noAutofit/>
            </a:bodyPr>
            <a:p>
              <a:endParaRPr b="0" lang="en-US" sz="2400" strike="noStrike" u="none">
                <a:solidFill>
                  <a:srgbClr val="000000"/>
                </a:solidFill>
                <a:effectLst/>
                <a:uFillTx/>
                <a:latin typeface="Times New Roman"/>
              </a:endParaRPr>
            </a:p>
          </p:txBody>
        </p:sp>
        <p:sp>
          <p:nvSpPr>
            <p:cNvPr id="90" name=""/>
            <p:cNvSpPr/>
            <p:nvPr/>
          </p:nvSpPr>
          <p:spPr>
            <a:xfrm flipH="1" flipV="1">
              <a:off x="3990960" y="4721400"/>
              <a:ext cx="92160" cy="99360"/>
            </a:xfrm>
            <a:prstGeom prst="star5">
              <a:avLst/>
            </a:prstGeom>
            <a:solidFill>
              <a:srgbClr val="ffff00"/>
            </a:solidFill>
            <a:ln w="3240">
              <a:solidFill>
                <a:srgbClr val="000000"/>
              </a:solidFill>
              <a:miter/>
            </a:ln>
          </p:spPr>
          <p:style>
            <a:lnRef idx="0"/>
            <a:fillRef idx="0"/>
            <a:effectRef idx="0"/>
            <a:fontRef idx="minor"/>
          </p:style>
          <p:txBody>
            <a:bodyPr wrap="none" lIns="90000" rIns="90000" tIns="-13320" bIns="-13320" anchor="ctr">
              <a:noAutofit/>
            </a:bodyPr>
            <a:p>
              <a:endParaRPr b="0" lang="en-US" sz="2400" strike="noStrike" u="none">
                <a:solidFill>
                  <a:srgbClr val="000000"/>
                </a:solidFill>
                <a:effectLst/>
                <a:uFillTx/>
                <a:latin typeface="Times New Roman"/>
              </a:endParaRPr>
            </a:p>
          </p:txBody>
        </p:sp>
      </p:grpSp>
      <p:sp>
        <p:nvSpPr>
          <p:cNvPr id="91" name="PlaceHolder 1"/>
          <p:cNvSpPr>
            <a:spLocks noGrp="1"/>
          </p:cNvSpPr>
          <p:nvPr>
            <p:ph type="title"/>
          </p:nvPr>
        </p:nvSpPr>
        <p:spPr>
          <a:xfrm>
            <a:off x="-241200" y="-360"/>
            <a:ext cx="944856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Arial"/>
              </a:rPr>
              <a:t>PG&amp;E and SoCal Gas Take-Away Capacity</a:t>
            </a:r>
            <a:endParaRPr b="0" lang="en-US" sz="3400" strike="noStrike" u="none">
              <a:solidFill>
                <a:srgbClr val="000000"/>
              </a:solidFill>
              <a:effectLst/>
              <a:uFillTx/>
              <a:latin typeface="Arial Black"/>
            </a:endParaRPr>
          </a:p>
        </p:txBody>
      </p:sp>
      <p:sp>
        <p:nvSpPr>
          <p:cNvPr id="92" name=""/>
          <p:cNvSpPr/>
          <p:nvPr/>
        </p:nvSpPr>
        <p:spPr>
          <a:xfrm>
            <a:off x="2990880" y="5105520"/>
            <a:ext cx="1549440" cy="35208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Blythe, CA/</a:t>
            </a:r>
            <a:endParaRPr b="0" lang="en-US" sz="800" strike="noStrike" u="none">
              <a:solidFill>
                <a:srgbClr val="000000"/>
              </a:solidFill>
              <a:effectLst/>
              <a:uFillTx/>
              <a:latin typeface="Times New Roman"/>
            </a:endParaRPr>
          </a:p>
          <a:p>
            <a:pPr>
              <a:lnSpc>
                <a:spcPct val="6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Ehrenberg, AZ</a:t>
            </a:r>
            <a:endParaRPr b="0" lang="en-US" sz="800" strike="noStrike" u="none">
              <a:solidFill>
                <a:srgbClr val="000000"/>
              </a:solidFill>
              <a:effectLst/>
              <a:uFillTx/>
              <a:latin typeface="Times New Roman"/>
            </a:endParaRPr>
          </a:p>
        </p:txBody>
      </p:sp>
      <p:sp>
        <p:nvSpPr>
          <p:cNvPr id="93" name=""/>
          <p:cNvSpPr/>
          <p:nvPr/>
        </p:nvSpPr>
        <p:spPr>
          <a:xfrm>
            <a:off x="3413160" y="4759200"/>
            <a:ext cx="6224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Topock</a:t>
            </a:r>
            <a:endParaRPr b="0" lang="en-US" sz="800" strike="noStrike" u="none">
              <a:solidFill>
                <a:srgbClr val="000000"/>
              </a:solidFill>
              <a:effectLst/>
              <a:uFillTx/>
              <a:latin typeface="Times New Roman"/>
            </a:endParaRPr>
          </a:p>
        </p:txBody>
      </p:sp>
      <p:sp>
        <p:nvSpPr>
          <p:cNvPr id="94" name=""/>
          <p:cNvSpPr/>
          <p:nvPr/>
        </p:nvSpPr>
        <p:spPr>
          <a:xfrm>
            <a:off x="219240" y="5946840"/>
            <a:ext cx="25524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000" strike="noStrike" u="none">
                <a:solidFill>
                  <a:srgbClr val="000000"/>
                </a:solidFill>
                <a:effectLst/>
                <a:uFillTx/>
                <a:latin typeface="Times New Roman"/>
              </a:rPr>
              <a:t>All Capacity Figures in MMCF/day</a:t>
            </a:r>
            <a:endParaRPr b="0" lang="en-US" sz="1000" strike="noStrike" u="none">
              <a:solidFill>
                <a:srgbClr val="000000"/>
              </a:solidFill>
              <a:effectLst/>
              <a:uFillTx/>
              <a:latin typeface="Times New Roman"/>
            </a:endParaRPr>
          </a:p>
        </p:txBody>
      </p:sp>
      <p:sp>
        <p:nvSpPr>
          <p:cNvPr id="95" name=""/>
          <p:cNvSpPr/>
          <p:nvPr/>
        </p:nvSpPr>
        <p:spPr>
          <a:xfrm>
            <a:off x="947880" y="1322280"/>
            <a:ext cx="6220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Malin</a:t>
            </a:r>
            <a:endParaRPr b="0" lang="en-US" sz="1000" strike="noStrike" u="none">
              <a:solidFill>
                <a:srgbClr val="000000"/>
              </a:solidFill>
              <a:effectLst/>
              <a:uFillTx/>
              <a:latin typeface="Times New Roman"/>
            </a:endParaRPr>
          </a:p>
        </p:txBody>
      </p:sp>
      <p:sp>
        <p:nvSpPr>
          <p:cNvPr id="96" name=""/>
          <p:cNvSpPr/>
          <p:nvPr/>
        </p:nvSpPr>
        <p:spPr>
          <a:xfrm>
            <a:off x="1787400" y="1130400"/>
            <a:ext cx="53352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PGT</a:t>
            </a:r>
            <a:endParaRPr b="0" lang="en-US" sz="1000" strike="noStrike" u="none">
              <a:solidFill>
                <a:srgbClr val="000000"/>
              </a:solidFill>
              <a:effectLst/>
              <a:uFillTx/>
              <a:latin typeface="Times New Roman"/>
            </a:endParaRPr>
          </a:p>
        </p:txBody>
      </p:sp>
      <p:sp>
        <p:nvSpPr>
          <p:cNvPr id="97" name=""/>
          <p:cNvSpPr/>
          <p:nvPr/>
        </p:nvSpPr>
        <p:spPr>
          <a:xfrm rot="19461600">
            <a:off x="2949840" y="3628800"/>
            <a:ext cx="86040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Kern River</a:t>
            </a:r>
            <a:endParaRPr b="0" lang="en-US" sz="1000" strike="noStrike" u="none">
              <a:solidFill>
                <a:srgbClr val="000000"/>
              </a:solidFill>
              <a:effectLst/>
              <a:uFillTx/>
              <a:latin typeface="Times New Roman"/>
            </a:endParaRPr>
          </a:p>
        </p:txBody>
      </p:sp>
      <p:sp>
        <p:nvSpPr>
          <p:cNvPr id="98" name=""/>
          <p:cNvSpPr/>
          <p:nvPr/>
        </p:nvSpPr>
        <p:spPr>
          <a:xfrm>
            <a:off x="4246560" y="552924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El Paso South</a:t>
            </a:r>
            <a:endParaRPr b="0" lang="en-US" sz="1000" strike="noStrike" u="none">
              <a:solidFill>
                <a:srgbClr val="000000"/>
              </a:solidFill>
              <a:effectLst/>
              <a:uFillTx/>
              <a:latin typeface="Times New Roman"/>
            </a:endParaRPr>
          </a:p>
        </p:txBody>
      </p:sp>
      <p:sp>
        <p:nvSpPr>
          <p:cNvPr id="99" name=""/>
          <p:cNvSpPr/>
          <p:nvPr/>
        </p:nvSpPr>
        <p:spPr>
          <a:xfrm>
            <a:off x="3067200" y="4240080"/>
            <a:ext cx="1104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North Needles</a:t>
            </a:r>
            <a:endParaRPr b="0" lang="en-US" sz="800" strike="noStrike" u="none">
              <a:solidFill>
                <a:srgbClr val="000000"/>
              </a:solidFill>
              <a:effectLst/>
              <a:uFillTx/>
              <a:latin typeface="Times New Roman"/>
            </a:endParaRPr>
          </a:p>
        </p:txBody>
      </p:sp>
      <p:sp>
        <p:nvSpPr>
          <p:cNvPr id="100" name=""/>
          <p:cNvSpPr/>
          <p:nvPr/>
        </p:nvSpPr>
        <p:spPr>
          <a:xfrm>
            <a:off x="4400640" y="478944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El Paso North</a:t>
            </a:r>
            <a:endParaRPr b="0" lang="en-US" sz="1000" strike="noStrike" u="none">
              <a:solidFill>
                <a:srgbClr val="000000"/>
              </a:solidFill>
              <a:effectLst/>
              <a:uFillTx/>
              <a:latin typeface="Times New Roman"/>
            </a:endParaRPr>
          </a:p>
        </p:txBody>
      </p:sp>
      <p:grpSp>
        <p:nvGrpSpPr>
          <p:cNvPr id="101" name=""/>
          <p:cNvGrpSpPr/>
          <p:nvPr/>
        </p:nvGrpSpPr>
        <p:grpSpPr>
          <a:xfrm>
            <a:off x="3979800" y="4568760"/>
            <a:ext cx="3962520" cy="1401840"/>
            <a:chOff x="3979800" y="4568760"/>
            <a:chExt cx="3962520" cy="1401840"/>
          </a:xfrm>
        </p:grpSpPr>
        <p:sp>
          <p:nvSpPr>
            <p:cNvPr id="102" name=""/>
            <p:cNvSpPr/>
            <p:nvPr/>
          </p:nvSpPr>
          <p:spPr>
            <a:xfrm flipH="1">
              <a:off x="6075360" y="4568760"/>
              <a:ext cx="171360" cy="2541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3" name=""/>
            <p:cNvSpPr/>
            <p:nvPr/>
          </p:nvSpPr>
          <p:spPr>
            <a:xfrm flipH="1">
              <a:off x="4070160" y="4781520"/>
              <a:ext cx="1928520" cy="1440"/>
            </a:xfrm>
            <a:prstGeom prst="line">
              <a:avLst/>
            </a:prstGeom>
            <a:ln w="2844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04" name=""/>
            <p:cNvSpPr/>
            <p:nvPr/>
          </p:nvSpPr>
          <p:spPr>
            <a:xfrm flipH="1" flipV="1">
              <a:off x="5973840" y="4766760"/>
              <a:ext cx="1968480" cy="108900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flipH="1" flipV="1">
              <a:off x="5769000" y="5753160"/>
              <a:ext cx="2116080" cy="21744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6" name=""/>
            <p:cNvSpPr/>
            <p:nvPr/>
          </p:nvSpPr>
          <p:spPr>
            <a:xfrm flipH="1" flipV="1">
              <a:off x="3979800" y="5250960"/>
              <a:ext cx="1790640" cy="49716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pSp>
        <p:nvGrpSpPr>
          <p:cNvPr id="107" name=""/>
          <p:cNvGrpSpPr/>
          <p:nvPr/>
        </p:nvGrpSpPr>
        <p:grpSpPr>
          <a:xfrm>
            <a:off x="3884760" y="4357440"/>
            <a:ext cx="3562920" cy="1477440"/>
            <a:chOff x="3884760" y="4357440"/>
            <a:chExt cx="3562920" cy="1477440"/>
          </a:xfrm>
        </p:grpSpPr>
        <p:grpSp>
          <p:nvGrpSpPr>
            <p:cNvPr id="108" name=""/>
            <p:cNvGrpSpPr/>
            <p:nvPr/>
          </p:nvGrpSpPr>
          <p:grpSpPr>
            <a:xfrm>
              <a:off x="3884760" y="4357440"/>
              <a:ext cx="3562920" cy="1477440"/>
              <a:chOff x="3884760" y="4357440"/>
              <a:chExt cx="3562920" cy="1477440"/>
            </a:xfrm>
          </p:grpSpPr>
          <p:grpSp>
            <p:nvGrpSpPr>
              <p:cNvPr id="109" name=""/>
              <p:cNvGrpSpPr/>
              <p:nvPr/>
            </p:nvGrpSpPr>
            <p:grpSpPr>
              <a:xfrm>
                <a:off x="3884760" y="4460760"/>
                <a:ext cx="3562920" cy="1374120"/>
                <a:chOff x="3884760" y="4460760"/>
                <a:chExt cx="3562920" cy="1374120"/>
              </a:xfrm>
            </p:grpSpPr>
            <p:sp>
              <p:nvSpPr>
                <p:cNvPr id="110" name=""/>
                <p:cNvSpPr/>
                <p:nvPr/>
              </p:nvSpPr>
              <p:spPr>
                <a:xfrm>
                  <a:off x="5088240" y="4460760"/>
                  <a:ext cx="2359440" cy="137412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flipV="1">
                  <a:off x="3884760" y="4467240"/>
                  <a:ext cx="1219680" cy="88920"/>
                </a:xfrm>
                <a:prstGeom prst="line">
                  <a:avLst/>
                </a:prstGeom>
                <a:ln w="28440">
                  <a:solidFill>
                    <a:srgbClr val="008000"/>
                  </a:solidFill>
                  <a:miter/>
                </a:ln>
              </p:spPr>
              <p:style>
                <a:lnRef idx="0"/>
                <a:fillRef idx="0"/>
                <a:effectRef idx="0"/>
                <a:fontRef idx="minor"/>
              </p:style>
              <p:txBody>
                <a:bodyPr lIns="90000" rIns="90000" tIns="42120" bIns="42120" anchor="ctr">
                  <a:noAutofit/>
                </a:bodyPr>
                <a:p>
                  <a:endParaRPr b="0" lang="en-US" sz="2400" strike="noStrike" u="none">
                    <a:solidFill>
                      <a:srgbClr val="000000"/>
                    </a:solidFill>
                    <a:effectLst/>
                    <a:uFillTx/>
                    <a:latin typeface="Times New Roman"/>
                  </a:endParaRPr>
                </a:p>
              </p:txBody>
            </p:sp>
          </p:grpSp>
          <p:sp>
            <p:nvSpPr>
              <p:cNvPr id="112" name=""/>
              <p:cNvSpPr/>
              <p:nvPr/>
            </p:nvSpPr>
            <p:spPr>
              <a:xfrm flipV="1">
                <a:off x="5813640" y="4357440"/>
                <a:ext cx="36000" cy="52236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113" name=""/>
            <p:cNvSpPr/>
            <p:nvPr/>
          </p:nvSpPr>
          <p:spPr>
            <a:xfrm flipV="1">
              <a:off x="4060800" y="4535280"/>
              <a:ext cx="128520" cy="207720"/>
            </a:xfrm>
            <a:prstGeom prst="line">
              <a:avLst/>
            </a:prstGeom>
            <a:ln w="28440">
              <a:solidFill>
                <a:srgbClr val="008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sp>
        <p:nvSpPr>
          <p:cNvPr id="114" name=""/>
          <p:cNvSpPr/>
          <p:nvPr/>
        </p:nvSpPr>
        <p:spPr>
          <a:xfrm>
            <a:off x="4173480" y="4265640"/>
            <a:ext cx="1054080" cy="246600"/>
          </a:xfrm>
          <a:prstGeom prst="rect">
            <a:avLst/>
          </a:prstGeom>
          <a:noFill/>
          <a:ln w="0">
            <a:noFill/>
          </a:ln>
        </p:spPr>
        <p:style>
          <a:lnRef idx="0"/>
          <a:fillRef idx="0"/>
          <a:effectRef idx="0"/>
          <a:fontRef idx="minor"/>
        </p:style>
        <p:txBody>
          <a:bodyPr lIns="90000" rIns="90000" tIns="46800" bIns="46800" anchor="t">
            <a:spAutoFit/>
          </a:bodyPr>
          <a:p>
            <a:pPr algn="ct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Transwestern</a:t>
            </a:r>
            <a:endParaRPr b="0" lang="en-US" sz="1000" strike="noStrike" u="none">
              <a:solidFill>
                <a:srgbClr val="000000"/>
              </a:solidFill>
              <a:effectLst/>
              <a:uFillTx/>
              <a:latin typeface="Times New Roman"/>
            </a:endParaRPr>
          </a:p>
        </p:txBody>
      </p:sp>
      <p:grpSp>
        <p:nvGrpSpPr>
          <p:cNvPr id="115" name=""/>
          <p:cNvGrpSpPr/>
          <p:nvPr/>
        </p:nvGrpSpPr>
        <p:grpSpPr>
          <a:xfrm>
            <a:off x="2257200" y="3670200"/>
            <a:ext cx="1679040" cy="757440"/>
            <a:chOff x="2257200" y="3670200"/>
            <a:chExt cx="1679040" cy="757440"/>
          </a:xfrm>
        </p:grpSpPr>
        <p:sp>
          <p:nvSpPr>
            <p:cNvPr id="116" name=""/>
            <p:cNvSpPr/>
            <p:nvPr/>
          </p:nvSpPr>
          <p:spPr>
            <a:xfrm flipH="1">
              <a:off x="2679480" y="3670200"/>
              <a:ext cx="1256760" cy="723240"/>
            </a:xfrm>
            <a:prstGeom prst="line">
              <a:avLst/>
            </a:prstGeom>
            <a:ln w="28440">
              <a:solidFill>
                <a:srgbClr val="993366"/>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7" name=""/>
            <p:cNvSpPr/>
            <p:nvPr/>
          </p:nvSpPr>
          <p:spPr>
            <a:xfrm flipH="1">
              <a:off x="2257200" y="4393440"/>
              <a:ext cx="433080" cy="34200"/>
            </a:xfrm>
            <a:prstGeom prst="line">
              <a:avLst/>
            </a:prstGeom>
            <a:ln w="28440">
              <a:solidFill>
                <a:srgbClr val="993366"/>
              </a:solidFill>
              <a:miter/>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grpSp>
      <p:sp>
        <p:nvSpPr>
          <p:cNvPr id="118" name=""/>
          <p:cNvSpPr/>
          <p:nvPr/>
        </p:nvSpPr>
        <p:spPr>
          <a:xfrm flipH="1">
            <a:off x="1536840" y="825480"/>
            <a:ext cx="349200" cy="666720"/>
          </a:xfrm>
          <a:prstGeom prst="line">
            <a:avLst/>
          </a:prstGeom>
          <a:ln w="28440">
            <a:solidFill>
              <a:srgbClr val="ff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9" name=""/>
          <p:cNvSpPr/>
          <p:nvPr/>
        </p:nvSpPr>
        <p:spPr>
          <a:xfrm>
            <a:off x="2589120" y="4444920"/>
            <a:ext cx="108000" cy="84240"/>
          </a:xfrm>
          <a:prstGeom prst="star5">
            <a:avLst/>
          </a:prstGeom>
          <a:solidFill>
            <a:srgbClr val="ffff00"/>
          </a:solidFill>
          <a:ln w="3240">
            <a:solidFill>
              <a:srgbClr val="000000"/>
            </a:solidFill>
            <a:miter/>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120" name=""/>
          <p:cNvSpPr/>
          <p:nvPr/>
        </p:nvSpPr>
        <p:spPr>
          <a:xfrm>
            <a:off x="2082960" y="4522680"/>
            <a:ext cx="126972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Dagget, CA</a:t>
            </a:r>
            <a:endParaRPr b="0" lang="en-US" sz="800" strike="noStrike" u="none">
              <a:solidFill>
                <a:srgbClr val="000000"/>
              </a:solidFill>
              <a:effectLst/>
              <a:uFillTx/>
              <a:latin typeface="Times New Roman"/>
            </a:endParaRPr>
          </a:p>
        </p:txBody>
      </p:sp>
      <p:graphicFrame>
        <p:nvGraphicFramePr>
          <p:cNvPr id="121" name=""/>
          <p:cNvGraphicFramePr/>
          <p:nvPr/>
        </p:nvGraphicFramePr>
        <p:xfrm>
          <a:off x="5499000" y="1333440"/>
          <a:ext cx="3254400" cy="2660760"/>
        </p:xfrm>
        <a:graphic>
          <a:graphicData uri="http://schemas.openxmlformats.org/drawingml/2006/table">
            <a:tbl>
              <a:tblPr/>
              <a:tblGrid>
                <a:gridCol w="822600"/>
                <a:gridCol w="711000"/>
                <a:gridCol w="681120"/>
                <a:gridCol w="1039680"/>
              </a:tblGrid>
              <a:tr h="259560">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ctr" marL="90000" marR="90000">
                    <a:lnL>
                      <a:noFill/>
                    </a:lnL>
                    <a:lnR>
                      <a:noFill/>
                    </a:lnR>
                    <a:lnT>
                      <a:noFill/>
                    </a:lnT>
                    <a:lnB>
                      <a:noFill/>
                    </a:lnB>
                    <a:noFill/>
                  </a:tcPr>
                </a:tc>
                <a:tc>
                  <a:txBody>
                    <a:bodyPr lIns="90000" rIns="90000" tIns="46800" bIns="46800" anchor="ctr">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Existing</a:t>
                      </a:r>
                      <a:endParaRPr b="0" lang="en-US" sz="10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2001Q4</a:t>
                      </a:r>
                      <a:endParaRPr b="0" lang="en-US" sz="10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TOTAL</a:t>
                      </a:r>
                      <a:endParaRPr b="0" lang="en-US" sz="1000" strike="noStrike" u="none">
                        <a:solidFill>
                          <a:srgbClr val="000000"/>
                        </a:solidFill>
                        <a:effectLst/>
                        <a:uFillTx/>
                        <a:latin typeface="Times New Roman"/>
                      </a:endParaRPr>
                    </a:p>
                  </a:txBody>
                  <a:tcPr anchor="ctr" marL="90000" marR="90000">
                    <a:lnL>
                      <a:noFill/>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Blythe</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1,210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1,210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Topock</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540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540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N. Needles</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750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800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Hector Rd.</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50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Wheeler</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680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85</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765</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Line 85</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150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190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N. Coastal</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120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120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Kramer Junction</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200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TOTAL</a:t>
                      </a:r>
                      <a:endParaRPr b="0" lang="en-US" sz="10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3,500</a:t>
                      </a:r>
                      <a:endParaRPr b="0" lang="en-US" sz="10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375</a:t>
                      </a:r>
                      <a:endParaRPr b="0" lang="en-US" sz="10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3,875</a:t>
                      </a:r>
                      <a:endParaRPr b="0" lang="en-US" sz="10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graphicFrame>
        <p:nvGraphicFramePr>
          <p:cNvPr id="122" name=""/>
          <p:cNvGraphicFramePr/>
          <p:nvPr/>
        </p:nvGraphicFramePr>
        <p:xfrm>
          <a:off x="2155680" y="1333440"/>
          <a:ext cx="2924280" cy="1376280"/>
        </p:xfrm>
        <a:graphic>
          <a:graphicData uri="http://schemas.openxmlformats.org/drawingml/2006/table">
            <a:tbl>
              <a:tblPr/>
              <a:tblGrid>
                <a:gridCol w="1019160"/>
                <a:gridCol w="698760"/>
                <a:gridCol w="496800"/>
                <a:gridCol w="709560"/>
              </a:tblGrid>
              <a:tr h="331200">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txBody>
                  <a:tcPr anchor="ctr" marL="90000" marR="90000">
                    <a:lnL>
                      <a:noFill/>
                    </a:lnL>
                    <a:lnR>
                      <a:noFill/>
                    </a:lnR>
                    <a:lnT>
                      <a:noFill/>
                    </a:lnT>
                    <a:lnB>
                      <a:noFill/>
                    </a:lnB>
                    <a:noFill/>
                  </a:tcPr>
                </a:tc>
                <a:tc>
                  <a:txBody>
                    <a:bodyPr lIns="90000" rIns="90000" tIns="46800" bIns="46800" anchor="ctr">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Existing</a:t>
                      </a:r>
                      <a:endParaRPr b="0" lang="en-US" sz="10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TBD</a:t>
                      </a:r>
                      <a:endParaRPr b="0" lang="en-US" sz="1000" strike="noStrike" u="none">
                        <a:solidFill>
                          <a:srgbClr val="000000"/>
                        </a:solidFill>
                        <a:effectLst/>
                        <a:uFillTx/>
                        <a:latin typeface="Times New Roman"/>
                      </a:endParaRPr>
                    </a:p>
                  </a:txBody>
                  <a:tcPr anchor="ctr" marL="90000" marR="90000">
                    <a:lnL>
                      <a:noFill/>
                    </a:lnL>
                    <a:lnR>
                      <a:noFill/>
                    </a:lnR>
                    <a:lnT>
                      <a:noFill/>
                    </a:lnT>
                    <a:lnB w="2880">
                      <a:solidFill>
                        <a:srgbClr val="000000"/>
                      </a:solidFill>
                      <a:prstDash val="solid"/>
                    </a:lnB>
                    <a:noFill/>
                  </a:tcPr>
                </a:tc>
                <a:tc>
                  <a:txBody>
                    <a:bodyPr lIns="90000" rIns="90000" tIns="46800" bIns="46800" anchor="ctr">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TOTAL</a:t>
                      </a:r>
                      <a:endParaRPr b="0" lang="en-US" sz="1000" strike="noStrike" u="none">
                        <a:solidFill>
                          <a:srgbClr val="000000"/>
                        </a:solidFill>
                        <a:effectLst/>
                        <a:uFillTx/>
                        <a:latin typeface="Times New Roman"/>
                      </a:endParaRPr>
                    </a:p>
                  </a:txBody>
                  <a:tcPr anchor="ctr" marL="90000" marR="90000">
                    <a:lnL>
                      <a:noFill/>
                    </a:lnL>
                    <a:lnR>
                      <a:noFill/>
                    </a:lnR>
                    <a:lnT>
                      <a:noFill/>
                    </a:lnT>
                    <a:lnB>
                      <a:noFill/>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Line 300 – Baja</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1,140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200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1,340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39924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Line 400/401 – Redwood</a:t>
                      </a:r>
                      <a:endParaRPr b="0" lang="en-US" sz="1000" strike="noStrike" u="none">
                        <a:solidFill>
                          <a:srgbClr val="000000"/>
                        </a:solidFill>
                        <a:effectLst/>
                        <a:uFillTx/>
                        <a:latin typeface="Times New Roman"/>
                      </a:endParaRPr>
                    </a:p>
                  </a:txBody>
                  <a:tcPr anchor="t" marL="90000" marR="90000">
                    <a:lnL>
                      <a:noFill/>
                    </a:lnL>
                    <a:lnR w="2880">
                      <a:solidFill>
                        <a:srgbClr val="000000"/>
                      </a:solidFill>
                      <a:prstDash val="solid"/>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1,803</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400</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w="2880">
                      <a:solidFill>
                        <a:srgbClr val="000000"/>
                      </a:solidFill>
                      <a:prstDash val="solid"/>
                    </a:lnR>
                    <a:lnT w="2880">
                      <a:solidFill>
                        <a:srgbClr val="000000"/>
                      </a:solidFill>
                      <a:prstDash val="solid"/>
                    </a:lnT>
                    <a:lnB w="2880">
                      <a:solidFill>
                        <a:srgbClr val="000000"/>
                      </a:solidFill>
                      <a:prstDash val="solid"/>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2,203</a:t>
                      </a:r>
                      <a:endParaRPr b="0" lang="en-US" sz="1000" strike="noStrike" u="none">
                        <a:solidFill>
                          <a:srgbClr val="000000"/>
                        </a:solidFill>
                        <a:effectLst/>
                        <a:uFillTx/>
                        <a:latin typeface="Times New Roman"/>
                      </a:endParaRPr>
                    </a:p>
                  </a:txBody>
                  <a:tcPr anchor="t" marL="90000" marR="90000">
                    <a:lnL w="2880">
                      <a:solidFill>
                        <a:srgbClr val="000000"/>
                      </a:solidFill>
                      <a:prstDash val="solid"/>
                    </a:lnL>
                    <a:lnR>
                      <a:noFill/>
                    </a:lnR>
                    <a:lnT>
                      <a:noFill/>
                    </a:lnT>
                    <a:lnB>
                      <a:noFill/>
                    </a:lnB>
                    <a:noFill/>
                  </a:tcPr>
                </a:tc>
              </a:tr>
              <a:tr h="246600">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TOTAL</a:t>
                      </a:r>
                      <a:endParaRPr b="0" lang="en-US" sz="1000" strike="noStrike" u="none">
                        <a:solidFill>
                          <a:srgbClr val="000000"/>
                        </a:solidFill>
                        <a:effectLst/>
                        <a:uFillTx/>
                        <a:latin typeface="Times New Roman"/>
                      </a:endParaRPr>
                    </a:p>
                  </a:txBody>
                  <a:tcPr anchor="t" marL="90000" marR="90000">
                    <a:lnL>
                      <a:noFill/>
                    </a:lnL>
                    <a:lnR>
                      <a:noFill/>
                    </a:lnR>
                    <a:lnT>
                      <a:noFill/>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2,943</a:t>
                      </a:r>
                      <a:endParaRPr b="0" lang="en-US" sz="10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gn="ct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600</a:t>
                      </a:r>
                      <a:endParaRPr b="0" lang="en-US" sz="1000" strike="noStrike" u="none">
                        <a:solidFill>
                          <a:srgbClr val="000000"/>
                        </a:solidFill>
                        <a:effectLst/>
                        <a:uFillTx/>
                        <a:latin typeface="Times New Roman"/>
                      </a:endParaRPr>
                    </a:p>
                  </a:txBody>
                  <a:tcPr anchor="t" marL="90000" marR="90000">
                    <a:lnL>
                      <a:noFill/>
                    </a:lnL>
                    <a:lnR>
                      <a:noFill/>
                    </a:lnR>
                    <a:lnT w="2880">
                      <a:solidFill>
                        <a:srgbClr val="000000"/>
                      </a:solidFill>
                      <a:prstDash val="solid"/>
                    </a:lnT>
                    <a:lnB>
                      <a:noFill/>
                    </a:lnB>
                    <a:noFill/>
                  </a:tcPr>
                </a:tc>
                <a:tc>
                  <a:txBody>
                    <a:bodyPr lIns="90000" rIns="90000" tIns="46800" bIns="46800" anchor="t">
                      <a:noAutofit/>
                    </a:bodyPr>
                    <a:p>
                      <a:pPr>
                        <a:lnSpc>
                          <a:spcPct val="100000"/>
                        </a:lnSpc>
                        <a:spcBef>
                          <a:spcPts val="2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3,543</a:t>
                      </a:r>
                      <a:endParaRPr b="0" lang="en-US" sz="1000" strike="noStrike" u="none">
                        <a:solidFill>
                          <a:srgbClr val="000000"/>
                        </a:solidFill>
                        <a:effectLst/>
                        <a:uFillTx/>
                        <a:latin typeface="Times New Roman"/>
                      </a:endParaRPr>
                    </a:p>
                  </a:txBody>
                  <a:tcPr anchor="t" marL="90000" marR="90000">
                    <a:lnL>
                      <a:noFill/>
                    </a:lnL>
                    <a:lnR>
                      <a:noFill/>
                    </a:lnR>
                    <a:lnT>
                      <a:noFill/>
                    </a:lnT>
                    <a:lnB>
                      <a:noFill/>
                    </a:lnB>
                    <a:noFill/>
                  </a:tcPr>
                </a:tc>
              </a:tr>
            </a:tbl>
          </a:graphicData>
        </a:graphic>
      </p:graphicFrame>
      <p:sp>
        <p:nvSpPr>
          <p:cNvPr id="123" name=""/>
          <p:cNvSpPr/>
          <p:nvPr/>
        </p:nvSpPr>
        <p:spPr>
          <a:xfrm>
            <a:off x="3159000" y="1154160"/>
            <a:ext cx="1606680" cy="261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PG&amp;E Capacity</a:t>
            </a:r>
            <a:endParaRPr b="0" lang="en-US" sz="1100" strike="noStrike" u="none">
              <a:solidFill>
                <a:srgbClr val="000000"/>
              </a:solidFill>
              <a:effectLst/>
              <a:uFillTx/>
              <a:latin typeface="Times New Roman"/>
            </a:endParaRPr>
          </a:p>
        </p:txBody>
      </p:sp>
      <p:sp>
        <p:nvSpPr>
          <p:cNvPr id="124" name=""/>
          <p:cNvSpPr/>
          <p:nvPr/>
        </p:nvSpPr>
        <p:spPr>
          <a:xfrm>
            <a:off x="6334200" y="1116000"/>
            <a:ext cx="1606320" cy="261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0000"/>
                </a:solidFill>
                <a:effectLst/>
                <a:uFillTx/>
                <a:latin typeface="Times New Roman"/>
              </a:rPr>
              <a:t>So Cal Gas Capacity</a:t>
            </a:r>
            <a:endParaRPr b="0" lang="en-US" sz="1100" strike="noStrike" u="none">
              <a:solidFill>
                <a:srgbClr val="000000"/>
              </a:solidFill>
              <a:effectLst/>
              <a:uFillTx/>
              <a:latin typeface="Times New Roman"/>
            </a:endParaRPr>
          </a:p>
        </p:txBody>
      </p:sp>
      <p:sp>
        <p:nvSpPr>
          <p:cNvPr id="125" name=""/>
          <p:cNvSpPr/>
          <p:nvPr/>
        </p:nvSpPr>
        <p:spPr>
          <a:xfrm>
            <a:off x="782640" y="3425760"/>
            <a:ext cx="108000" cy="84240"/>
          </a:xfrm>
          <a:prstGeom prst="star5">
            <a:avLst/>
          </a:prstGeom>
          <a:solidFill>
            <a:srgbClr val="ffff00"/>
          </a:solidFill>
          <a:ln w="3240">
            <a:solidFill>
              <a:srgbClr val="000000"/>
            </a:solidFill>
            <a:miter/>
          </a:ln>
        </p:spPr>
        <p:style>
          <a:lnRef idx="0"/>
          <a:fillRef idx="0"/>
          <a:effectRef idx="0"/>
          <a:fontRef idx="minor"/>
        </p:style>
        <p:txBody>
          <a:bodyPr wrap="none" lIns="90000" rIns="90000" tIns="-18360" bIns="-18360" anchor="ctr">
            <a:noAutofit/>
          </a:bodyPr>
          <a:p>
            <a:endParaRPr b="0" lang="en-US" sz="2400" strike="noStrike" u="none">
              <a:solidFill>
                <a:srgbClr val="000000"/>
              </a:solidFill>
              <a:effectLst/>
              <a:uFillTx/>
              <a:latin typeface="Times New Roman"/>
            </a:endParaRPr>
          </a:p>
        </p:txBody>
      </p:sp>
      <p:sp>
        <p:nvSpPr>
          <p:cNvPr id="126" name=""/>
          <p:cNvSpPr/>
          <p:nvPr/>
        </p:nvSpPr>
        <p:spPr>
          <a:xfrm flipH="1" flipV="1">
            <a:off x="2076120" y="4428720"/>
            <a:ext cx="1895400" cy="343080"/>
          </a:xfrm>
          <a:prstGeom prst="line">
            <a:avLst/>
          </a:prstGeom>
          <a:ln w="38160">
            <a:solidFill>
              <a:srgbClr val="cc9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flipH="1" flipV="1">
            <a:off x="732960" y="3524040"/>
            <a:ext cx="600120" cy="352440"/>
          </a:xfrm>
          <a:prstGeom prst="line">
            <a:avLst/>
          </a:prstGeom>
          <a:ln w="38160">
            <a:solidFill>
              <a:srgbClr val="cc9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a:off x="1766880" y="4143240"/>
            <a:ext cx="105084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Wheeler Ridge</a:t>
            </a:r>
            <a:endParaRPr b="0" lang="en-US" sz="800" strike="noStrike" u="none">
              <a:solidFill>
                <a:srgbClr val="000000"/>
              </a:solidFill>
              <a:effectLst/>
              <a:uFillTx/>
              <a:latin typeface="Times New Roman"/>
            </a:endParaRPr>
          </a:p>
        </p:txBody>
      </p:sp>
      <p:sp>
        <p:nvSpPr>
          <p:cNvPr id="129" name=""/>
          <p:cNvSpPr/>
          <p:nvPr/>
        </p:nvSpPr>
        <p:spPr>
          <a:xfrm flipH="1" flipV="1">
            <a:off x="1324080" y="3867120"/>
            <a:ext cx="752400" cy="581040"/>
          </a:xfrm>
          <a:prstGeom prst="line">
            <a:avLst/>
          </a:prstGeom>
          <a:ln w="38160">
            <a:solidFill>
              <a:srgbClr val="cc99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flipH="1">
            <a:off x="1285920" y="1638360"/>
            <a:ext cx="218880" cy="2209680"/>
          </a:xfrm>
          <a:prstGeom prst="line">
            <a:avLst/>
          </a:prstGeom>
          <a:ln w="38160">
            <a:solidFill>
              <a:srgbClr val="666699"/>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836640" y="3300480"/>
            <a:ext cx="898560" cy="215640"/>
          </a:xfrm>
          <a:prstGeom prst="rect">
            <a:avLst/>
          </a:prstGeom>
          <a:noFill/>
          <a:ln w="0">
            <a:noFill/>
          </a:ln>
        </p:spPr>
        <p:style>
          <a:lnRef idx="0"/>
          <a:fillRef idx="0"/>
          <a:effectRef idx="0"/>
          <a:fontRef idx="minor"/>
        </p:style>
        <p:txBody>
          <a:bodyPr lIns="90000" rIns="90000" tIns="46800" bIns="46800" anchor="t">
            <a:sp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Antioch, CA</a:t>
            </a:r>
            <a:endParaRPr b="0" lang="en-US" sz="800" strike="noStrike" u="none">
              <a:solidFill>
                <a:srgbClr val="000000"/>
              </a:solidFill>
              <a:effectLst/>
              <a:uFillTx/>
              <a:latin typeface="Times New Roman"/>
            </a:endParaRPr>
          </a:p>
        </p:txBody>
      </p:sp>
      <p:sp>
        <p:nvSpPr>
          <p:cNvPr id="132" name=""/>
          <p:cNvSpPr/>
          <p:nvPr/>
        </p:nvSpPr>
        <p:spPr>
          <a:xfrm rot="16521600">
            <a:off x="800280" y="2275920"/>
            <a:ext cx="895680" cy="337320"/>
          </a:xfrm>
          <a:prstGeom prst="rect">
            <a:avLst/>
          </a:prstGeom>
          <a:noFill/>
          <a:ln w="0">
            <a:noFill/>
          </a:ln>
        </p:spPr>
        <p:style>
          <a:lnRef idx="0"/>
          <a:fillRef idx="0"/>
          <a:effectRef idx="0"/>
          <a:fontRef idx="minor"/>
        </p:style>
        <p:txBody>
          <a:bodyPr lIns="90000" rIns="90000" tIns="46800" bIns="46800" anchor="t">
            <a:spAutoFit/>
          </a:bodyPr>
          <a:p>
            <a:pPr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PG&amp;E Redwood Path</a:t>
            </a:r>
            <a:endParaRPr b="0" lang="en-US" sz="800" strike="noStrike" u="none">
              <a:solidFill>
                <a:srgbClr val="000000"/>
              </a:solidFill>
              <a:effectLst/>
              <a:uFillTx/>
              <a:latin typeface="Times New Roman"/>
            </a:endParaRPr>
          </a:p>
        </p:txBody>
      </p:sp>
      <p:sp>
        <p:nvSpPr>
          <p:cNvPr id="133" name=""/>
          <p:cNvSpPr/>
          <p:nvPr/>
        </p:nvSpPr>
        <p:spPr>
          <a:xfrm rot="2410200">
            <a:off x="1009080" y="4057200"/>
            <a:ext cx="895320" cy="351720"/>
          </a:xfrm>
          <a:prstGeom prst="rect">
            <a:avLst/>
          </a:prstGeom>
          <a:noFill/>
          <a:ln w="0">
            <a:noFill/>
          </a:ln>
        </p:spPr>
        <p:style>
          <a:lnRef idx="0"/>
          <a:fillRef idx="0"/>
          <a:effectRef idx="0"/>
          <a:fontRef idx="minor"/>
        </p:style>
        <p:txBody>
          <a:bodyPr lIns="90000" rIns="90000" tIns="46800" bIns="46800" anchor="t">
            <a:spAutoFit/>
          </a:bodyPr>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PG&amp;E </a:t>
            </a:r>
            <a:endParaRPr b="0" lang="en-US" sz="800" strike="noStrike" u="none">
              <a:solidFill>
                <a:srgbClr val="000000"/>
              </a:solidFill>
              <a:effectLst/>
              <a:uFillTx/>
              <a:latin typeface="Times New Roman"/>
            </a:endParaRPr>
          </a:p>
          <a:p>
            <a:pPr algn="ctr">
              <a:lnSpc>
                <a:spcPct val="8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Baja Path</a:t>
            </a:r>
            <a:endParaRPr b="0" lang="en-US" sz="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4" name="PlaceHolder 1"/>
          <p:cNvSpPr>
            <a:spLocks noGrp="1"/>
          </p:cNvSpPr>
          <p:nvPr>
            <p:ph type="title"/>
          </p:nvPr>
        </p:nvSpPr>
        <p:spPr>
          <a:xfrm>
            <a:off x="76212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000000"/>
                </a:solidFill>
                <a:effectLst/>
                <a:uFillTx/>
                <a:latin typeface="Arial Black"/>
              </a:rPr>
              <a:t>California Conclusions</a:t>
            </a:r>
            <a:endParaRPr b="0" lang="en-US" sz="3000" strike="noStrike" u="none">
              <a:solidFill>
                <a:srgbClr val="000000"/>
              </a:solidFill>
              <a:effectLst/>
              <a:uFillTx/>
              <a:latin typeface="Arial Black"/>
            </a:endParaRPr>
          </a:p>
        </p:txBody>
      </p:sp>
      <p:sp>
        <p:nvSpPr>
          <p:cNvPr id="135" name="PlaceHolder 2"/>
          <p:cNvSpPr>
            <a:spLocks noGrp="1"/>
          </p:cNvSpPr>
          <p:nvPr>
            <p:ph/>
          </p:nvPr>
        </p:nvSpPr>
        <p:spPr>
          <a:xfrm>
            <a:off x="761760" y="1219320"/>
            <a:ext cx="8001000" cy="45720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With increased production and demand, and the resulting build-out in pipelines, there will be a capacity glut post-2003</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Basis spreads could return to pre-winter 2000 levels with the resulting effect on transport values</a:t>
            </a:r>
            <a:endParaRPr b="1"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Arial"/>
              </a:rPr>
              <a:t>Of fundamental importance will be financing for the pipeline expansions</a:t>
            </a:r>
            <a:endParaRPr b="1" lang="en-US" sz="20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None of the 2003 expansions are certain</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Generators are the primary backbone for the financing</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Power plant economics may change such that financing dries up</a:t>
            </a:r>
            <a:endParaRPr b="0" lang="en-US" sz="1800" strike="noStrike" u="none">
              <a:solidFill>
                <a:srgbClr val="000000"/>
              </a:solidFill>
              <a:effectLst/>
              <a:uFillTx/>
              <a:latin typeface="Arial"/>
            </a:endParaRPr>
          </a:p>
          <a:p>
            <a:pPr lvl="1" marL="743040" indent="-28584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Who will take their place?</a:t>
            </a:r>
            <a:endParaRPr b="0" lang="en-US" sz="1800" strike="noStrike" u="none">
              <a:solidFill>
                <a:srgbClr val="000000"/>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2001-06-28T13:52:25Z</dcterms:created>
  <dc:creator>Philip Polsky</dc:creator>
  <dc:description/>
  <dc:language>en-US</dc:language>
  <cp:lastModifiedBy>Philip Polsky</cp:lastModifiedBy>
  <dcterms:modified xsi:type="dcterms:W3CDTF">2001-11-13T14:32:56Z</dcterms:modified>
  <cp:revision>1</cp:revision>
  <dc:subject/>
  <dc:title>Western Grid Constraints</dc:title>
</cp:coreProperties>
</file>