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3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_rels/presentation.xml.rels" ContentType="application/vnd.openxmlformats-package.relationships+xml"/>
  <Override PartName="/ppt/media/image10.wmf" ContentType="image/x-wmf"/>
  <Override PartName="/ppt/media/image13.wmf" ContentType="image/x-wmf"/>
  <Override PartName="/ppt/media/image9.wmf" ContentType="image/x-wmf"/>
  <Override PartName="/ppt/media/image15.png" ContentType="image/png"/>
  <Override PartName="/ppt/media/image14.png" ContentType="image/png"/>
  <Override PartName="/ppt/media/image1.jpeg" ContentType="image/jpeg"/>
  <Override PartName="/ppt/media/image5.wmf" ContentType="image/x-wmf"/>
  <Override PartName="/ppt/media/image3.png" ContentType="image/png"/>
  <Override PartName="/ppt/media/image4.png" ContentType="image/png"/>
  <Override PartName="/ppt/media/image6.jpeg" ContentType="image/jpeg"/>
  <Override PartName="/ppt/media/image8.wmf" ContentType="image/x-wmf"/>
  <Override PartName="/ppt/media/image12.wmf" ContentType="image/x-wmf"/>
  <Override PartName="/ppt/media/image16.wmf" ContentType="image/x-wmf"/>
  <Override PartName="/ppt/media/image7.wmf" ContentType="image/x-wmf"/>
  <Override PartName="/ppt/media/image2.wmf" ContentType="image/x-wmf"/>
  <Override PartName="/ppt/media/image11.wmf" ContentType="image/x-wmf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xlsx" ContentType="application/vnd.openxmlformats-officedocument.spreadsheetml.shee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notesSlides/_rels/notesSlide13.xml.rels" ContentType="application/vnd.openxmlformats-package.relationships+xml"/>
  <Override PartName="/ppt/notesSlides/notesSlide1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/>
  <p:notesSz cx="6983413" cy="92694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/>
          <p:nvPr/>
        </p:nvSpPr>
        <p:spPr>
          <a:xfrm>
            <a:off x="0" y="0"/>
            <a:ext cx="6984000" cy="927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body"/>
          </p:nvPr>
        </p:nvSpPr>
        <p:spPr>
          <a:xfrm>
            <a:off x="931680" y="4405320"/>
            <a:ext cx="5121000" cy="417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000" bIns="450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ldImg"/>
          </p:nvPr>
        </p:nvSpPr>
        <p:spPr>
          <a:xfrm>
            <a:off x="1185840" y="701640"/>
            <a:ext cx="4618080" cy="346392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Click to move the slide</a:t>
            </a:r>
            <a:endParaRPr b="1" i="1" lang="en-US" sz="32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ldImg"/>
          </p:nvPr>
        </p:nvSpPr>
        <p:spPr>
          <a:xfrm>
            <a:off x="1170000" y="696960"/>
            <a:ext cx="4635360" cy="3476520"/>
          </a:xfrm>
          <a:prstGeom prst="rect">
            <a:avLst/>
          </a:prstGeom>
          <a:ln w="0">
            <a:noFill/>
          </a:ln>
        </p:spPr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931680" y="4405320"/>
            <a:ext cx="5121000" cy="4168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http://www.cpc.ncep.noaa.gov/products/analysis_monitoring/regional_monitoring/usa.html#seasonal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ar2" descr=""/>
          <p:cNvPicPr/>
          <p:nvPr/>
        </p:nvPicPr>
        <p:blipFill>
          <a:blip r:embed="rId2"/>
          <a:stretch/>
        </p:blipFill>
        <p:spPr>
          <a:xfrm>
            <a:off x="46080" y="0"/>
            <a:ext cx="1231920" cy="6699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"/>
          <p:cNvSpPr/>
          <p:nvPr/>
        </p:nvSpPr>
        <p:spPr>
          <a:xfrm>
            <a:off x="111600" y="6400080"/>
            <a:ext cx="9295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a69a9"/>
                </a:solidFill>
                <a:effectLst/>
                <a:uFillTx/>
                <a:latin typeface="Arial Narrow"/>
              </a:rPr>
              <a:t>CONFIDENTIAL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"/>
          <p:cNvSpPr/>
          <p:nvPr/>
        </p:nvSpPr>
        <p:spPr>
          <a:xfrm>
            <a:off x="8643960" y="6353280"/>
            <a:ext cx="290520" cy="293760"/>
          </a:xfrm>
          <a:custGeom>
            <a:avLst/>
            <a:gdLst>
              <a:gd name="textAreaLeft" fmla="*/ 14040 w 290520"/>
              <a:gd name="textAreaRight" fmla="*/ 276480 w 290520"/>
              <a:gd name="textAreaTop" fmla="*/ 14040 h 293760"/>
              <a:gd name="textAreaBottom" fmla="*/ 279720 h 293760"/>
            </a:gdLst>
            <a:ahLst/>
            <a:cxnLst/>
            <a:rect l="textAreaLeft" t="textAreaTop" r="textAreaRight" b="textAreaBottom"/>
            <a:pathLst>
              <a:path w="21600" h="21841">
                <a:moveTo>
                  <a:pt x="3600" y="0"/>
                </a:moveTo>
                <a:arcTo wR="3600" hR="3600" stAng="16200000" swAng="-5400000"/>
                <a:lnTo>
                  <a:pt x="0" y="18241"/>
                </a:lnTo>
                <a:arcTo wR="3600" hR="3600" stAng="10800000" swAng="-5400000"/>
                <a:lnTo>
                  <a:pt x="18000" y="2184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2844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2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1368360" y="1663560"/>
            <a:ext cx="7578720" cy="435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17604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lnSpc>
                <a:spcPct val="90000"/>
              </a:lnSpc>
              <a:spcBef>
                <a:spcPts val="1463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lnSpc>
                <a:spcPct val="90000"/>
              </a:lnSpc>
              <a:spcBef>
                <a:spcPts val="1463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"/>
          <p:cNvSpPr/>
          <p:nvPr/>
        </p:nvSpPr>
        <p:spPr>
          <a:xfrm>
            <a:off x="1414440" y="1285920"/>
            <a:ext cx="7729560" cy="5220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0" bIns="36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sldNum" idx="1"/>
          </p:nvPr>
        </p:nvSpPr>
        <p:spPr>
          <a:xfrm>
            <a:off x="8523360" y="6380280"/>
            <a:ext cx="396720" cy="2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000" strike="noStrike" u="none">
                <a:solidFill>
                  <a:srgbClr val="91919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F18582E-7A3F-4294-B5CC-00703D7230DD}" type="slidenum">
              <a:rPr b="1" lang="en-US" sz="1000" strike="noStrike" u="none">
                <a:solidFill>
                  <a:srgbClr val="919191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115920" y="6651000"/>
            <a:ext cx="90280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indent="0">
              <a:spcBef>
                <a:spcPts val="499"/>
              </a:spcBef>
              <a:buNone/>
              <a:tabLst>
                <a:tab algn="l" pos="0"/>
                <a:tab algn="r" pos="857268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This presentation is for discussion purposes only.</a:t>
            </a:r>
            <a:r>
              <a:rPr b="0" i="1" lang="en-US" sz="8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	</a:t>
            </a:r>
            <a:r>
              <a:rPr b="0" i="1" lang="en-US" sz="8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 This presentation is not intended to obligate or commit Enron or its affiliates to execute any transaction or provide additional information. 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r2" descr=""/>
          <p:cNvPicPr/>
          <p:nvPr/>
        </p:nvPicPr>
        <p:blipFill>
          <a:blip r:embed="rId2"/>
          <a:stretch/>
        </p:blipFill>
        <p:spPr>
          <a:xfrm>
            <a:off x="46080" y="0"/>
            <a:ext cx="1231920" cy="6699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"/>
          <p:cNvSpPr/>
          <p:nvPr/>
        </p:nvSpPr>
        <p:spPr>
          <a:xfrm>
            <a:off x="111600" y="6400080"/>
            <a:ext cx="9295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a69a9"/>
                </a:solidFill>
                <a:effectLst/>
                <a:uFillTx/>
                <a:latin typeface="Arial Narrow"/>
              </a:rPr>
              <a:t>CONFIDENTIAL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"/>
          <p:cNvSpPr/>
          <p:nvPr/>
        </p:nvSpPr>
        <p:spPr>
          <a:xfrm>
            <a:off x="8643960" y="6353280"/>
            <a:ext cx="290520" cy="293760"/>
          </a:xfrm>
          <a:custGeom>
            <a:avLst/>
            <a:gdLst>
              <a:gd name="textAreaLeft" fmla="*/ 14040 w 290520"/>
              <a:gd name="textAreaRight" fmla="*/ 276480 w 290520"/>
              <a:gd name="textAreaTop" fmla="*/ 14040 h 293760"/>
              <a:gd name="textAreaBottom" fmla="*/ 279720 h 293760"/>
            </a:gdLst>
            <a:ahLst/>
            <a:cxnLst/>
            <a:rect l="textAreaLeft" t="textAreaTop" r="textAreaRight" b="textAreaBottom"/>
            <a:pathLst>
              <a:path w="21600" h="21841">
                <a:moveTo>
                  <a:pt x="3600" y="0"/>
                </a:moveTo>
                <a:arcTo wR="3600" hR="3600" stAng="16200000" swAng="-5400000"/>
                <a:lnTo>
                  <a:pt x="0" y="18241"/>
                </a:lnTo>
                <a:arcTo wR="3600" hR="3600" stAng="10800000" swAng="-5400000"/>
                <a:lnTo>
                  <a:pt x="18000" y="2184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2844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2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368360" y="1663560"/>
            <a:ext cx="7578720" cy="435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17604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lnSpc>
                <a:spcPct val="90000"/>
              </a:lnSpc>
              <a:spcBef>
                <a:spcPts val="1463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lnSpc>
                <a:spcPct val="90000"/>
              </a:lnSpc>
              <a:spcBef>
                <a:spcPts val="1463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"/>
          <p:cNvSpPr/>
          <p:nvPr/>
        </p:nvSpPr>
        <p:spPr>
          <a:xfrm>
            <a:off x="1414440" y="1285920"/>
            <a:ext cx="7729560" cy="5220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0" bIns="36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sldNum" idx="2"/>
          </p:nvPr>
        </p:nvSpPr>
        <p:spPr>
          <a:xfrm>
            <a:off x="8523360" y="6380280"/>
            <a:ext cx="396720" cy="2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000" strike="noStrike" u="none">
                <a:solidFill>
                  <a:srgbClr val="91919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5DEEED7-CEA9-4AA2-B7F1-58D38CF9818C}" type="slidenum">
              <a:rPr b="1" lang="en-US" sz="1000" strike="noStrike" u="none">
                <a:solidFill>
                  <a:srgbClr val="919191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115920" y="6651000"/>
            <a:ext cx="90280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indent="0">
              <a:spcBef>
                <a:spcPts val="499"/>
              </a:spcBef>
              <a:buNone/>
              <a:tabLst>
                <a:tab algn="l" pos="0"/>
                <a:tab algn="r" pos="857268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This presentation is for discussion purposes only.</a:t>
            </a:r>
            <a:r>
              <a:rPr b="0" i="1" lang="en-US" sz="8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	</a:t>
            </a:r>
            <a:r>
              <a:rPr b="0" i="1" lang="en-US" sz="8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 This presentation is not intended to obligate or commit Enron or its affiliates to execute any transaction or provide additional information. 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r2" descr=""/>
          <p:cNvPicPr/>
          <p:nvPr/>
        </p:nvPicPr>
        <p:blipFill>
          <a:blip r:embed="rId2"/>
          <a:stretch/>
        </p:blipFill>
        <p:spPr>
          <a:xfrm>
            <a:off x="46080" y="0"/>
            <a:ext cx="1231920" cy="6699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"/>
          <p:cNvSpPr/>
          <p:nvPr/>
        </p:nvSpPr>
        <p:spPr>
          <a:xfrm>
            <a:off x="111600" y="6400080"/>
            <a:ext cx="9295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a69a9"/>
                </a:solidFill>
                <a:effectLst/>
                <a:uFillTx/>
                <a:latin typeface="Arial Narrow"/>
              </a:rPr>
              <a:t>CONFIDENTIAL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"/>
          <p:cNvSpPr/>
          <p:nvPr/>
        </p:nvSpPr>
        <p:spPr>
          <a:xfrm>
            <a:off x="8643960" y="6353280"/>
            <a:ext cx="290520" cy="293760"/>
          </a:xfrm>
          <a:custGeom>
            <a:avLst/>
            <a:gdLst>
              <a:gd name="textAreaLeft" fmla="*/ 14040 w 290520"/>
              <a:gd name="textAreaRight" fmla="*/ 276480 w 290520"/>
              <a:gd name="textAreaTop" fmla="*/ 14040 h 293760"/>
              <a:gd name="textAreaBottom" fmla="*/ 279720 h 293760"/>
            </a:gdLst>
            <a:ahLst/>
            <a:cxnLst/>
            <a:rect l="textAreaLeft" t="textAreaTop" r="textAreaRight" b="textAreaBottom"/>
            <a:pathLst>
              <a:path w="21600" h="21841">
                <a:moveTo>
                  <a:pt x="3600" y="0"/>
                </a:moveTo>
                <a:arcTo wR="3600" hR="3600" stAng="16200000" swAng="-5400000"/>
                <a:lnTo>
                  <a:pt x="0" y="18241"/>
                </a:lnTo>
                <a:arcTo wR="3600" hR="3600" stAng="10800000" swAng="-5400000"/>
                <a:lnTo>
                  <a:pt x="18000" y="2184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2844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2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368360" y="1663560"/>
            <a:ext cx="7578720" cy="435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17604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lnSpc>
                <a:spcPct val="90000"/>
              </a:lnSpc>
              <a:spcBef>
                <a:spcPts val="1463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lnSpc>
                <a:spcPct val="90000"/>
              </a:lnSpc>
              <a:spcBef>
                <a:spcPts val="1463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"/>
          <p:cNvSpPr/>
          <p:nvPr/>
        </p:nvSpPr>
        <p:spPr>
          <a:xfrm>
            <a:off x="1414440" y="1285920"/>
            <a:ext cx="7729560" cy="5220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0" bIns="36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sldNum" idx="3"/>
          </p:nvPr>
        </p:nvSpPr>
        <p:spPr>
          <a:xfrm>
            <a:off x="8523360" y="6380280"/>
            <a:ext cx="396720" cy="2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000" strike="noStrike" u="none">
                <a:solidFill>
                  <a:srgbClr val="91919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6FD08B1-9AB5-4872-96E8-9838184F6C42}" type="slidenum">
              <a:rPr b="1" lang="en-US" sz="1000" strike="noStrike" u="none">
                <a:solidFill>
                  <a:srgbClr val="919191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115920" y="6651000"/>
            <a:ext cx="90280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indent="0">
              <a:spcBef>
                <a:spcPts val="499"/>
              </a:spcBef>
              <a:buNone/>
              <a:tabLst>
                <a:tab algn="l" pos="0"/>
                <a:tab algn="r" pos="857268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This presentation is for discussion purposes only.</a:t>
            </a:r>
            <a:r>
              <a:rPr b="0" i="1" lang="en-US" sz="8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	</a:t>
            </a:r>
            <a:r>
              <a:rPr b="0" i="1" lang="en-US" sz="8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 This presentation is not intended to obligate or commit Enron or its affiliates to execute any transaction or provide additional information. 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9.wmf"/><Relationship Id="rId5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3.wmf"/><Relationship Id="rId9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hyperlink" Target="http://www.noaa.gov/" TargetMode="External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6.wmf"/><Relationship Id="rId3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2.  Market Fundamentals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1324080" y="2011320"/>
            <a:ext cx="7578720" cy="435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1463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 happened in 2000/early 2001?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463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 is going on today?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0">
              <a:lnSpc>
                <a:spcPct val="90000"/>
              </a:lnSpc>
              <a:spcBef>
                <a:spcPts val="1463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0">
              <a:lnSpc>
                <a:spcPct val="90000"/>
              </a:lnSpc>
              <a:spcBef>
                <a:spcPts val="1463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F273760-2196-47AC-87F3-F897040CA28F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328400" y="304920"/>
            <a:ext cx="7561080" cy="1498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Market Fundamentals: What Happened?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1368360" y="1663560"/>
            <a:ext cx="7578720" cy="435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123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Demand Side Management: Everybody backed off!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23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Pricing Pressure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Industrial load: shut down/bankrupt!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Hydro: peak pressure but made their way through  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regionally—Weather was normal!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California price caps: downward pressure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Conservation: everybody pitched in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Storage response: 10 week record injection of 100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Bcf/week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23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started to believe the shortage was over! Prices fell for term and daily markets… aggressively!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23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23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"/>
          <p:cNvSpPr/>
          <p:nvPr/>
        </p:nvSpPr>
        <p:spPr>
          <a:xfrm>
            <a:off x="2103480" y="2598840"/>
            <a:ext cx="298440" cy="365040"/>
          </a:xfrm>
          <a:prstGeom prst="downArrow">
            <a:avLst>
              <a:gd name="adj1" fmla="val 50000"/>
              <a:gd name="adj2" fmla="val 30579"/>
            </a:avLst>
          </a:prstGeom>
          <a:solidFill>
            <a:srgbClr val="fe000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2068560" y="4043520"/>
            <a:ext cx="298440" cy="365040"/>
          </a:xfrm>
          <a:prstGeom prst="downArrow">
            <a:avLst>
              <a:gd name="adj1" fmla="val 50000"/>
              <a:gd name="adj2" fmla="val 30579"/>
            </a:avLst>
          </a:prstGeom>
          <a:solidFill>
            <a:srgbClr val="fe000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2060640" y="4545000"/>
            <a:ext cx="298440" cy="365040"/>
          </a:xfrm>
          <a:prstGeom prst="downArrow">
            <a:avLst>
              <a:gd name="adj1" fmla="val 50000"/>
              <a:gd name="adj2" fmla="val 30579"/>
            </a:avLst>
          </a:prstGeom>
          <a:solidFill>
            <a:srgbClr val="fe000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2081160" y="3040200"/>
            <a:ext cx="298440" cy="365040"/>
          </a:xfrm>
          <a:prstGeom prst="downArrow">
            <a:avLst>
              <a:gd name="adj1" fmla="val 50000"/>
              <a:gd name="adj2" fmla="val 30579"/>
            </a:avLst>
          </a:prstGeom>
          <a:solidFill>
            <a:srgbClr val="fe000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2058840" y="3586320"/>
            <a:ext cx="298440" cy="365040"/>
          </a:xfrm>
          <a:prstGeom prst="downArrow">
            <a:avLst>
              <a:gd name="adj1" fmla="val 50000"/>
              <a:gd name="adj2" fmla="val 30579"/>
            </a:avLst>
          </a:prstGeom>
          <a:solidFill>
            <a:srgbClr val="fe000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FA72693-8BBA-46F4-8D33-9E0ADD90ABED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371600" y="448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U.S. Storage Overview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79" name=""/>
          <p:cNvSpPr/>
          <p:nvPr/>
        </p:nvSpPr>
        <p:spPr>
          <a:xfrm>
            <a:off x="5141880" y="1542960"/>
            <a:ext cx="3352680" cy="47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Rapid Pace Continues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Strong storage levels reflective of weak fundamentals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Unprecedented level of injections have been a critical factor in market declines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As of October 14, the year-over-year storage surplus was 471 Bcf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3,042 Bcf in inventory with 2 weeks left in injection season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High probability of reaching 11/5/98 storage high of 3,094 Bcf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0" name=""/>
          <p:cNvGraphicFramePr/>
          <p:nvPr/>
        </p:nvGraphicFramePr>
        <p:xfrm>
          <a:off x="1103400" y="1444680"/>
          <a:ext cx="3886200" cy="2743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03400" y="1444680"/>
                    <a:ext cx="3886200" cy="2743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" name=""/>
          <p:cNvGraphicFramePr/>
          <p:nvPr/>
        </p:nvGraphicFramePr>
        <p:xfrm>
          <a:off x="1160640" y="4114800"/>
          <a:ext cx="3733560" cy="27432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160640" y="4114800"/>
                    <a:ext cx="3733560" cy="2743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AD67C07-4207-40A0-93B0-BAC9511F0AFE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371600" y="52200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U.S. Electric Power Use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85" name=""/>
          <p:cNvGraphicFramePr/>
          <p:nvPr/>
        </p:nvGraphicFramePr>
        <p:xfrm>
          <a:off x="963720" y="1219320"/>
          <a:ext cx="3628800" cy="2533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63720" y="1219320"/>
                    <a:ext cx="3628800" cy="2533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" name=""/>
          <p:cNvGraphicFramePr/>
          <p:nvPr/>
        </p:nvGraphicFramePr>
        <p:xfrm>
          <a:off x="977760" y="3790800"/>
          <a:ext cx="3629160" cy="25336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977760" y="3790800"/>
                    <a:ext cx="3629160" cy="2533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9" name=""/>
          <p:cNvGraphicFramePr/>
          <p:nvPr/>
        </p:nvGraphicFramePr>
        <p:xfrm>
          <a:off x="4741920" y="3733920"/>
          <a:ext cx="3628800" cy="25336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90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741920" y="3733920"/>
                    <a:ext cx="3628800" cy="2533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1" name=""/>
          <p:cNvGraphicFramePr/>
          <p:nvPr/>
        </p:nvGraphicFramePr>
        <p:xfrm>
          <a:off x="4670280" y="1204920"/>
          <a:ext cx="3629160" cy="253368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92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4670280" y="1204920"/>
                    <a:ext cx="3629160" cy="2533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93" name=""/>
          <p:cNvGrpSpPr/>
          <p:nvPr/>
        </p:nvGrpSpPr>
        <p:grpSpPr>
          <a:xfrm>
            <a:off x="7848720" y="630360"/>
            <a:ext cx="990360" cy="581400"/>
            <a:chOff x="7848720" y="630360"/>
            <a:chExt cx="990360" cy="581400"/>
          </a:xfrm>
        </p:grpSpPr>
        <p:grpSp>
          <p:nvGrpSpPr>
            <p:cNvPr id="94" name=""/>
            <p:cNvGrpSpPr/>
            <p:nvPr/>
          </p:nvGrpSpPr>
          <p:grpSpPr>
            <a:xfrm>
              <a:off x="7848720" y="630360"/>
              <a:ext cx="990360" cy="276840"/>
              <a:chOff x="7848720" y="630360"/>
              <a:chExt cx="990360" cy="276840"/>
            </a:xfrm>
          </p:grpSpPr>
          <p:sp>
            <p:nvSpPr>
              <p:cNvPr id="95" name=""/>
              <p:cNvSpPr/>
              <p:nvPr/>
            </p:nvSpPr>
            <p:spPr>
              <a:xfrm>
                <a:off x="7848720" y="782640"/>
                <a:ext cx="380880" cy="0"/>
              </a:xfrm>
              <a:prstGeom prst="line">
                <a:avLst/>
              </a:prstGeom>
              <a:ln w="28440">
                <a:solidFill>
                  <a:srgbClr val="0000ff"/>
                </a:solidFill>
                <a:prstDash val="sysDot"/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6" name=""/>
              <p:cNvSpPr/>
              <p:nvPr/>
            </p:nvSpPr>
            <p:spPr>
              <a:xfrm>
                <a:off x="8229600" y="630360"/>
                <a:ext cx="60948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1999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97" name=""/>
            <p:cNvGrpSpPr/>
            <p:nvPr/>
          </p:nvGrpSpPr>
          <p:grpSpPr>
            <a:xfrm>
              <a:off x="7848720" y="782640"/>
              <a:ext cx="990360" cy="276840"/>
              <a:chOff x="7848720" y="782640"/>
              <a:chExt cx="990360" cy="276840"/>
            </a:xfrm>
          </p:grpSpPr>
          <p:sp>
            <p:nvSpPr>
              <p:cNvPr id="98" name=""/>
              <p:cNvSpPr/>
              <p:nvPr/>
            </p:nvSpPr>
            <p:spPr>
              <a:xfrm>
                <a:off x="7848720" y="934920"/>
                <a:ext cx="380880" cy="0"/>
              </a:xfrm>
              <a:prstGeom prst="line">
                <a:avLst/>
              </a:prstGeom>
              <a:ln w="28440">
                <a:solidFill>
                  <a:srgbClr val="008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9" name=""/>
              <p:cNvSpPr/>
              <p:nvPr/>
            </p:nvSpPr>
            <p:spPr>
              <a:xfrm>
                <a:off x="8229600" y="782640"/>
                <a:ext cx="60948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2000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00" name=""/>
            <p:cNvGrpSpPr/>
            <p:nvPr/>
          </p:nvGrpSpPr>
          <p:grpSpPr>
            <a:xfrm>
              <a:off x="7848720" y="934920"/>
              <a:ext cx="990360" cy="276840"/>
              <a:chOff x="7848720" y="934920"/>
              <a:chExt cx="990360" cy="276840"/>
            </a:xfrm>
          </p:grpSpPr>
          <p:sp>
            <p:nvSpPr>
              <p:cNvPr id="101" name=""/>
              <p:cNvSpPr/>
              <p:nvPr/>
            </p:nvSpPr>
            <p:spPr>
              <a:xfrm>
                <a:off x="7848720" y="1087200"/>
                <a:ext cx="380880" cy="0"/>
              </a:xfrm>
              <a:prstGeom prst="line">
                <a:avLst/>
              </a:prstGeom>
              <a:ln w="2844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" name=""/>
              <p:cNvSpPr/>
              <p:nvPr/>
            </p:nvSpPr>
            <p:spPr>
              <a:xfrm>
                <a:off x="8229600" y="934920"/>
                <a:ext cx="60948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2001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E68002C-7324-4932-8F2C-41AE0FA669C8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371600" y="50760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Moderate Summer Weather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>
            <a:off x="0" y="3049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0" y="3049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0" y="31284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07" name="3monthustanom" descr="U.S. 3-Month Temperature Departure Graphic"/>
          <p:cNvPicPr/>
          <p:nvPr/>
        </p:nvPicPr>
        <p:blipFill>
          <a:blip r:embed="rId1"/>
          <a:stretch/>
        </p:blipFill>
        <p:spPr>
          <a:xfrm>
            <a:off x="1752480" y="1371600"/>
            <a:ext cx="6394680" cy="432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8" name="noaalogo" descr="NOAA Homepage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7769160" y="1535040"/>
            <a:ext cx="1143000" cy="925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5C5DF0A-D5D6-4BA8-B795-AFFC2F60032C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Power Prices:  Historical and Forward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10" name=""/>
          <p:cNvGraphicFramePr/>
          <p:nvPr/>
        </p:nvGraphicFramePr>
        <p:xfrm>
          <a:off x="1846440" y="1512720"/>
          <a:ext cx="6607080" cy="50706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1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846440" y="1512720"/>
                    <a:ext cx="6607080" cy="5070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2" name=""/>
          <p:cNvSpPr/>
          <p:nvPr/>
        </p:nvSpPr>
        <p:spPr>
          <a:xfrm>
            <a:off x="4175280" y="2682720"/>
            <a:ext cx="1768320" cy="1173240"/>
          </a:xfrm>
          <a:prstGeom prst="rect">
            <a:avLst/>
          </a:prstGeom>
          <a:solidFill>
            <a:srgbClr val="008240"/>
          </a:solidFill>
          <a:ln w="12600">
            <a:solidFill>
              <a:srgbClr val="008240"/>
            </a:solidFill>
            <a:miter/>
          </a:ln>
          <a:effectLst>
            <a:outerShdw dist="107932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From the time in Jan ’01 that all the decisions were made, to today, the market developed a different theory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3048120" y="3521160"/>
            <a:ext cx="685800" cy="2087640"/>
          </a:xfrm>
          <a:prstGeom prst="ellipse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 flipH="1">
            <a:off x="3870000" y="3946680"/>
            <a:ext cx="777960" cy="396720"/>
          </a:xfrm>
          <a:prstGeom prst="line">
            <a:avLst/>
          </a:prstGeom>
          <a:ln w="3168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9E6299A-21FF-4DB2-992D-5BB0803C690B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Fundamentals Conclusions</a:t>
            </a:r>
            <a:endParaRPr b="1" i="1" lang="en-US" sz="32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1382760" y="1736640"/>
            <a:ext cx="7578720" cy="435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Despite expectations of a continued bullish price environment, fundamentals have actually pushed prices down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supply, though on the upswing, is not the primary driver of this bearish environment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Similarly, unremarkable weather has not sparked a demand rally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weak economy combined with successful conservation efforts are key drivers in pushing down demand and prices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resulting rapid pace of injections has set the stage for record inventories going into the withdrawal season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1D14440-411D-47C3-83BD-D69C2DA76C16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Market Fundamentals</a:t>
            </a:r>
            <a:endParaRPr b="1" i="1" lang="en-US" sz="26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1368360" y="1663560"/>
            <a:ext cx="7578720" cy="435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1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 and early 2001: The market looked short gas, short power generation and short hydro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176040">
              <a:lnSpc>
                <a:spcPct val="90000"/>
              </a:lnSpc>
              <a:spcBef>
                <a:spcPts val="876"/>
              </a:spcBef>
              <a:buClr>
                <a:srgbClr val="0a69a9"/>
              </a:buClr>
              <a:buFont typeface="Wingdings" charset="2"/>
              <a:buChar char="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AGA’s were low starting in the winter of 2000 and by Jan 2001, gas levels were 350 Bcf behind the previous year and 310 Bcf behind the 7 year average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176040">
              <a:lnSpc>
                <a:spcPct val="90000"/>
              </a:lnSpc>
              <a:spcBef>
                <a:spcPts val="876"/>
              </a:spcBef>
              <a:buClr>
                <a:srgbClr val="0a69a9"/>
              </a:buClr>
              <a:buFont typeface="Wingdings" charset="2"/>
              <a:buChar char="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Hydro conditions among one of the lowest since modern records began in 1929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176040">
              <a:lnSpc>
                <a:spcPct val="90000"/>
              </a:lnSpc>
              <a:spcBef>
                <a:spcPts val="876"/>
              </a:spcBef>
              <a:buClr>
                <a:srgbClr val="0a69a9"/>
              </a:buClr>
              <a:buFont typeface="Wingdings" charset="2"/>
              <a:buChar char="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There were no signs of immediate relief!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markets were supportive of new generation solutions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176040">
              <a:lnSpc>
                <a:spcPct val="90000"/>
              </a:lnSpc>
              <a:spcBef>
                <a:spcPts val="1049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3ADE128-A295-49C2-B273-1EA7BE810FA3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Power Prices:  Historical and Forward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4" name=""/>
          <p:cNvGraphicFramePr/>
          <p:nvPr/>
        </p:nvGraphicFramePr>
        <p:xfrm>
          <a:off x="1700280" y="1482840"/>
          <a:ext cx="6607080" cy="50702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700280" y="1482840"/>
                    <a:ext cx="6607080" cy="5070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6" name=""/>
          <p:cNvSpPr/>
          <p:nvPr/>
        </p:nvSpPr>
        <p:spPr>
          <a:xfrm>
            <a:off x="2773440" y="2239920"/>
            <a:ext cx="792000" cy="1265400"/>
          </a:xfrm>
          <a:prstGeom prst="ellipse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4330800" y="2355840"/>
            <a:ext cx="2224080" cy="914400"/>
          </a:xfrm>
          <a:prstGeom prst="rect">
            <a:avLst/>
          </a:prstGeom>
          <a:solidFill>
            <a:srgbClr val="0a69a9"/>
          </a:solidFill>
          <a:ln w="12600">
            <a:solidFill>
              <a:srgbClr val="0a69a9"/>
            </a:solidFill>
            <a:miter/>
          </a:ln>
          <a:effectLst>
            <a:outerShdw dist="107932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forward market at that time was pointing to development/transportation as solution and ability to secure a rate of return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 flipH="1">
            <a:off x="3614400" y="2757600"/>
            <a:ext cx="593640" cy="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5443560" y="3454560"/>
            <a:ext cx="0" cy="142236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E9F0E2F-FC69-469B-B711-9011FA3145FF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371600" y="4917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Western Snowpack Levels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31" name=""/>
          <p:cNvSpPr/>
          <p:nvPr/>
        </p:nvSpPr>
        <p:spPr>
          <a:xfrm>
            <a:off x="0" y="2154240"/>
            <a:ext cx="9144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2" name="snow0105" descr=""/>
          <p:cNvPicPr/>
          <p:nvPr/>
        </p:nvPicPr>
        <p:blipFill>
          <a:blip r:embed="rId1"/>
          <a:stretch/>
        </p:blipFill>
        <p:spPr>
          <a:xfrm>
            <a:off x="1550880" y="1457280"/>
            <a:ext cx="3191040" cy="4470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" name="snow0005" descr=""/>
          <p:cNvPicPr/>
          <p:nvPr/>
        </p:nvPicPr>
        <p:blipFill>
          <a:blip r:embed="rId2"/>
          <a:stretch/>
        </p:blipFill>
        <p:spPr>
          <a:xfrm>
            <a:off x="5380200" y="1420920"/>
            <a:ext cx="3178080" cy="4451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BD6E061-9C0E-4EA4-A7FD-705FC7182233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WSCC Proposed Generation (in MW)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5" name=""/>
          <p:cNvGraphicFramePr/>
          <p:nvPr/>
        </p:nvGraphicFramePr>
        <p:xfrm>
          <a:off x="1600200" y="1689120"/>
          <a:ext cx="6918480" cy="39942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600200" y="1689120"/>
                    <a:ext cx="6918480" cy="3994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C157B3C-783E-4070-8597-0991784EEF72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CEC Generation Report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pic>
        <p:nvPicPr>
          <p:cNvPr id="38" name="CUR-EXP-APP1" descr=""/>
          <p:cNvPicPr/>
          <p:nvPr/>
        </p:nvPicPr>
        <p:blipFill>
          <a:blip r:embed="rId1"/>
          <a:srcRect l="4540" t="7046" r="0" b="0"/>
          <a:stretch/>
        </p:blipFill>
        <p:spPr>
          <a:xfrm>
            <a:off x="2347920" y="1442880"/>
            <a:ext cx="5985000" cy="5096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E8FEDA2-9CB7-4774-BD9F-56282FB4F2EC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Gas Supply and Transportation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1368360" y="1663200"/>
            <a:ext cx="7578720" cy="5008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had to respond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! Fuel plans for natural gas were also caught up in market sentiment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Pipeline expansions appeared everywhere in the west to support development projects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0">
              <a:lnSpc>
                <a:spcPct val="90000"/>
              </a:lnSpc>
              <a:spcBef>
                <a:spcPts val="112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0">
              <a:lnSpc>
                <a:spcPct val="90000"/>
              </a:lnSpc>
              <a:spcBef>
                <a:spcPts val="112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Most of the contracted expansions were underpinned by generators with 2003 start dates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1" name=""/>
          <p:cNvGraphicFramePr/>
          <p:nvPr/>
        </p:nvGraphicFramePr>
        <p:xfrm>
          <a:off x="1552680" y="3103560"/>
          <a:ext cx="5709960" cy="2495520"/>
        </p:xfrm>
        <a:graphic>
          <a:graphicData uri="http://schemas.openxmlformats.org/drawingml/2006/table">
            <a:tbl>
              <a:tblPr/>
              <a:tblGrid>
                <a:gridCol w="1560240"/>
                <a:gridCol w="1398600"/>
                <a:gridCol w="1040040"/>
                <a:gridCol w="1711080"/>
              </a:tblGrid>
              <a:tr h="42300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Open Season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Term/Obligation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Estimated Tariff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Estimated Start Date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</a:tr>
              <a:tr h="2584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Southern Trails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15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$0.52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May 2002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</a:tr>
              <a:tr h="2584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Ruby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15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$0.87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Late 2004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</a:tr>
              <a:tr h="2584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PGT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30/52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$0.42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Nov. 2002/2003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584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TW – Red Rock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5/15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$0.68/$0.38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June 2002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</a:tr>
              <a:tr h="2584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TW – Sun Devil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15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$0.34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June 2005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584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Sonoran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20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$0.39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May 2004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</a:tr>
              <a:tr h="2584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Kern River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10/15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$0.70/$0.57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May 2003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316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North Baja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7/25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$0.29/$0.35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June/Sept 2002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eff1b1"/>
                    </a:solidFill>
                  </a:tcPr>
                </a:tc>
              </a:tr>
            </a:tbl>
          </a:graphicData>
        </a:graphic>
      </p:graphicFrame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D524EC7-B898-4B81-B093-60B8BE9BBB6D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"/>
          <p:cNvSpPr/>
          <p:nvPr/>
        </p:nvSpPr>
        <p:spPr>
          <a:xfrm>
            <a:off x="1371600" y="1476360"/>
            <a:ext cx="77724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Dry Gas Production</a:t>
            </a:r>
            <a:br>
              <a:rPr sz="20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(Tcf)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5081760" y="5564880"/>
            <a:ext cx="2311200" cy="6890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8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Domestic production flat with increasing levels of gas drilling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4" name=""/>
          <p:cNvGraphicFramePr/>
          <p:nvPr/>
        </p:nvGraphicFramePr>
        <p:xfrm>
          <a:off x="1797120" y="1523880"/>
          <a:ext cx="7018200" cy="3905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797120" y="1523880"/>
                    <a:ext cx="7018200" cy="3905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46" name=""/>
          <p:cNvGrpSpPr/>
          <p:nvPr/>
        </p:nvGrpSpPr>
        <p:grpSpPr>
          <a:xfrm>
            <a:off x="4971960" y="5261040"/>
            <a:ext cx="2505240" cy="358200"/>
            <a:chOff x="4971960" y="5261040"/>
            <a:chExt cx="2505240" cy="358200"/>
          </a:xfrm>
        </p:grpSpPr>
        <p:sp>
          <p:nvSpPr>
            <p:cNvPr id="47" name=""/>
            <p:cNvSpPr/>
            <p:nvPr/>
          </p:nvSpPr>
          <p:spPr>
            <a:xfrm>
              <a:off x="4971960" y="5439960"/>
              <a:ext cx="2494440" cy="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7477200" y="5261040"/>
              <a:ext cx="0" cy="35820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4973040" y="5261040"/>
              <a:ext cx="0" cy="35820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0" name=""/>
          <p:cNvSpPr/>
          <p:nvPr/>
        </p:nvSpPr>
        <p:spPr>
          <a:xfrm>
            <a:off x="1328760" y="566640"/>
            <a:ext cx="7561080" cy="93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Slowing Growth in U.S. Gas Supply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E5E78B4-5243-447A-B875-B240793F78F8}" type="slidenum">
              <a:t>8</a:t>
            </a:fld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"/>
          <p:cNvSpPr/>
          <p:nvPr/>
        </p:nvSpPr>
        <p:spPr>
          <a:xfrm>
            <a:off x="1177920" y="1598760"/>
            <a:ext cx="549576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marL="235080" indent="-235080">
              <a:lnSpc>
                <a:spcPct val="100000"/>
              </a:lnSpc>
              <a:buClr>
                <a:srgbClr val="0a69a9"/>
              </a:buClr>
              <a:buSzPct val="120000"/>
              <a:buFont typeface="Arial"/>
              <a:buChar char="•"/>
              <a:tabLst>
                <a:tab algn="l" pos="40989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Drilling Has Peaked -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5151600" y="4133880"/>
            <a:ext cx="1023840" cy="8712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3" name=""/>
          <p:cNvGrpSpPr/>
          <p:nvPr/>
        </p:nvGrpSpPr>
        <p:grpSpPr>
          <a:xfrm>
            <a:off x="4970520" y="1407600"/>
            <a:ext cx="3527280" cy="1420560"/>
            <a:chOff x="4970520" y="1407600"/>
            <a:chExt cx="3527280" cy="1420560"/>
          </a:xfrm>
        </p:grpSpPr>
        <p:sp>
          <p:nvSpPr>
            <p:cNvPr id="54" name=""/>
            <p:cNvSpPr/>
            <p:nvPr/>
          </p:nvSpPr>
          <p:spPr>
            <a:xfrm>
              <a:off x="4970520" y="1407600"/>
              <a:ext cx="3527280" cy="138996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U.S. Gas Rigs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    Onshore        Offshore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High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Low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Current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5538600" y="2233440"/>
              <a:ext cx="284328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5562360" y="2516040"/>
              <a:ext cx="280044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5894280" y="1963440"/>
              <a:ext cx="1800" cy="804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" name=""/>
            <p:cNvSpPr/>
            <p:nvPr/>
          </p:nvSpPr>
          <p:spPr>
            <a:xfrm flipH="1">
              <a:off x="7210440" y="1982520"/>
              <a:ext cx="1440" cy="7923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6032520" y="1914840"/>
              <a:ext cx="108720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942 (7/13/01)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" name=""/>
            <p:cNvSpPr/>
            <p:nvPr/>
          </p:nvSpPr>
          <p:spPr>
            <a:xfrm>
              <a:off x="6026040" y="2254680"/>
              <a:ext cx="108720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318 (4/23/99)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" name=""/>
            <p:cNvSpPr/>
            <p:nvPr/>
          </p:nvSpPr>
          <p:spPr>
            <a:xfrm>
              <a:off x="6406200" y="2551320"/>
              <a:ext cx="43488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824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7323120" y="1924200"/>
              <a:ext cx="108720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134 (3/23/00)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" name=""/>
            <p:cNvSpPr/>
            <p:nvPr/>
          </p:nvSpPr>
          <p:spPr>
            <a:xfrm>
              <a:off x="7347240" y="2233800"/>
              <a:ext cx="100260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38 (5/14/99)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" name=""/>
            <p:cNvSpPr/>
            <p:nvPr/>
          </p:nvSpPr>
          <p:spPr>
            <a:xfrm>
              <a:off x="7641360" y="2545200"/>
              <a:ext cx="43488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112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5" name=""/>
          <p:cNvSpPr/>
          <p:nvPr/>
        </p:nvSpPr>
        <p:spPr>
          <a:xfrm>
            <a:off x="1177920" y="3693960"/>
            <a:ext cx="39895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5080" indent="-235080">
              <a:lnSpc>
                <a:spcPct val="100000"/>
              </a:lnSpc>
              <a:spcBef>
                <a:spcPts val="1125"/>
              </a:spcBef>
              <a:buClr>
                <a:srgbClr val="0a69a9"/>
              </a:buClr>
              <a:buSzPct val="120000"/>
              <a:buFont typeface="Arial"/>
              <a:buChar char="•"/>
              <a:tabLst>
                <a:tab algn="l" pos="422928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Decline Rates Up -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1177920" y="5006880"/>
            <a:ext cx="4309920" cy="78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5080" indent="-235080">
              <a:lnSpc>
                <a:spcPct val="100000"/>
              </a:lnSpc>
              <a:spcBef>
                <a:spcPts val="1125"/>
              </a:spcBef>
              <a:buClr>
                <a:srgbClr val="0a69a9"/>
              </a:buClr>
              <a:buSzPct val="120000"/>
              <a:buFont typeface="Arial"/>
              <a:buChar char="•"/>
              <a:tabLst>
                <a:tab algn="l" pos="434484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Numerous Major Plays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434484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Working -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4970520" y="3693960"/>
            <a:ext cx="39891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422928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increasing by double in the major areas over the past decade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4970520" y="2890800"/>
            <a:ext cx="3554280" cy="42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422928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 rig count increases, rig efficiency and initial production rates decrease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328760" y="566640"/>
            <a:ext cx="7561080" cy="93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More Difficult to Increase U.S. Production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4970520" y="4992840"/>
            <a:ext cx="39891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422928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big plays becoming more remote and capital intensive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282C359-1251-4B44-9C46-51B510046183}" type="slidenum">
              <a:t>9</a:t>
            </a:fld>
          </a:p>
        </p:txBody>
      </p:sp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32578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1998-02-10T05:43:42Z</dcterms:created>
  <dc:creator>Phil Polsky</dc:creator>
  <dc:description/>
  <dc:language>en-US</dc:language>
  <cp:lastModifiedBy>Philip Polsky</cp:lastModifiedBy>
  <cp:lastPrinted>2001-04-10T09:07:22Z</cp:lastPrinted>
  <dcterms:modified xsi:type="dcterms:W3CDTF">2001-11-14T17:38:05Z</dcterms:modified>
  <cp:revision>501</cp:revision>
  <dc:subject/>
  <dc:title>PowerPoint Presentation</dc:title>
</cp:coreProperties>
</file>