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7848720" y="6477120"/>
            <a:ext cx="1110960" cy="26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219320" y="6629400"/>
            <a:ext cx="1752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JD-California-0101-</a:t>
            </a:r>
            <a:fld id="{8AB49907-863D-454A-A85D-06BBFE101428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68240" y="528480"/>
            <a:ext cx="7647120" cy="39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Status Report: 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What Went Wrong, Why and How to Fix It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3622680" y="2436840"/>
            <a:ext cx="1597320" cy="1523880"/>
            <a:chOff x="3622680" y="2436840"/>
            <a:chExt cx="1597320" cy="1523880"/>
          </a:xfrm>
        </p:grpSpPr>
        <p:pic>
          <p:nvPicPr>
            <p:cNvPr id="8" name="WC-Elogo-N" descr=""/>
            <p:cNvPicPr/>
            <p:nvPr/>
          </p:nvPicPr>
          <p:blipFill>
            <a:blip r:embed="rId1"/>
            <a:stretch/>
          </p:blipFill>
          <p:spPr>
            <a:xfrm>
              <a:off x="3622680" y="2436840"/>
              <a:ext cx="1587960" cy="1523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" name=""/>
            <p:cNvSpPr/>
            <p:nvPr/>
          </p:nvSpPr>
          <p:spPr>
            <a:xfrm>
              <a:off x="5086080" y="3404880"/>
              <a:ext cx="1339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838080" y="1486080"/>
            <a:ext cx="7372440" cy="4538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Any proposal must be better than bankruptcy or the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utilities will reject it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The Bush administration opposes price caps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Finding price that QFs and utilities can agree to is difficult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QFs sue successfully to sell elsewhere (out-of-state; higher prices?)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announces it sues not to pay QFs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Utilities demands in return for transmission sale are steep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PG&amp;E demands for TX is unacceptable to consumer groups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 groups resist end of rate freeze; rate de-regulation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33520" y="380880"/>
            <a:ext cx="777240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Proposal Faces an Uphill Battle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the Math and the Politics Present 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838080" y="1486080"/>
            <a:ext cx="7372440" cy="4574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Not surprisingly, CDWR ill-equipped to fill role as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energy portfolio manager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Press reports that DWR is buying at above-market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purchase costs skyrocketing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rate increases now appear inevitable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Legislature becomes increasingly concerned over budget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and bond rating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budget surplus is evaporating and the economy is faltering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Concerns over bonds prompts rating agencies to put California on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“credit watch”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Governor’s staff reveals that bond issuance may exceed $20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33520" y="380880"/>
            <a:ext cx="777240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Proposal Faces an Uphill Battle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the Math and the Politics Present 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46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Alternative Is Preferable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the Market that California Was Promised But Never Got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523880"/>
            <a:ext cx="7772400" cy="426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Decrease Demand—May Be Too 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Give Consumers and Businesses Price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Give Consumers Financial Incentives Needed to Respond to Those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Mine Large Amounts of Reductions Now in Anticipation of Summer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Increase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Maximize existing sources—Re-balance power and environmental goals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Overhaul Plant Siting Laws to Create a Stream-lined, One-stop Shop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Remove Road Blocks to On-site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Get the Utilities Back on Their Financial Feet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Prices must increase; rate shock can be avoided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Create a Real Retail Market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Market Is the Best Portfolio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Direct Access can save the State’s budget and its bond rating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Fix the Gas Market Before It’s Too 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Won’t Work?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Search for “Good Old Days” Is Futile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419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Times New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Bankruptcy Is a Bad Idea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doesn’t solve any problems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Times New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Price Controls Lead to One Thing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Times New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Nationalization and Re-regulation Will Make Matters Worse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Every reason to believe the private sector will outperform government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fueled by capital markets or government coffers?  Who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bears the risks?  Schools or electricity?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37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record as portfolio manager Is very weak—Oil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dependence in the 1970s; Nukes in the 1980s; PX in the 1990s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0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the Situation in California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219320"/>
            <a:ext cx="7925040" cy="495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95000"/>
              </a:lnSpc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Frutiger 45 Light"/>
              </a:rPr>
              <a:t> 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De-regulation Has Not Failed in California Because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Never De-regulated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If Designed Properly, De-regulation Benefits Consumers and Economy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Flawed Restructuring Plans Can Have Negative Spillovers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Distress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Economic Dislocation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Political Instability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76"/>
              </a:spcBef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Must End the Delay and Focus Action 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Increasing Supply and Reducing Demand, NOW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Getting Prices More Aligned with Costs—rate increases are inevitable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Improving the Utilities Financial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76"/>
              </a:spcBef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Re-regulation and Bankruptcies Will Fail to Resolve the Crisis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971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Very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Long History of Flawed Energy Policies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3221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Over-reliance on Imports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Over-reliance on Monopolies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Overly Burdensome Regulatory Programs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Little or No Faith in the Value of Market Signals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State Assumes Role of Energy “Portfolio Manager”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19720" y="5257800"/>
            <a:ext cx="43434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History of Energy Booms and Busts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Crumbling Energy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533412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447920" y="556272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914400" y="1828800"/>
            <a:ext cx="7315200" cy="327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Demand Is Up Sharply in California and the West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Inadequate Investment in Supply and Infrastructure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Uncooperative Weather Patterns (Rainfall/Temperature)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Is Living with a Flawed Restructuring Law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Political Leadership Is Lacking 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971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Most Recent Energy 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648320" y="5410080"/>
            <a:ext cx="31590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political crisis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financial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looming economic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371600" y="548640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76520" y="571500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61440"/>
            <a:ext cx="7772400" cy="838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Went Wrong?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Rejected Markets in Favor of a Risky Lab Experiment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871560" y="1512720"/>
            <a:ext cx="7410600" cy="3854160"/>
            <a:chOff x="871560" y="1512720"/>
            <a:chExt cx="7410600" cy="3854160"/>
          </a:xfrm>
        </p:grpSpPr>
        <p:sp>
          <p:nvSpPr>
            <p:cNvPr id="24" name=""/>
            <p:cNvSpPr/>
            <p:nvPr/>
          </p:nvSpPr>
          <p:spPr>
            <a:xfrm>
              <a:off x="890640" y="1637640"/>
              <a:ext cx="59436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8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Markets</a:t>
              </a:r>
              <a:r>
                <a:rPr b="1" lang="en-US" sz="18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8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8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California’s Electric Industry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90640" y="2136960"/>
              <a:ext cx="7391520" cy="1312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4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Easy entry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 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                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Siting laws block power plant development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4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4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Term contracts dominate</a:t>
              </a:r>
              <a:r>
                <a:rPr b="0" lang="en-US" sz="14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Utilities forced to buy from and sell to spot </a:t>
              </a:r>
              <a:r>
                <a:rPr b="0" lang="en-US" sz="16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market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90640" y="1512720"/>
              <a:ext cx="7315200" cy="3854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90640" y="213696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890640" y="276084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90640" y="363492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90640" y="463320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306960" y="1512720"/>
              <a:ext cx="0" cy="3840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90640" y="2886120"/>
              <a:ext cx="5867640" cy="70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890640" y="3634920"/>
              <a:ext cx="7315200" cy="929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Prices influence supply and       -Consumers pay the same whether they conserve or not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demand decisions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   -Sitting Laws trump incentives to expand supply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871560" y="4633200"/>
              <a:ext cx="7391520" cy="532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Customers have real choices</a:t>
              </a:r>
              <a:r>
                <a:rPr b="0" lang="en-US" sz="14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Lawmakers claim that AB 1890 is “not about” retail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    competition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"/>
          <p:cNvSpPr/>
          <p:nvPr/>
        </p:nvSpPr>
        <p:spPr>
          <a:xfrm>
            <a:off x="2479680" y="5578560"/>
            <a:ext cx="5351400" cy="9316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gap between supply and demand is now a chasm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Government assumed role of electricity “portfolio manager”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on behalf of consumers.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Fewer than  2% of customers switched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49280" y="5618160"/>
            <a:ext cx="1746360" cy="838080"/>
          </a:xfrm>
          <a:prstGeom prst="rightArrow">
            <a:avLst>
              <a:gd name="adj1" fmla="val 50000"/>
              <a:gd name="adj2" fmla="val 52094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9280" y="590076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914400" y="1390680"/>
            <a:ext cx="7426440" cy="423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Plant capacity in California is </a:t>
            </a: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down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1,200 MW since 1997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Demand over the same period in California is up 20%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California’s reserve margin is 6% when 15-20% is needed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In the West, demand is up 14%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The West is short 10,000 MWs and is not likely to see          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supply-demand balance before 2003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838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Sobering Statistics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Situation Is Serious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914400" y="1390680"/>
            <a:ext cx="7315200" cy="371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Reliance on gas-fired plants has doubled since 1997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Gas prices in California are 2-3 times higher than in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Plants already constrained by annual emission caps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Emission credit prices have risen dramatically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One of lowest rainfall levels in history in the Northwest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But California prices remain frozen at 1996 levels!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838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Sobering Statistics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Situation Is Serious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91120" y="5240160"/>
            <a:ext cx="4667040" cy="1312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costs up sharply throughout West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CA’s Import capability down sharply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Plants in CA run harder &amp; fail more often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Blackouts have already started in CA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162080" y="548640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676520" y="571500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914400" y="1828800"/>
            <a:ext cx="7315200" cy="327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Governor’s Approach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Exercise extreme caution--avoid political risk at all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View the crisis as a “political campaign”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Shift the focus:  Assign blame to market power and federal inaction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Rely on Executive Orders and powers rather than work the Legislature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Appease consumer advocates—Insists on ”no new rate increases!”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The Legislature’s Approach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 Governor’s lead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Avoid becoming political road kill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Express increasing frustration with Governor’s tendency toward secrecy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Response of California Policy Makers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 on Politics, Short on Solutions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305240" y="5315040"/>
            <a:ext cx="4530960" cy="10094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Distrust of Governor by Legislature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Political paralysis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Crisis deepening—no solution in sight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371600" y="548640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76520" y="571500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914400" y="1371600"/>
            <a:ext cx="7315200" cy="3733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Resist rate increases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Re-price QFs and IOU plants; demand wholesale caps in 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Take over electricity procurement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Appoint obscure agency (CDWR) with little expertise to procurement role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CDWR can purchase power to fit under rate freeze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Tap State’s general fund as bridge to bond financing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Take over 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Quid pro quo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 keeping utilities solvent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Rescind consumer choice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Fear that choice threatens recovery of DWR costs and bond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Establish “California First” energy policy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Confine trade to California’s borders; dictate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824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Proposal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Nationalize, Re-regulate and Hope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90800" y="5315040"/>
            <a:ext cx="5045400" cy="12952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State viewed as on the wrong track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Contradicts national/international trends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Creates “country risk” on par with Indonesia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Prompts businesses to consider re-locating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81200" y="5486400"/>
            <a:ext cx="2705040" cy="838080"/>
          </a:xfrm>
          <a:prstGeom prst="rightArrow">
            <a:avLst>
              <a:gd name="adj1" fmla="val 50000"/>
              <a:gd name="adj2" fmla="val 80692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162080" y="571500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jdasovic</cp:lastModifiedBy>
  <dcterms:modified xsi:type="dcterms:W3CDTF">2001-03-25T21:03:10Z</dcterms:modified>
  <cp:revision>84</cp:revision>
  <dc:subject/>
  <dc:title>California:  What Went Wrong and How to Fix It?</dc:title>
</cp:coreProperties>
</file>