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3.wmf" ContentType="image/x-wmf"/>
  <Override PartName="/ppt/media/image4.wmf" ContentType="image/x-wmf"/>
  <Override PartName="/ppt/media/image12.wmf" ContentType="image/x-wmf"/>
  <Override PartName="/ppt/media/image3.wmf" ContentType="image/x-wmf"/>
  <Override PartName="/ppt/media/image17.wmf" ContentType="image/x-wmf"/>
  <Override PartName="/ppt/media/image16.wmf" ContentType="image/x-wmf"/>
  <Override PartName="/ppt/media/image15.wmf" ContentType="image/x-wmf"/>
  <Override PartName="/ppt/media/image14.wmf" ContentType="image/x-wmf"/>
  <Override PartName="/ppt/media/image5.png" ContentType="image/png"/>
  <Override PartName="/ppt/media/image6.png" ContentType="image/png"/>
  <Override PartName="/ppt/media/image7.png" ContentType="image/png"/>
  <Override PartName="/ppt/media/image10.wmf" ContentType="image/x-wmf"/>
  <Override PartName="/ppt/media/image1.wmf" ContentType="image/x-wmf"/>
  <Override PartName="/ppt/media/image8.png" ContentType="image/png"/>
  <Override PartName="/ppt/media/image11.wmf" ContentType="image/x-wmf"/>
  <Override PartName="/ppt/media/image2.wmf" ContentType="image/x-wmf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FCE08F-D405-4514-9E76-6B429D5B9F1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E65ED3-53ED-4817-815D-FCE0CABAA7D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C24D00-EE97-4B27-8D33-91B11B576C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AC504F-64A0-47F7-AD9A-20A50ADF53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103D7B-2EFD-41B0-AB31-4B3BB5EB018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7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5.png"/><Relationship Id="rId3" Type="http://schemas.openxmlformats.org/officeDocument/2006/relationships/image" Target="../media/image9.pn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382040" y="762120"/>
            <a:ext cx="677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Consideration of Price Caps Reduction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821320" y="1447920"/>
            <a:ext cx="29253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the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Board of Governors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the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34880" y="4160880"/>
            <a:ext cx="3856680" cy="18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Parquet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Corp.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28,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14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1" name=""/>
          <p:cNvGrpSpPr/>
          <p:nvPr/>
        </p:nvGrpSpPr>
        <p:grpSpPr>
          <a:xfrm>
            <a:off x="8458200" y="6172200"/>
            <a:ext cx="533520" cy="463680"/>
            <a:chOff x="8458200" y="6172200"/>
            <a:chExt cx="533520" cy="463680"/>
          </a:xfrm>
        </p:grpSpPr>
        <p:sp>
          <p:nvSpPr>
            <p:cNvPr id="252" name=""/>
            <p:cNvSpPr/>
            <p:nvPr/>
          </p:nvSpPr>
          <p:spPr>
            <a:xfrm>
              <a:off x="86803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85114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85716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86846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85258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84582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86346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9" name=""/>
          <p:cNvSpPr/>
          <p:nvPr/>
        </p:nvSpPr>
        <p:spPr>
          <a:xfrm>
            <a:off x="1833480" y="7524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304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581280" y="5638680"/>
            <a:ext cx="1905120" cy="83844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657600" y="5562720"/>
            <a:ext cx="18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 CAISO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 flipH="1" rot="16269600">
            <a:off x="632160" y="1144440"/>
            <a:ext cx="5182200" cy="48754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9935" y="35"/>
                </a:moveTo>
                <a:arcTo wR="10800" hR="10800" stAng="-5675750" swAng="6113900"/>
                <a:lnTo>
                  <a:pt x="10800" y="10800"/>
                </a:lnTo>
                <a:close/>
              </a:path>
              <a:path fill="none" w="21600" h="21600">
                <a:moveTo>
                  <a:pt x="9935" y="35"/>
                </a:moveTo>
                <a:arcTo wR="10800" hR="10800" stAng="-5675750" swAng="6113900"/>
              </a:path>
            </a:pathLst>
          </a:custGeom>
          <a:noFill/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 flipH="1" rot="16269600">
            <a:off x="862560" y="939960"/>
            <a:ext cx="5181480" cy="48740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939" y="1"/>
                </a:moveTo>
                <a:arcTo wR="10800" hR="10800" stAng="-5355865" swAng="5433798"/>
                <a:lnTo>
                  <a:pt x="10800" y="10800"/>
                </a:lnTo>
                <a:close/>
              </a:path>
              <a:path fill="none" w="21600" h="21600">
                <a:moveTo>
                  <a:pt x="10939" y="1"/>
                </a:moveTo>
                <a:arcTo wR="10800" hR="10800" stAng="-5355865" swAng="5433798"/>
              </a:path>
            </a:pathLst>
          </a:custGeom>
          <a:noFill/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rot="2737200">
            <a:off x="855000" y="538092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rot="2826600">
            <a:off x="1211040" y="473040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2209680" y="2666880"/>
            <a:ext cx="1447920" cy="18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981080" y="2819520"/>
            <a:ext cx="1447920" cy="144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562720" y="2743200"/>
            <a:ext cx="144756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334120" y="2895480"/>
            <a:ext cx="1447560" cy="180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H="1" rot="11470200">
            <a:off x="4288320" y="632520"/>
            <a:ext cx="4110120" cy="56350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373" y="8"/>
                </a:moveTo>
                <a:arcTo wR="10800" hR="10800" stAng="-5535851" swAng="6143304"/>
                <a:lnTo>
                  <a:pt x="10800" y="10800"/>
                </a:lnTo>
                <a:close/>
              </a:path>
              <a:path fill="none" w="21600" h="21600">
                <a:moveTo>
                  <a:pt x="10373" y="8"/>
                </a:moveTo>
                <a:arcTo wR="10800" hR="10800" stAng="-5535851" swAng="6143304"/>
              </a:path>
            </a:pathLst>
          </a:custGeom>
          <a:noFill/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H="1" rot="18691200">
            <a:off x="7270560" y="5529960"/>
            <a:ext cx="7142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 flipH="1" rot="10749600">
            <a:off x="3410640" y="855000"/>
            <a:ext cx="4723200" cy="51818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rot="18588600">
            <a:off x="6545160" y="488268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5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366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3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/>
          </p:cNvSpPr>
          <p:nvPr>
            <p:ph type="title"/>
          </p:nvPr>
        </p:nvSpPr>
        <p:spPr>
          <a:xfrm>
            <a:off x="228240" y="304920"/>
            <a:ext cx="84582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PlaceHolder 2"/>
          <p:cNvSpPr>
            <a:spLocks noGrp="1"/>
          </p:cNvSpPr>
          <p:nvPr>
            <p:ph/>
          </p:nvPr>
        </p:nvSpPr>
        <p:spPr>
          <a:xfrm>
            <a:off x="457200" y="1066320"/>
            <a:ext cx="830592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CTC payments can theoretically be increased by underscheduling demand in the PX Day ahead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underscheduling demand increases prices and reduces reliability for everyone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nearly 30% of ISO load showed up in real time on June 14,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dealt with situation with only 100 MW of blackouts--a remarkable achievement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Underschedulers are victims of their own actions and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Assertions to the contrary notwithstanding, there have been significant opportunities to hedge forward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1800 MW in entire PX block forward for SP15 in June,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~800 MW for SCE out of  2,200 MW authorized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market signals to hedge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3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7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378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5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09480" y="836640"/>
            <a:ext cx="8305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all power scheduled in PX Day Ahead market, except for small imbalances, market should be in equilibrium:  PX DA, PX HA, ISO Ex Post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8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389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96" name=""/>
          <p:cNvGraphicFramePr/>
          <p:nvPr/>
        </p:nvGraphicFramePr>
        <p:xfrm>
          <a:off x="609480" y="1295280"/>
          <a:ext cx="7616880" cy="521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295280"/>
                    <a:ext cx="7616880" cy="52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8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85800" y="912960"/>
            <a:ext cx="78487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actual fact, there is an incentive to underschedule, but consequence is pressure on real time reliability as Ex Post load grows.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1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402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09" name=""/>
          <p:cNvGraphicFramePr/>
          <p:nvPr/>
        </p:nvGraphicFramePr>
        <p:xfrm>
          <a:off x="457200" y="1371600"/>
          <a:ext cx="7769160" cy="531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371600"/>
                    <a:ext cx="7769160" cy="531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1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295280" y="836640"/>
            <a:ext cx="655344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when there is massive underscheduling in a tight supply market, the ISO may have to take drastic action.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4" name=""/>
          <p:cNvGrpSpPr/>
          <p:nvPr/>
        </p:nvGrpSpPr>
        <p:grpSpPr>
          <a:xfrm>
            <a:off x="8229600" y="6172200"/>
            <a:ext cx="533520" cy="463680"/>
            <a:chOff x="8229600" y="6172200"/>
            <a:chExt cx="533520" cy="463680"/>
          </a:xfrm>
        </p:grpSpPr>
        <p:sp>
          <p:nvSpPr>
            <p:cNvPr id="415" name=""/>
            <p:cNvSpPr/>
            <p:nvPr/>
          </p:nvSpPr>
          <p:spPr>
            <a:xfrm>
              <a:off x="84517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82828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83430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84560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82972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82296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84060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22" name=""/>
          <p:cNvGraphicFramePr/>
          <p:nvPr/>
        </p:nvGraphicFramePr>
        <p:xfrm>
          <a:off x="762120" y="1371600"/>
          <a:ext cx="7772400" cy="531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371600"/>
                    <a:ext cx="7772400" cy="53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4" name=""/>
          <p:cNvSpPr/>
          <p:nvPr/>
        </p:nvSpPr>
        <p:spPr>
          <a:xfrm>
            <a:off x="6093720" y="51037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"/>
          <p:cNvSpPr/>
          <p:nvPr/>
        </p:nvSpPr>
        <p:spPr>
          <a:xfrm>
            <a:off x="1157040" y="303840"/>
            <a:ext cx="696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Underscheduling of Load Is a Real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2209680" y="684360"/>
            <a:ext cx="4876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And, when load is growing faster than forecasts, the consequences are amplified.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8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429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36" name=""/>
          <p:cNvGraphicFramePr/>
          <p:nvPr/>
        </p:nvGraphicFramePr>
        <p:xfrm>
          <a:off x="457200" y="1066680"/>
          <a:ext cx="7693200" cy="5261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7693200" cy="526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8" name=""/>
          <p:cNvSpPr/>
          <p:nvPr/>
        </p:nvSpPr>
        <p:spPr>
          <a:xfrm>
            <a:off x="5941440" y="46465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762120" y="684360"/>
            <a:ext cx="807696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price caps are reduced to $250/MWh in a scarce supply market, ISO may not be able to maintain reliability due to magnitude of Ex Post load.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2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443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50" name=""/>
          <p:cNvGraphicFramePr/>
          <p:nvPr/>
        </p:nvGraphicFramePr>
        <p:xfrm>
          <a:off x="533520" y="1219320"/>
          <a:ext cx="7845480" cy="5365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7845480" cy="536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0644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not reduce price caps from $750/MWh to $250/MWh.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5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the root causes of the problem.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power abuse:  supply and/or demand?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structure?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growth?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scarcity?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price caps?  Parity with PX caps?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5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alternative solutions:  market and other.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Structural market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new resources/ease congestion: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generation, transmission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343080">
              <a:lnSpc>
                <a:spcPct val="100000"/>
              </a:lnSpc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side:  bidding, real time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5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456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3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28600" y="609120"/>
            <a:ext cx="8610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Is Facing an Energy Supply Crisis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that a Precipitous Reduction in Price Caps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only Heighten.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supply shortage is real; California desperately needs new generation.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has not added any significant new generation since the 1980’s.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existing thermal generation fleet is aging: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61%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30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has exploded with the economic boom, especially in San Francisco Bay Area.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competes vigorously with the rest of the growing West for increasingly scarce supplies.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24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4" name=""/>
          <p:cNvGraphicFramePr/>
          <p:nvPr/>
        </p:nvGraphicFramePr>
        <p:xfrm>
          <a:off x="380880" y="609480"/>
          <a:ext cx="8229600" cy="5784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609480"/>
                    <a:ext cx="8229600" cy="578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66" name=""/>
          <p:cNvGrpSpPr/>
          <p:nvPr/>
        </p:nvGrpSpPr>
        <p:grpSpPr>
          <a:xfrm>
            <a:off x="8229600" y="6172200"/>
            <a:ext cx="533520" cy="463680"/>
            <a:chOff x="8229600" y="6172200"/>
            <a:chExt cx="533520" cy="463680"/>
          </a:xfrm>
        </p:grpSpPr>
        <p:sp>
          <p:nvSpPr>
            <p:cNvPr id="467" name=""/>
            <p:cNvSpPr/>
            <p:nvPr/>
          </p:nvSpPr>
          <p:spPr>
            <a:xfrm>
              <a:off x="84517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82828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83430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84560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82972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82296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84060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4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5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77" name=""/>
          <p:cNvGrpSpPr/>
          <p:nvPr/>
        </p:nvGrpSpPr>
        <p:grpSpPr>
          <a:xfrm>
            <a:off x="8305920" y="6095880"/>
            <a:ext cx="533160" cy="463680"/>
            <a:chOff x="8305920" y="6095880"/>
            <a:chExt cx="533160" cy="463680"/>
          </a:xfrm>
        </p:grpSpPr>
        <p:sp>
          <p:nvSpPr>
            <p:cNvPr id="478" name=""/>
            <p:cNvSpPr/>
            <p:nvPr/>
          </p:nvSpPr>
          <p:spPr>
            <a:xfrm>
              <a:off x="8528040" y="626472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8359200" y="631656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8419320" y="636588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8532360" y="618408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8373600" y="609588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8305920" y="626976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8482320" y="642096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5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88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489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0" y="45720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45720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34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35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380880" y="533520"/>
          <a:ext cx="8383680" cy="574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533520"/>
                    <a:ext cx="8383680" cy="574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5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46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"/>
          <p:cNvGraphicFramePr/>
          <p:nvPr/>
        </p:nvGraphicFramePr>
        <p:xfrm>
          <a:off x="228600" y="990720"/>
          <a:ext cx="8674200" cy="539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867420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56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57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"/>
          <p:cNvSpPr/>
          <p:nvPr/>
        </p:nvSpPr>
        <p:spPr>
          <a:xfrm>
            <a:off x="3386880" y="494280"/>
            <a:ext cx="290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WSCC Loads (GW)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84440" y="989640"/>
            <a:ext cx="7770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is not an island and cannot develop a self-contained solution.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1585800" y="1752480"/>
            <a:ext cx="6964560" cy="40276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585800" y="5780160"/>
            <a:ext cx="6964560" cy="144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585800" y="5329080"/>
            <a:ext cx="6964560" cy="180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585800" y="4888080"/>
            <a:ext cx="6964560" cy="144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85800" y="4437000"/>
            <a:ext cx="6964560" cy="180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585800" y="3986280"/>
            <a:ext cx="6964560" cy="144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85800" y="3546360"/>
            <a:ext cx="6964560" cy="180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585800" y="3094200"/>
            <a:ext cx="6964560" cy="144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85800" y="2203560"/>
            <a:ext cx="6964560" cy="144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585800" y="1752480"/>
            <a:ext cx="6964560" cy="180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455920" y="1752480"/>
            <a:ext cx="144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325680" y="1752480"/>
            <a:ext cx="180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197240" y="1752480"/>
            <a:ext cx="180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067360" y="1752480"/>
            <a:ext cx="144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938920" y="1752480"/>
            <a:ext cx="144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08680" y="1752480"/>
            <a:ext cx="180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680240" y="1752480"/>
            <a:ext cx="180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550360" y="1752480"/>
            <a:ext cx="1440" cy="4027680"/>
          </a:xfrm>
          <a:prstGeom prst="line">
            <a:avLst/>
          </a:prstGeom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585800" y="1752480"/>
            <a:ext cx="6964560" cy="4027680"/>
          </a:xfrm>
          <a:prstGeom prst="rect">
            <a:avLst/>
          </a:prstGeom>
          <a:noFill/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193840" y="2665440"/>
            <a:ext cx="31680" cy="387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868400" y="3021120"/>
            <a:ext cx="35712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063960" y="2665440"/>
            <a:ext cx="31680" cy="869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738520" y="3503520"/>
            <a:ext cx="35712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935520" y="2665440"/>
            <a:ext cx="29880" cy="2631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610080" y="5265720"/>
            <a:ext cx="35532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805280" y="2235240"/>
            <a:ext cx="42840" cy="419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479840" y="2643120"/>
            <a:ext cx="368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676840" y="2665440"/>
            <a:ext cx="30240" cy="587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51400" y="3220920"/>
            <a:ext cx="355680" cy="32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546960" y="2665440"/>
            <a:ext cx="31680" cy="2328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221520" y="4962600"/>
            <a:ext cx="357120" cy="31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416720" y="2665440"/>
            <a:ext cx="42840" cy="2044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093080" y="4678200"/>
            <a:ext cx="366480" cy="32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288280" y="2665440"/>
            <a:ext cx="41400" cy="1341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962840" y="3976560"/>
            <a:ext cx="366840" cy="30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847880" y="2643120"/>
            <a:ext cx="345960" cy="378000"/>
          </a:xfrm>
          <a:prstGeom prst="rect">
            <a:avLst/>
          </a:prstGeom>
          <a:solidFill>
            <a:srgbClr val="ffff00"/>
          </a:solidFill>
          <a:ln w="11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717640" y="2643120"/>
            <a:ext cx="346320" cy="860400"/>
          </a:xfrm>
          <a:prstGeom prst="rect">
            <a:avLst/>
          </a:prstGeom>
          <a:solidFill>
            <a:srgbClr val="ffff00"/>
          </a:solidFill>
          <a:ln w="11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589200" y="2643120"/>
            <a:ext cx="346320" cy="2622600"/>
          </a:xfrm>
          <a:prstGeom prst="rect">
            <a:avLst/>
          </a:prstGeom>
          <a:solidFill>
            <a:srgbClr val="ffff00"/>
          </a:solidFill>
          <a:ln w="11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459320" y="2212920"/>
            <a:ext cx="345960" cy="430200"/>
          </a:xfrm>
          <a:prstGeom prst="rect">
            <a:avLst/>
          </a:prstGeom>
          <a:solidFill>
            <a:srgbClr val="ffff00"/>
          </a:solidFill>
          <a:ln w="11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330880" y="2643120"/>
            <a:ext cx="345960" cy="577800"/>
          </a:xfrm>
          <a:prstGeom prst="rect">
            <a:avLst/>
          </a:prstGeom>
          <a:solidFill>
            <a:srgbClr val="ffff00"/>
          </a:solidFill>
          <a:ln w="11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200640" y="2643120"/>
            <a:ext cx="346320" cy="2319480"/>
          </a:xfrm>
          <a:prstGeom prst="rect">
            <a:avLst/>
          </a:prstGeom>
          <a:solidFill>
            <a:srgbClr val="ffff00"/>
          </a:solidFill>
          <a:ln w="11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070760" y="2643120"/>
            <a:ext cx="345960" cy="2035080"/>
          </a:xfrm>
          <a:prstGeom prst="rect">
            <a:avLst/>
          </a:prstGeom>
          <a:solidFill>
            <a:srgbClr val="ffffff"/>
          </a:solidFill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942320" y="2643120"/>
            <a:ext cx="345960" cy="1333440"/>
          </a:xfrm>
          <a:prstGeom prst="rect">
            <a:avLst/>
          </a:prstGeom>
          <a:solidFill>
            <a:srgbClr val="ffffff"/>
          </a:solidFill>
          <a:ln w="11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85800" y="1752480"/>
            <a:ext cx="1800" cy="4027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542960" y="5780160"/>
            <a:ext cx="42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542960" y="5329080"/>
            <a:ext cx="42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542960" y="4888080"/>
            <a:ext cx="42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542960" y="4437000"/>
            <a:ext cx="42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542960" y="3986280"/>
            <a:ext cx="42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542960" y="3546360"/>
            <a:ext cx="42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542960" y="3094200"/>
            <a:ext cx="42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542960" y="2643120"/>
            <a:ext cx="42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542960" y="2203560"/>
            <a:ext cx="42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542960" y="1752480"/>
            <a:ext cx="42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585800" y="2643120"/>
            <a:ext cx="6964560" cy="180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1585800" y="2642760"/>
            <a:ext cx="180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2455920" y="2642760"/>
            <a:ext cx="144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3325680" y="2642760"/>
            <a:ext cx="180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4197240" y="2642760"/>
            <a:ext cx="180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5067360" y="2642760"/>
            <a:ext cx="144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5938920" y="2642760"/>
            <a:ext cx="144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6808680" y="2642760"/>
            <a:ext cx="180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7680240" y="2642760"/>
            <a:ext cx="180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8550360" y="2642760"/>
            <a:ext cx="1440" cy="42840"/>
          </a:xfrm>
          <a:prstGeom prst="line">
            <a:avLst/>
          </a:prstGeom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79800" y="762120"/>
            <a:ext cx="8368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Pacific Northwest 2000 Hydro Production Relative to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153800" y="5686560"/>
            <a:ext cx="358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-7,000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153800" y="5235480"/>
            <a:ext cx="358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-6,000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153800" y="4794120"/>
            <a:ext cx="358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-5,000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53800" y="4343400"/>
            <a:ext cx="358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-4,000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153800" y="3892680"/>
            <a:ext cx="358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-3,000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53800" y="3451320"/>
            <a:ext cx="358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-2,000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172880" y="3000240"/>
            <a:ext cx="340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-1,000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439280" y="2549520"/>
            <a:ext cx="70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213200" y="2108160"/>
            <a:ext cx="293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193400" y="1657440"/>
            <a:ext cx="311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2,000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931040" y="2779560"/>
            <a:ext cx="251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827080" y="2779560"/>
            <a:ext cx="213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FEB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664800" y="2779560"/>
            <a:ext cx="257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556160" y="2779560"/>
            <a:ext cx="215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APR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410800" y="2779560"/>
            <a:ext cx="257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288840" y="2779560"/>
            <a:ext cx="252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JUN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179120" y="2779560"/>
            <a:ext cx="223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JUL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034120" y="2779560"/>
            <a:ext cx="24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AUG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826520" y="5979960"/>
            <a:ext cx="608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16200000">
            <a:off x="221040" y="3549600"/>
            <a:ext cx="138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Difference, MWa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122960" y="4049640"/>
            <a:ext cx="293760" cy="67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rot="16200000">
            <a:off x="6970680" y="4273200"/>
            <a:ext cx="544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Estimated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983360" y="3367080"/>
            <a:ext cx="293760" cy="6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rot="16200000">
            <a:off x="7831080" y="3590280"/>
            <a:ext cx="544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Estimated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6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157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4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67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168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5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380880" y="45684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Price Cap Reduction Will only Increase the Pressure on Reliability of California Electric System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76212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in power plants will go elsewhere, taking jobs, economic and reliability benefits.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will sell outside California where markets are more predictable and prices are higher.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Keeping the lights on will get tougher.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Because of the interdependent linkages in California’s electric market, cannot change one aspect of structure without impacting all others.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in the marketplace is the surest way to dry up the growing forward markets.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179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6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9209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0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211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8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2000-04-28T15:22:54Z</dcterms:created>
  <dc:creator>ddavids3</dc:creator>
  <dc:description/>
  <dc:language>en-US</dc:language>
  <cp:lastModifiedBy>ddavids3</cp:lastModifiedBy>
  <cp:lastPrinted>2000-06-28T03:30:24Z</cp:lastPrinted>
  <dcterms:modified xsi:type="dcterms:W3CDTF">2000-06-28T03:35:33Z</dcterms:modified>
  <cp:revision>32</cp:revision>
  <dc:subject/>
  <dc:title>No Slide Title</dc:title>
</cp:coreProperties>
</file>