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wmf" ContentType="image/x-wmf"/>
  <Override PartName="/ppt/media/image2.png" ContentType="image/png"/>
  <Override PartName="/ppt/media/image3.png" ContentType="image/png"/>
  <Override PartName="/ppt/embeddings/oleObject1.bin" ContentType="application/vnd.openxmlformats-officedocument.oleObject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9144000" cy="6858000"/>
  <p:notesSz cx="6923088" cy="9424988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bl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85800" y="1393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685800" y="1393560"/>
            <a:ext cx="7772400" cy="4701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17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1393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685800" y="1393560"/>
            <a:ext cx="7772400" cy="4701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17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" descr=""/>
          <p:cNvPicPr/>
          <p:nvPr/>
        </p:nvPicPr>
        <p:blipFill>
          <a:blip r:embed="rId2"/>
          <a:stretch/>
        </p:blipFill>
        <p:spPr>
          <a:xfrm>
            <a:off x="8210520" y="6602400"/>
            <a:ext cx="749160" cy="1429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" name=""/>
          <p:cNvSpPr/>
          <p:nvPr/>
        </p:nvSpPr>
        <p:spPr>
          <a:xfrm>
            <a:off x="0" y="6602400"/>
            <a:ext cx="175248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RS-California2-0701-</a:t>
            </a:r>
            <a:fld id="{9A8A0C07-47AF-42F0-8F74-CE7D9FAE8D76}" type="slidenum"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85800" y="1393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685800" y="1393560"/>
            <a:ext cx="7772400" cy="4701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1749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8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749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Second Outline Level</a:t>
            </a:r>
            <a:endParaRPr b="1" lang="en-US" sz="28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17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Third Outline Level</a:t>
            </a:r>
            <a:endParaRPr b="1" lang="en-US" sz="28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17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Fourth Outline Level</a:t>
            </a:r>
            <a:endParaRPr b="1" lang="en-US" sz="28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174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Fifth Outline Level</a:t>
            </a:r>
            <a:endParaRPr b="1" lang="en-US" sz="28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174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Sixth Outline Level</a:t>
            </a:r>
            <a:endParaRPr b="1" lang="en-US" sz="28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174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Seventh Outline Level</a:t>
            </a:r>
            <a:endParaRPr b="1" lang="en-US" sz="28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"/>
          <p:cNvSpPr/>
          <p:nvPr/>
        </p:nvSpPr>
        <p:spPr>
          <a:xfrm>
            <a:off x="442800" y="534960"/>
            <a:ext cx="8236080" cy="573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Recent History of California's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Electricity Industry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 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 Crisis That Should Have Been Avoided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August 2001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" name=""/>
          <p:cNvGrpSpPr/>
          <p:nvPr/>
        </p:nvGrpSpPr>
        <p:grpSpPr>
          <a:xfrm>
            <a:off x="3995640" y="4425840"/>
            <a:ext cx="1195560" cy="1086120"/>
            <a:chOff x="3995640" y="4425840"/>
            <a:chExt cx="1195560" cy="1086120"/>
          </a:xfrm>
        </p:grpSpPr>
        <p:pic>
          <p:nvPicPr>
            <p:cNvPr id="10" name="WC-Elogo-N" descr=""/>
            <p:cNvPicPr/>
            <p:nvPr/>
          </p:nvPicPr>
          <p:blipFill>
            <a:blip r:embed="rId1"/>
            <a:stretch/>
          </p:blipFill>
          <p:spPr>
            <a:xfrm>
              <a:off x="3995640" y="4425840"/>
              <a:ext cx="1172160" cy="108612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11" name=""/>
            <p:cNvSpPr/>
            <p:nvPr/>
          </p:nvSpPr>
          <p:spPr>
            <a:xfrm>
              <a:off x="5059080" y="5086080"/>
              <a:ext cx="132120" cy="213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66cc"/>
                  </a:solidFill>
                  <a:effectLst/>
                  <a:uFillTx/>
                  <a:latin typeface="Arial"/>
                </a:rPr>
                <a:t>®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85800" y="3394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Won’t Work?</a:t>
            </a:r>
            <a:br>
              <a:rPr sz="30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Beware Calls for the  “Good Old Days”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/>
          </p:nvPr>
        </p:nvSpPr>
        <p:spPr>
          <a:xfrm>
            <a:off x="685800" y="1834920"/>
            <a:ext cx="7516800" cy="4701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1500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Re-Regulation Will Make Matters Worse</a:t>
            </a:r>
            <a:endParaRPr b="1" lang="en-US" sz="24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1250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California’s Energy Policy Relied on Monopolies for Nearly a Century and the Policy Failed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1250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Investment Fueled by Capital Markets or Government Coffers?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Government’s Track Record As Energy Portfolio Manager Is Very Weak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lnSpc>
                <a:spcPct val="90000"/>
              </a:lnSpc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Price Controls Lead to One Thing:  Shortages</a:t>
            </a:r>
            <a:endParaRPr b="1" lang="en-US" sz="24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1250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Announcements to Delay or End Power Plant Projects Are Increasing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12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685800" y="1393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The Solution?</a:t>
            </a:r>
            <a:br>
              <a:rPr sz="3200"/>
            </a:b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Create the Market That California Was Promised but Never Got</a:t>
            </a:r>
            <a:br>
              <a:rPr sz="2000"/>
            </a:b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/>
          </p:nvPr>
        </p:nvSpPr>
        <p:spPr>
          <a:xfrm>
            <a:off x="685800" y="1251000"/>
            <a:ext cx="7772400" cy="4527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 Get the Utilities Back on Their Financial Feet</a:t>
            </a:r>
            <a:endParaRPr b="1" lang="en-US" sz="20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250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 Increase Supply</a:t>
            </a:r>
            <a:endParaRPr b="1" lang="en-US" sz="20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Overhaul Plant Siting Laws to Create Stream-lined, One-stop Shop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Remove Road Blocks to On-site Generation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Re-strike the Balance Between Power Needs and Environmental Quality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250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 Decrease Demand</a:t>
            </a:r>
            <a:endParaRPr b="1" lang="en-US" sz="20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Give Consumers and Businesses Market-based Price Signals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Give Consumers the Market-based Financial Incentives Needed to Respond to Those Signals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250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 Create Real Energy Markets in California</a:t>
            </a:r>
            <a:endParaRPr b="1" lang="en-US" sz="20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Market Is the Best Portfolio Manager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Fix the Gas Market Before It’s Too Late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" name=""/>
          <p:cNvSpPr/>
          <p:nvPr/>
        </p:nvSpPr>
        <p:spPr>
          <a:xfrm>
            <a:off x="2424240" y="6008040"/>
            <a:ext cx="4305240" cy="642600"/>
          </a:xfrm>
          <a:prstGeom prst="rect">
            <a:avLst/>
          </a:prstGeom>
          <a:solidFill>
            <a:srgbClr val="095ba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California will benefit most from market-oriented solutions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-111600" y="198000"/>
            <a:ext cx="8821800" cy="1577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KEY LESSON: 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California’s Political Leadership Could 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Have Responded Differently and Saved California’s 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Consumers Billions of Dollars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/>
          </p:nvPr>
        </p:nvSpPr>
        <p:spPr>
          <a:xfrm>
            <a:off x="533160" y="2308320"/>
            <a:ext cx="8064360" cy="3875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57200" indent="-457200">
              <a:lnSpc>
                <a:spcPct val="90000"/>
              </a:lnSpc>
              <a:spcBef>
                <a:spcPts val="1125"/>
              </a:spcBef>
              <a:buClr>
                <a:srgbClr val="ffb310"/>
              </a:buClr>
              <a:buSzPct val="80000"/>
              <a:buFont typeface="Arial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Protect Customers by Entering Into Long-Term Deals in Early 2000—</a:t>
            </a:r>
            <a:r>
              <a:rPr b="0" lang="en-US" sz="1800" strike="noStrike" u="none">
                <a:solidFill>
                  <a:srgbClr val="fe000c"/>
                </a:solidFill>
                <a:effectLst/>
                <a:uFillTx/>
                <a:latin typeface="Arial"/>
              </a:rPr>
              <a:t>Cost to California = Tens of billions of dollars</a:t>
            </a:r>
            <a:endParaRPr b="1" lang="en-US" sz="18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90000"/>
              </a:lnSpc>
              <a:spcBef>
                <a:spcPts val="1125"/>
              </a:spcBef>
              <a:buClr>
                <a:srgbClr val="ffb310"/>
              </a:buClr>
              <a:buSzPct val="80000"/>
              <a:buFont typeface="Arial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Avoid Generation Exodus and Minimize Blackouts—</a:t>
            </a:r>
            <a:r>
              <a:rPr b="0" lang="en-US" sz="1800" strike="noStrike" u="none">
                <a:solidFill>
                  <a:srgbClr val="fe000c"/>
                </a:solidFill>
                <a:effectLst/>
                <a:uFillTx/>
                <a:latin typeface="Arial"/>
              </a:rPr>
              <a:t>Cost to California =</a:t>
            </a:r>
            <a:r>
              <a:rPr b="0" lang="en-US" sz="1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 </a:t>
            </a:r>
            <a:r>
              <a:rPr b="0" lang="en-US" sz="1800" strike="noStrike" u="none">
                <a:solidFill>
                  <a:srgbClr val="fe000c"/>
                </a:solidFill>
                <a:effectLst/>
                <a:uFillTx/>
                <a:latin typeface="Arial"/>
              </a:rPr>
              <a:t>1.4 million homes without electricity</a:t>
            </a:r>
            <a:endParaRPr b="1" lang="en-US" sz="18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90000"/>
              </a:lnSpc>
              <a:spcBef>
                <a:spcPts val="1125"/>
              </a:spcBef>
              <a:buClr>
                <a:srgbClr val="ffb310"/>
              </a:buClr>
              <a:buSzPct val="80000"/>
              <a:buFont typeface="Arial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Encourage Conservation by Setting Retail Prices that Reflect Market Fundamentals: </a:t>
            </a:r>
            <a:r>
              <a:rPr b="0" lang="en-US" sz="1800" strike="noStrike" u="none">
                <a:solidFill>
                  <a:srgbClr val="fe000c"/>
                </a:solidFill>
                <a:effectLst/>
                <a:uFillTx/>
                <a:latin typeface="Arial"/>
              </a:rPr>
              <a:t>Cost to California = $2.5 billion</a:t>
            </a:r>
            <a:r>
              <a:rPr b="0" lang="en-US" sz="1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 </a:t>
            </a:r>
            <a:endParaRPr b="1" lang="en-US" sz="18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90000"/>
              </a:lnSpc>
              <a:spcBef>
                <a:spcPts val="1125"/>
              </a:spcBef>
              <a:buClr>
                <a:srgbClr val="ffb310"/>
              </a:buClr>
              <a:buSzPct val="80000"/>
              <a:buFont typeface="Arial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Pay the QFs So They Deliver Power Instead of Sitting Idle: </a:t>
            </a:r>
            <a:r>
              <a:rPr b="0" lang="en-US" sz="1800" strike="noStrike" u="none">
                <a:solidFill>
                  <a:srgbClr val="fe000c"/>
                </a:solidFill>
                <a:effectLst/>
                <a:uFillTx/>
                <a:latin typeface="Arial"/>
              </a:rPr>
              <a:t>Cost to California = $600 million </a:t>
            </a:r>
            <a:endParaRPr b="1" lang="en-US" sz="18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90000"/>
              </a:lnSpc>
              <a:spcBef>
                <a:spcPts val="1125"/>
              </a:spcBef>
              <a:buClr>
                <a:srgbClr val="ffb310"/>
              </a:buClr>
              <a:buSzPct val="80000"/>
              <a:buFont typeface="Arial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Lower Consumer Costs by Ensuring CDWR Creditworthiness: </a:t>
            </a:r>
            <a:r>
              <a:rPr b="0" lang="en-US" sz="1800" strike="noStrike" u="none">
                <a:solidFill>
                  <a:srgbClr val="fe000c"/>
                </a:solidFill>
                <a:effectLst/>
                <a:uFillTx/>
                <a:latin typeface="Arial"/>
              </a:rPr>
              <a:t>Cost to California = $1.3 billion </a:t>
            </a:r>
            <a:endParaRPr b="1" lang="en-US" sz="18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90000"/>
              </a:lnSpc>
              <a:spcBef>
                <a:spcPts val="1125"/>
              </a:spcBef>
              <a:buClr>
                <a:srgbClr val="ffb310"/>
              </a:buClr>
              <a:buSzPct val="80000"/>
              <a:buFont typeface="Arial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End CDWR’s Practice of Under Scheduling Load Requirements:  </a:t>
            </a:r>
            <a:r>
              <a:rPr b="0" lang="en-US" sz="1800" strike="noStrike" u="none">
                <a:solidFill>
                  <a:srgbClr val="fe000c"/>
                </a:solidFill>
                <a:effectLst/>
                <a:uFillTx/>
                <a:latin typeface="Arial"/>
              </a:rPr>
              <a:t>Cost to California = $2.1 billion </a:t>
            </a:r>
            <a:endParaRPr b="1" lang="en-US" sz="18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</p:txBody>
      </p:sp>
      <p:sp>
        <p:nvSpPr>
          <p:cNvPr id="45" name=""/>
          <p:cNvSpPr/>
          <p:nvPr/>
        </p:nvSpPr>
        <p:spPr>
          <a:xfrm>
            <a:off x="3352680" y="1936800"/>
            <a:ext cx="24447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(May 2000 – Present)</a:t>
            </a:r>
            <a:br>
              <a:rPr sz="1800"/>
            </a:b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337680" y="367920"/>
            <a:ext cx="84582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Other Effects Await Consumers in California </a:t>
            </a:r>
            <a:r>
              <a:rPr b="0" lang="en-US" sz="2000" strike="noStrike" u="none">
                <a:solidFill>
                  <a:srgbClr val="fe000c"/>
                </a:solidFill>
                <a:effectLst/>
                <a:uFillTx/>
                <a:latin typeface="Arial Black"/>
              </a:rPr>
              <a:t>(and in other Western states)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/>
          </p:nvPr>
        </p:nvSpPr>
        <p:spPr>
          <a:xfrm>
            <a:off x="658800" y="1587240"/>
            <a:ext cx="7958160" cy="4701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876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The State of California, through the Department of Water Resources, has Entered into Long-Term Contracts with a Nominal Value of Approximately $43 Billion</a:t>
            </a:r>
            <a:endParaRPr b="1" lang="en-US" sz="20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876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Stranded Costs to Consumers = ???</a:t>
            </a:r>
            <a:endParaRPr b="1" lang="en-US" sz="20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876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Consumer choice eliminated </a:t>
            </a:r>
            <a:endParaRPr b="1" lang="en-US" sz="20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876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Other Unintended Consequences</a:t>
            </a:r>
            <a:endParaRPr b="1" lang="en-US" sz="20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88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Western States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88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Blackouts, e.g., Nevada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88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Increased electricity and gas costs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" name=""/>
          <p:cNvSpPr/>
          <p:nvPr/>
        </p:nvSpPr>
        <p:spPr>
          <a:xfrm>
            <a:off x="1030320" y="5000760"/>
            <a:ext cx="2239920" cy="838080"/>
          </a:xfrm>
          <a:prstGeom prst="rightArrow">
            <a:avLst>
              <a:gd name="adj1" fmla="val 50000"/>
              <a:gd name="adj2" fmla="val 66817"/>
            </a:avLst>
          </a:prstGeom>
          <a:solidFill>
            <a:srgbClr val="095ba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Result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3813120" y="5197320"/>
            <a:ext cx="2671920" cy="462240"/>
          </a:xfrm>
          <a:prstGeom prst="rect">
            <a:avLst/>
          </a:prstGeom>
          <a:solidFill>
            <a:srgbClr val="ffb31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Cost = $Billions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685800" y="367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California’s Legacy</a:t>
            </a:r>
            <a:br>
              <a:rPr sz="30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Cost to California To Date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444600" y="2155680"/>
            <a:ext cx="8216640" cy="4702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At least $9.5 Billion in Quantified Costs Resulting from Poor Policy Decisions</a:t>
            </a:r>
            <a:endParaRPr b="1" lang="en-US" sz="20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Many Billions More in Less Quantifiable Costs Resulting from Poor Policy Decisions, e.g., Failure to Procure Long-term Contracts at Outset of Crisis; State’s Poor Purchasing Practices </a:t>
            </a:r>
            <a:endParaRPr b="1" lang="en-US" sz="20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PG&amp;E in Bankruptcy and SCE on the Brink, </a:t>
            </a:r>
            <a:endParaRPr b="1" lang="en-US" sz="20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State of California’s Credit Rating  Downgraded, Its Budget Surplus Spent on Electricity, Leaving Its Fiscal Position at Risk</a:t>
            </a:r>
            <a:endParaRPr b="1" lang="en-US" sz="20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</p:txBody>
      </p:sp>
      <p:sp>
        <p:nvSpPr>
          <p:cNvPr id="52" name=""/>
          <p:cNvSpPr/>
          <p:nvPr/>
        </p:nvSpPr>
        <p:spPr>
          <a:xfrm>
            <a:off x="1111320" y="6048360"/>
            <a:ext cx="2386080" cy="809640"/>
          </a:xfrm>
          <a:prstGeom prst="rightArrow">
            <a:avLst>
              <a:gd name="adj1" fmla="val 50000"/>
              <a:gd name="adj2" fmla="val 73677"/>
            </a:avLst>
          </a:prstGeom>
          <a:solidFill>
            <a:srgbClr val="095ba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Result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4008600" y="6084720"/>
            <a:ext cx="2968560" cy="584280"/>
          </a:xfrm>
          <a:prstGeom prst="rect">
            <a:avLst/>
          </a:prstGeom>
          <a:solidFill>
            <a:srgbClr val="ffb31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Cost = $9.5 Billion +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685800" y="139320"/>
            <a:ext cx="7772400" cy="779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Some Observations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/>
          </p:nvPr>
        </p:nvSpPr>
        <p:spPr>
          <a:xfrm>
            <a:off x="685800" y="1042920"/>
            <a:ext cx="7772400" cy="4702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1125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Knowledge is Power—California Is a Mistake and An Anomoly</a:t>
            </a:r>
            <a:endParaRPr b="1" lang="en-US" sz="18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1001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Must Understand the Volatility Inherent in Electricity and Gas Markets and the Market and Policy Tools Needed to Protect Against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125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Focus Like a Laser Beam</a:t>
            </a:r>
            <a:endParaRPr b="1" lang="en-US" sz="18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1001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Must Stay Focused on Implementing and Maintaining the Key Components of Competitive Markets, Even When Perturbations Occur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125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Markets and Competition Are the Only Viable Options</a:t>
            </a:r>
            <a:endParaRPr b="1" lang="en-US" sz="18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1001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Must Recognize that Over the Long-Term, Cost-of-Service Regulation and Regulatory Micromanagement Have Failed and Are Worse than any Start-up Costs Associated with the Transition to a Competitive Market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125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The Laws of Supply and Demand Have Not Been Repealed</a:t>
            </a:r>
            <a:endParaRPr b="1" lang="en-US" sz="18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1001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Must Recognize that “Reasonable” Prices Are Driven by Increased Supply and/or Less Demand and that Competition Provides Both Most Efficiently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125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The Cost of Putting Politics before Sound Policy Is Enormous</a:t>
            </a:r>
            <a:endParaRPr b="1" lang="en-US" sz="18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6" name=""/>
          <p:cNvGraphicFramePr/>
          <p:nvPr/>
        </p:nvGraphicFramePr>
        <p:xfrm>
          <a:off x="490680" y="189000"/>
          <a:ext cx="7516800" cy="60339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5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90680" y="189000"/>
                    <a:ext cx="7516800" cy="6033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8" name=""/>
          <p:cNvSpPr/>
          <p:nvPr/>
        </p:nvSpPr>
        <p:spPr>
          <a:xfrm>
            <a:off x="504720" y="192240"/>
            <a:ext cx="0" cy="60577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1393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Market Basics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685800" y="1393560"/>
            <a:ext cx="7772400" cy="4701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1624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Markets Require:</a:t>
            </a:r>
            <a:endParaRPr b="1" lang="en-US" sz="26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500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Political Commitment to Market Solutions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500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Many Buyers and Many Sellers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500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Easy Entry and Exit for Producers and Retailers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500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Investment and Consumption Decisions Driven by Price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500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Non-Discriminatory Access to Network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15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3394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Summary of Lessons </a:t>
            </a:r>
            <a:br>
              <a:rPr sz="3000"/>
            </a:b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Learned from California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685800" y="1707840"/>
            <a:ext cx="7772400" cy="4701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1250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De-Regulation Has Not Failed in California Because California Never De-regulated</a:t>
            </a:r>
            <a:endParaRPr b="1" lang="en-US" sz="20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250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Experiences Shows that Properly-Designed De-regulation Benefits Consumers and the Economy</a:t>
            </a:r>
            <a:endParaRPr b="1" lang="en-US" sz="20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250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Flawed Restructuring Plans Can Have Negative Spillovers</a:t>
            </a:r>
            <a:endParaRPr b="1" lang="en-US" sz="20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561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Financial Distress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561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Economic Dislocation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561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Political Instability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250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California Must Focus on</a:t>
            </a:r>
            <a:endParaRPr b="1" lang="en-US" sz="20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561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Improving the Utilities Financial Position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561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Increasing Supply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561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Reducing Demand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250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Re-Regulation is not a Constructive Option</a:t>
            </a:r>
            <a:endParaRPr b="1" lang="en-US" sz="20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85800" y="3394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The Very Big Picture</a:t>
            </a:r>
            <a:br>
              <a:rPr sz="30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California’s History of Flawed Energy Policies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741240" y="1763640"/>
            <a:ext cx="8072640" cy="4702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25000"/>
              </a:lnSpc>
              <a:spcBef>
                <a:spcPts val="1624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Over-Reliance on Imports</a:t>
            </a:r>
            <a:endParaRPr b="1" lang="en-US" sz="26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5000"/>
              </a:lnSpc>
              <a:spcBef>
                <a:spcPts val="1624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Over-Reliance on Monopolies</a:t>
            </a:r>
            <a:endParaRPr b="1" lang="en-US" sz="26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5000"/>
              </a:lnSpc>
              <a:spcBef>
                <a:spcPts val="1624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Overly Burdensome Regulatory Programs</a:t>
            </a:r>
            <a:endParaRPr b="1" lang="en-US" sz="26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5000"/>
              </a:lnSpc>
              <a:spcBef>
                <a:spcPts val="1624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Little or No Faith in the Value of Market Signals</a:t>
            </a:r>
            <a:endParaRPr b="1" lang="en-US" sz="26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125000"/>
              </a:lnSpc>
              <a:spcBef>
                <a:spcPts val="1624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6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</p:txBody>
      </p:sp>
      <p:sp>
        <p:nvSpPr>
          <p:cNvPr id="18" name=""/>
          <p:cNvSpPr/>
          <p:nvPr/>
        </p:nvSpPr>
        <p:spPr>
          <a:xfrm>
            <a:off x="3473280" y="5303880"/>
            <a:ext cx="4284720" cy="689040"/>
          </a:xfrm>
          <a:prstGeom prst="rect">
            <a:avLst/>
          </a:prstGeom>
          <a:solidFill>
            <a:srgbClr val="ffb31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marL="282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History of Energy Booms and Busts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2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Crumbling Energy Infrastructure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1119240" y="5248440"/>
            <a:ext cx="2239920" cy="838080"/>
          </a:xfrm>
          <a:prstGeom prst="rightArrow">
            <a:avLst>
              <a:gd name="adj1" fmla="val 50000"/>
              <a:gd name="adj2" fmla="val 66817"/>
            </a:avLst>
          </a:prstGeom>
          <a:solidFill>
            <a:srgbClr val="095ba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Result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/>
          </p:nvPr>
        </p:nvSpPr>
        <p:spPr>
          <a:xfrm>
            <a:off x="685800" y="1360440"/>
            <a:ext cx="7772400" cy="52228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343080" indent="-343080"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A Severe Supply-Demand Imbalance</a:t>
            </a:r>
            <a:endParaRPr b="1" lang="en-US" sz="20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Demand Is up Sharply in California and the West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Supply Has Failed to Keep up With Demand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Uncooperative Weather Patterns</a:t>
            </a:r>
            <a:endParaRPr b="1" lang="en-US" sz="20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California Has Been Living With a Flawed Restructuring Law</a:t>
            </a:r>
            <a:endParaRPr b="1" lang="en-US" sz="20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Scapegoating Leaves Little Room for Sound Policymaking</a:t>
            </a:r>
            <a:endParaRPr b="1" lang="en-US" sz="20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	</a:t>
            </a:r>
            <a:endParaRPr b="1" lang="en-US" sz="24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title"/>
          </p:nvPr>
        </p:nvSpPr>
        <p:spPr>
          <a:xfrm>
            <a:off x="685800" y="296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The Big Picture</a:t>
            </a:r>
            <a:br>
              <a:rPr sz="30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California’s Most Recent Energy Problems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2" name=""/>
          <p:cNvSpPr/>
          <p:nvPr/>
        </p:nvSpPr>
        <p:spPr>
          <a:xfrm>
            <a:off x="4091040" y="5504040"/>
            <a:ext cx="4206960" cy="968040"/>
          </a:xfrm>
          <a:prstGeom prst="rect">
            <a:avLst/>
          </a:prstGeom>
          <a:solidFill>
            <a:srgbClr val="ffb31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marL="282600" indent="-16344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Political Crisis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2600" indent="-16344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Financial Crisis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2600" indent="-16344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Possible Economic Crisis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1546200" y="5667480"/>
            <a:ext cx="2239920" cy="838080"/>
          </a:xfrm>
          <a:prstGeom prst="rightArrow">
            <a:avLst>
              <a:gd name="adj1" fmla="val 50000"/>
              <a:gd name="adj2" fmla="val 66817"/>
            </a:avLst>
          </a:prstGeom>
          <a:solidFill>
            <a:srgbClr val="095ba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Result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85800" y="48240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Went Wrong?</a:t>
            </a:r>
            <a:br>
              <a:rPr sz="30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California Rejected Markets 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Favor of a Risky Lab Experiment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graphicFrame>
        <p:nvGraphicFramePr>
          <p:cNvPr id="25" name=""/>
          <p:cNvGraphicFramePr/>
          <p:nvPr/>
        </p:nvGraphicFramePr>
        <p:xfrm>
          <a:off x="415800" y="2008080"/>
          <a:ext cx="8358480" cy="2728800"/>
        </p:xfrm>
        <a:graphic>
          <a:graphicData uri="http://schemas.openxmlformats.org/drawingml/2006/table">
            <a:tbl>
              <a:tblPr/>
              <a:tblGrid>
                <a:gridCol w="2970360"/>
                <a:gridCol w="5388120"/>
              </a:tblGrid>
              <a:tr h="39996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12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000" strike="noStrike" u="none">
                          <a:solidFill>
                            <a:srgbClr val="095ba6"/>
                          </a:solidFill>
                          <a:effectLst/>
                          <a:uFillTx/>
                          <a:latin typeface="Arial"/>
                        </a:rPr>
                        <a:t>Markets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12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000" strike="noStrike" u="none">
                          <a:solidFill>
                            <a:srgbClr val="095ba6"/>
                          </a:solidFill>
                          <a:effectLst/>
                          <a:uFillTx/>
                          <a:latin typeface="Arial"/>
                        </a:rPr>
                        <a:t>California’s Electric Industry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762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876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Easy Entry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876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*Siting Laws Block Power Plant Development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557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876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Term Contracts Dominate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876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*Utilities Forced to Buy From and Sell to Spot Market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9000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876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Prices Influence Supply and Demand Decisions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876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*Consumers Pay the Same Whether They Conserve or Not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76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*Siting Laws Trump Incentives to Expand Supply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968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876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Customers Have Real Choices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876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*Lawmakers Claim that AB 1890 is “not about” retail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 competition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6" name=""/>
          <p:cNvSpPr/>
          <p:nvPr/>
        </p:nvSpPr>
        <p:spPr>
          <a:xfrm>
            <a:off x="3500280" y="5348160"/>
            <a:ext cx="4291200" cy="968400"/>
          </a:xfrm>
          <a:prstGeom prst="rect">
            <a:avLst/>
          </a:prstGeom>
          <a:solidFill>
            <a:srgbClr val="ffb31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marL="179280" indent="-11880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Gap between supply and demand became a chasm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9280" indent="-11880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Government assumed role of electricity “portfolio manager” on behalf of consumers.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9280" indent="-11880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Fewer than  2% of customers switched providers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1146240" y="5438880"/>
            <a:ext cx="2239920" cy="838080"/>
          </a:xfrm>
          <a:prstGeom prst="rightArrow">
            <a:avLst>
              <a:gd name="adj1" fmla="val 50000"/>
              <a:gd name="adj2" fmla="val 66817"/>
            </a:avLst>
          </a:prstGeom>
          <a:solidFill>
            <a:srgbClr val="095ba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Result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/>
          </p:nvPr>
        </p:nvSpPr>
        <p:spPr>
          <a:xfrm>
            <a:off x="430200" y="1779480"/>
            <a:ext cx="8282160" cy="4702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Plant Capacity in California Is Down 1,200 MW Since 1997</a:t>
            </a:r>
            <a:endParaRPr b="1" lang="en-US" sz="22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Demand Over the Same Period in California Is up 20%</a:t>
            </a:r>
            <a:endParaRPr b="1" lang="en-US" sz="22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California’s Reserve Margin Is 6% When 15-20% Is Needed</a:t>
            </a:r>
            <a:endParaRPr b="1" lang="en-US" sz="22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In the West, Demand Is Up 14%</a:t>
            </a:r>
            <a:endParaRPr b="1" lang="en-US" sz="22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The West Is Short 10,000 MWs and Is Not Likely to See Supply-Demand Balance Before 2003 </a:t>
            </a:r>
            <a:endParaRPr b="1" lang="en-US" sz="22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title"/>
          </p:nvPr>
        </p:nvSpPr>
        <p:spPr>
          <a:xfrm>
            <a:off x="685800" y="353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Some Sobering Statistics</a:t>
            </a:r>
            <a:br>
              <a:rPr sz="30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Situation Remains Serious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685800" y="367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Some Sobering Statistics</a:t>
            </a:r>
            <a:br>
              <a:rPr sz="30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Situation Is Serious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685800" y="1608120"/>
            <a:ext cx="7772400" cy="4702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Reliance on Gas-fired Plants Has Doubled Since 1997</a:t>
            </a:r>
            <a:endParaRPr b="1" lang="en-US" sz="20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Gas Prices in California were 2-3 Times Higher from Summer 2000 to Summer 2001</a:t>
            </a:r>
            <a:endParaRPr b="1" lang="en-US" sz="20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Plants Already Constrained by Annual Emission Caps</a:t>
            </a:r>
            <a:endParaRPr b="1" lang="en-US" sz="20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Emission Credit Prices Have Risen Dramatically</a:t>
            </a:r>
            <a:endParaRPr b="1" lang="en-US" sz="20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One of Lowest Rainfall Levels in History in the Northwest</a:t>
            </a:r>
            <a:endParaRPr b="1" lang="en-US" sz="20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California Prices Remained Frozen at 1996 Levels Until Summer 2001</a:t>
            </a:r>
            <a:endParaRPr b="1" lang="en-US" sz="20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</p:txBody>
      </p:sp>
      <p:sp>
        <p:nvSpPr>
          <p:cNvPr id="32" name=""/>
          <p:cNvSpPr/>
          <p:nvPr/>
        </p:nvSpPr>
        <p:spPr>
          <a:xfrm>
            <a:off x="3500280" y="5634000"/>
            <a:ext cx="4132440" cy="968400"/>
          </a:xfrm>
          <a:prstGeom prst="rect">
            <a:avLst/>
          </a:prstGeom>
          <a:solidFill>
            <a:srgbClr val="ffb31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marL="282600" indent="-163440">
              <a:lnSpc>
                <a:spcPct val="100000"/>
              </a:lnSpc>
              <a:buClr>
                <a:srgbClr val="095ba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Costs up Sharply Throughout West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2600" indent="-163440">
              <a:lnSpc>
                <a:spcPct val="100000"/>
              </a:lnSpc>
              <a:buClr>
                <a:srgbClr val="095ba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CA’s Import Capability Down Sharply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2600" indent="-163440">
              <a:lnSpc>
                <a:spcPct val="100000"/>
              </a:lnSpc>
              <a:buClr>
                <a:srgbClr val="095ba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Plants in CA Run Harder &amp; Fail More Often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2600" indent="-163440">
              <a:lnSpc>
                <a:spcPct val="100000"/>
              </a:lnSpc>
              <a:buClr>
                <a:srgbClr val="095ba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Blackouts Have Occurred in CA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1146240" y="5667480"/>
            <a:ext cx="2239920" cy="838080"/>
          </a:xfrm>
          <a:prstGeom prst="rightArrow">
            <a:avLst>
              <a:gd name="adj1" fmla="val 50000"/>
              <a:gd name="adj2" fmla="val 66817"/>
            </a:avLst>
          </a:prstGeom>
          <a:solidFill>
            <a:srgbClr val="095ba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Result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"/>
          <p:cNvSpPr/>
          <p:nvPr/>
        </p:nvSpPr>
        <p:spPr>
          <a:xfrm>
            <a:off x="3500280" y="5487840"/>
            <a:ext cx="4132440" cy="1114560"/>
          </a:xfrm>
          <a:prstGeom prst="rect">
            <a:avLst/>
          </a:prstGeom>
          <a:solidFill>
            <a:srgbClr val="ffb31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marL="179280" indent="-118800">
              <a:lnSpc>
                <a:spcPct val="100000"/>
              </a:lnSpc>
              <a:buClr>
                <a:srgbClr val="095ba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State viewed as on the wrong policy track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9280" indent="-118800">
              <a:lnSpc>
                <a:spcPct val="100000"/>
              </a:lnSpc>
              <a:buClr>
                <a:srgbClr val="095ba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Contradicts national/international trends California’s economy at risk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9280" indent="-118800">
              <a:lnSpc>
                <a:spcPct val="100000"/>
              </a:lnSpc>
              <a:buClr>
                <a:srgbClr val="095ba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Creates “country risk” on par with India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9280" indent="-118800">
              <a:lnSpc>
                <a:spcPct val="100000"/>
              </a:lnSpc>
              <a:buClr>
                <a:srgbClr val="095ba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Prompts businesses to consider re-locating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685800" y="1393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California’s Proposal </a:t>
            </a:r>
            <a:br>
              <a:rPr sz="32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Nationalize, Re-regulate, Hope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685800" y="1393560"/>
            <a:ext cx="8058240" cy="4701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1125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Blindly resist rate changes until there’s no other choice</a:t>
            </a:r>
            <a:endParaRPr b="1" lang="en-US" sz="18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125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Re-Price QFs and IOU plants; demand wholesale caps in West</a:t>
            </a:r>
            <a:endParaRPr b="1" lang="en-US" sz="18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125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Government takeover of electricity procurement</a:t>
            </a:r>
            <a:endParaRPr b="1" lang="en-US" sz="18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Appoint obscure agency (CDWR) with little expertise to procurement role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Assume CDWR has skills to buy power to fit under rate freeze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Tap State’s general fund as bridge to bond financing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125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Government takeover over transmission</a:t>
            </a:r>
            <a:endParaRPr b="1" lang="en-US" sz="18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Quid pro quo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for returning utilities to solvency---dreams of state monopoly?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125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Eliminate consumer choice</a:t>
            </a:r>
            <a:endParaRPr b="1" lang="en-US" sz="18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Fear that choice threatens recovery of DWR costs and General Fund outlays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125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Establish “California First” energy policy</a:t>
            </a:r>
            <a:endParaRPr b="1" lang="en-US" sz="18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Confine trade to California’s borders; dictate plant operations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"/>
          <p:cNvSpPr/>
          <p:nvPr/>
        </p:nvSpPr>
        <p:spPr>
          <a:xfrm>
            <a:off x="1146240" y="5667480"/>
            <a:ext cx="2239920" cy="838080"/>
          </a:xfrm>
          <a:prstGeom prst="rightArrow">
            <a:avLst>
              <a:gd name="adj1" fmla="val 50000"/>
              <a:gd name="adj2" fmla="val 66817"/>
            </a:avLst>
          </a:prstGeom>
          <a:solidFill>
            <a:srgbClr val="095ba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Result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2001-01-26T19:08:14Z</dcterms:created>
  <dc:creator>Simon Shih</dc:creator>
  <dc:description/>
  <dc:language>en-US</dc:language>
  <cp:lastModifiedBy>jdasovic</cp:lastModifiedBy>
  <cp:lastPrinted>2001-07-16T16:42:44Z</cp:lastPrinted>
  <dcterms:modified xsi:type="dcterms:W3CDTF">2001-08-03T14:43:21Z</dcterms:modified>
  <cp:revision>98</cp:revision>
  <dc:subject/>
  <dc:title>California:  What Went Wrong and How to Fix It?</dc:title>
</cp:coreProperties>
</file>