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_rels/presentation.xml.rels" ContentType="application/vnd.openxmlformats-package.relationships+xml"/>
  <Override PartName="/ppt/embeddings/oleObject1.bin" ContentType="application/vnd.openxmlformats-officedocument.oleObject"/>
  <Override PartName="/ppt/embeddings/oleObject1.docx" ContentType="application/vnd.openxmlformats-officedocument.wordprocessingml.document"/>
  <Override PartName="/ppt/media/image1.wmf" ContentType="image/x-wmf"/>
  <Override PartName="/ppt/media/image2.wmf" ContentType="image/x-wmf"/>
  <Override PartName="/ppt/media/image3.wmf" ContentType="image/x-wmf"/>
  <Override PartName="/ppt/slideLayouts/_rels/slideLayout3.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s/slide1.xml" ContentType="application/vnd.openxmlformats-officedocument.presentationml.slide+xml"/>
  <Override PartName="/ppt/slides/_rels/slide12.xml.rels" ContentType="application/vnd.openxmlformats-package.relationships+xml"/>
  <Override PartName="/ppt/slides/_rels/slide9.xml.rels" ContentType="application/vnd.openxmlformats-package.relationships+xml"/>
  <Override PartName="/ppt/slides/_rels/slide11.xml.rels" ContentType="application/vnd.openxmlformats-package.relationships+xml"/>
  <Override PartName="/ppt/slides/_rels/slide8.xml.rels" ContentType="application/vnd.openxmlformats-package.relationships+xml"/>
  <Override PartName="/ppt/slides/_rels/slide10.xml.rels" ContentType="application/vnd.openxmlformats-package.relationships+xml"/>
  <Override PartName="/ppt/slides/_rels/slide7.xml.rels" ContentType="application/vnd.openxmlformats-package.relationships+xml"/>
  <Override PartName="/ppt/slides/_rels/slide6.xml.rels" ContentType="application/vnd.openxmlformats-package.relationships+xml"/>
  <Override PartName="/ppt/slides/_rels/slide5.xml.rels" ContentType="application/vnd.openxmlformats-package.relationships+xml"/>
  <Override PartName="/ppt/slides/_rels/slide4.xml.rels" ContentType="application/vnd.openxmlformats-package.relationships+xml"/>
  <Override PartName="/ppt/slides/_rels/slide3.xml.rels" ContentType="application/vnd.openxmlformats-package.relationships+xml"/>
  <Override PartName="/ppt/slides/_rels/slide2.xml.rels" ContentType="application/vnd.openxmlformats-package.relationships+xml"/>
  <Override PartName="/ppt/slides/_rels/slide1.xml.rels" ContentType="application/vnd.openxmlformats-package.relationships+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10.xml" ContentType="application/vnd.openxmlformats-officedocument.presentationml.slide+xml"/>
  <Override PartName="/ppt/slides/slide8.xml" ContentType="application/vnd.openxmlformats-officedocument.presentationml.slide+xml"/>
  <Override PartName="/ppt/slides/slide11.xml" ContentType="application/vnd.openxmlformats-officedocument.presentationml.slide+xml"/>
  <Override PartName="/ppt/slides/slide9.xml" ContentType="application/vnd.openxmlformats-officedocument.presentationml.slide+xml"/>
  <Override PartName="/ppt/slides/slide12.xml" ContentType="application/vnd.openxmlformats-officedocument.presentationml.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Lst>
  <p:sldSz cx="9144000" cy="6858000"/>
  <p:notesSz cx="7088188" cy="9053513"/>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Default">
    <p:spTree>
      <p:nvGrpSpPr>
        <p:cNvPr id="1" name=""/>
        <p:cNvGrpSpPr/>
        <p:nvPr/>
      </p:nvGrpSpPr>
      <p:grpSpPr>
        <a:xfrm>
          <a:off x="0" y="0"/>
          <a:ext cx="0" cy="0"/>
          <a:chOff x="0" y="0"/>
          <a:chExt cx="0" cy="0"/>
        </a:xfrm>
      </p:grpSpPr>
      <p:sp>
        <p:nvSpPr>
          <p:cNvPr id="16" name="PlaceHolder 1"/>
          <p:cNvSpPr>
            <a:spLocks noGrp="1"/>
          </p:cNvSpPr>
          <p:nvPr>
            <p:ph type="title"/>
          </p:nvPr>
        </p:nvSpPr>
        <p:spPr>
          <a:xfrm>
            <a:off x="685800" y="609120"/>
            <a:ext cx="7772400" cy="1143000"/>
          </a:xfrm>
          <a:prstGeom prst="rect">
            <a:avLst/>
          </a:prstGeom>
          <a:noFill/>
          <a:ln w="0">
            <a:noFill/>
          </a:ln>
        </p:spPr>
        <p:txBody>
          <a:bodyPr lIns="92160" rIns="92160" tIns="46080" bIns="4608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Times New Roman"/>
            </a:endParaRPr>
          </a:p>
        </p:txBody>
      </p:sp>
      <p:sp>
        <p:nvSpPr>
          <p:cNvPr id="17" name="PlaceHolder 2"/>
          <p:cNvSpPr>
            <a:spLocks noGrp="1"/>
          </p:cNvSpPr>
          <p:nvPr>
            <p:ph/>
          </p:nvPr>
        </p:nvSpPr>
        <p:spPr>
          <a:xfrm>
            <a:off x="685800" y="1981080"/>
            <a:ext cx="3792600" cy="4114800"/>
          </a:xfrm>
          <a:prstGeom prst="rect">
            <a:avLst/>
          </a:prstGeom>
          <a:noFill/>
          <a:ln w="0">
            <a:noFill/>
          </a:ln>
        </p:spPr>
        <p:txBody>
          <a:bodyPr lIns="92160" rIns="92160" tIns="46080" bIns="46080" anchor="t">
            <a:normAutofit/>
          </a:bodyPr>
          <a:p>
            <a:pPr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
        <p:nvSpPr>
          <p:cNvPr id="18" name="PlaceHolder 3"/>
          <p:cNvSpPr>
            <a:spLocks noGrp="1"/>
          </p:cNvSpPr>
          <p:nvPr>
            <p:ph/>
          </p:nvPr>
        </p:nvSpPr>
        <p:spPr>
          <a:xfrm>
            <a:off x="4668480" y="1981080"/>
            <a:ext cx="3792600" cy="4114800"/>
          </a:xfrm>
          <a:prstGeom prst="rect">
            <a:avLst/>
          </a:prstGeom>
          <a:noFill/>
          <a:ln w="0">
            <a:noFill/>
          </a:ln>
        </p:spPr>
        <p:txBody>
          <a:bodyPr lIns="92160" rIns="92160" tIns="46080" bIns="46080" anchor="t">
            <a:normAutofit/>
          </a:bodyPr>
          <a:p>
            <a:pPr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
        <p:nvSpPr>
          <p:cNvPr id="5" name="PlaceHolder 4"/>
          <p:cNvSpPr>
            <a:spLocks noGrp="1"/>
          </p:cNvSpPr>
          <p:nvPr>
            <p:ph type="ftr" idx="1"/>
          </p:nvPr>
        </p:nvSpPr>
        <p:spPr/>
        <p:txBody>
          <a:bodyPr/>
          <a:p>
            <a:r>
              <a:t>Footer</a:t>
            </a:r>
          </a:p>
        </p:txBody>
      </p:sp>
      <p:sp>
        <p:nvSpPr>
          <p:cNvPr id="6" name="PlaceHolder 5"/>
          <p:cNvSpPr>
            <a:spLocks noGrp="1"/>
          </p:cNvSpPr>
          <p:nvPr>
            <p:ph type="sldNum" idx="2"/>
          </p:nvPr>
        </p:nvSpPr>
        <p:spPr/>
        <p:txBody>
          <a:bodyPr/>
          <a:p>
            <a:fld id="{44519C35-44CF-494A-944F-9C4AA50BE46F}" type="slidenum">
              <a:t>&lt;#&gt;</a:t>
            </a:fld>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19" name="PlaceHolder 1"/>
          <p:cNvSpPr>
            <a:spLocks noGrp="1"/>
          </p:cNvSpPr>
          <p:nvPr>
            <p:ph type="title"/>
          </p:nvPr>
        </p:nvSpPr>
        <p:spPr>
          <a:xfrm>
            <a:off x="685800" y="609120"/>
            <a:ext cx="7772400" cy="1143000"/>
          </a:xfrm>
          <a:prstGeom prst="rect">
            <a:avLst/>
          </a:prstGeom>
          <a:noFill/>
          <a:ln w="0">
            <a:noFill/>
          </a:ln>
        </p:spPr>
        <p:txBody>
          <a:bodyPr lIns="92160" rIns="92160" tIns="46080" bIns="4608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Times New Roman"/>
            </a:endParaRPr>
          </a:p>
        </p:txBody>
      </p:sp>
      <p:sp>
        <p:nvSpPr>
          <p:cNvPr id="20" name="PlaceHolder 2"/>
          <p:cNvSpPr>
            <a:spLocks noGrp="1"/>
          </p:cNvSpPr>
          <p:nvPr>
            <p:ph/>
          </p:nvPr>
        </p:nvSpPr>
        <p:spPr>
          <a:xfrm>
            <a:off x="685800" y="1981080"/>
            <a:ext cx="7772400" cy="4114800"/>
          </a:xfrm>
          <a:prstGeom prst="rect">
            <a:avLst/>
          </a:prstGeom>
          <a:noFill/>
          <a:ln w="0">
            <a:noFill/>
          </a:ln>
        </p:spPr>
        <p:txBody>
          <a:bodyPr lIns="92160" rIns="92160" tIns="46080" bIns="46080" anchor="t">
            <a:normAutofit/>
          </a:bodyPr>
          <a:p>
            <a:pPr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
        <p:nvSpPr>
          <p:cNvPr id="4" name="PlaceHolder 3"/>
          <p:cNvSpPr>
            <a:spLocks noGrp="1"/>
          </p:cNvSpPr>
          <p:nvPr>
            <p:ph type="ftr" idx="1"/>
          </p:nvPr>
        </p:nvSpPr>
        <p:spPr/>
        <p:txBody>
          <a:bodyPr/>
          <a:p>
            <a:r>
              <a:t>Footer</a:t>
            </a:r>
          </a:p>
        </p:txBody>
      </p:sp>
      <p:sp>
        <p:nvSpPr>
          <p:cNvPr id="5" name="PlaceHolder 4"/>
          <p:cNvSpPr>
            <a:spLocks noGrp="1"/>
          </p:cNvSpPr>
          <p:nvPr>
            <p:ph type="sldNum" idx="2"/>
          </p:nvPr>
        </p:nvSpPr>
        <p:spPr/>
        <p:txBody>
          <a:bodyPr/>
          <a:p>
            <a:fld id="{25D2274D-9CBF-44FC-9E16-8E53F9F3C5CA}" type="slidenum">
              <a:t>&lt;#&gt;</a:t>
            </a:fld>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spTree>
      <p:nvGrpSpPr>
        <p:cNvPr id="1" name=""/>
        <p:cNvGrpSpPr/>
        <p:nvPr/>
      </p:nvGrpSpPr>
      <p:grpSpPr>
        <a:xfrm>
          <a:off x="0" y="0"/>
          <a:ext cx="0" cy="0"/>
          <a:chOff x="0" y="0"/>
          <a:chExt cx="0" cy="0"/>
        </a:xfrm>
      </p:grpSpPr>
      <p:sp>
        <p:nvSpPr>
          <p:cNvPr id="2" name="PlaceHolder 1"/>
          <p:cNvSpPr>
            <a:spLocks noGrp="1"/>
          </p:cNvSpPr>
          <p:nvPr>
            <p:ph type="ftr" idx="1"/>
          </p:nvPr>
        </p:nvSpPr>
        <p:spPr/>
        <p:txBody>
          <a:bodyPr/>
          <a:p>
            <a:r>
              <a:t>Footer</a:t>
            </a:r>
          </a:p>
        </p:txBody>
      </p:sp>
      <p:sp>
        <p:nvSpPr>
          <p:cNvPr id="3" name="PlaceHolder 2"/>
          <p:cNvSpPr>
            <a:spLocks noGrp="1"/>
          </p:cNvSpPr>
          <p:nvPr>
            <p:ph type="sldNum" idx="2"/>
          </p:nvPr>
        </p:nvSpPr>
        <p:spPr/>
        <p:txBody>
          <a:bodyPr/>
          <a:p>
            <a:fld id="{4F7055A8-ABCE-44CE-B748-E7D152191772}" type="slidenum">
              <a:t>&lt;#&gt;</a:t>
            </a:fld>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oleObject" Target="../embeddings/oleObject1.bin"/><Relationship Id="rId3" Type="http://schemas.openxmlformats.org/officeDocument/2006/relationships/image" Target="../media/image1.wmf"/><Relationship Id="rId4" Type="http://schemas.openxmlformats.org/officeDocument/2006/relationships/slideLayout" Target="../slideLayouts/slideLayout1.xml"/><Relationship Id="rId5" Type="http://schemas.openxmlformats.org/officeDocument/2006/relationships/slideLayout" Target="../slideLayouts/slideLayout2.xml"/><Relationship Id="rId6" Type="http://schemas.openxmlformats.org/officeDocument/2006/relationships/slideLayout" Target="../slideLayouts/slideLayout3.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685800" y="609120"/>
            <a:ext cx="7772400" cy="114300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Click to edit the title text format</a:t>
            </a:r>
            <a:endParaRPr b="0" lang="en-US" sz="4400" strike="noStrike" u="none">
              <a:solidFill>
                <a:srgbClr val="000000"/>
              </a:solidFill>
              <a:effectLst/>
              <a:uFillTx/>
              <a:latin typeface="Times New Roman"/>
            </a:endParaRPr>
          </a:p>
        </p:txBody>
      </p:sp>
      <p:sp>
        <p:nvSpPr>
          <p:cNvPr id="1" name="PlaceHolder 2"/>
          <p:cNvSpPr>
            <a:spLocks noGrp="1"/>
          </p:cNvSpPr>
          <p:nvPr>
            <p:ph type="body"/>
          </p:nvPr>
        </p:nvSpPr>
        <p:spPr>
          <a:xfrm>
            <a:off x="685800" y="1981080"/>
            <a:ext cx="7772400" cy="4114800"/>
          </a:xfrm>
          <a:prstGeom prst="rect">
            <a:avLst/>
          </a:prstGeom>
          <a:noFill/>
          <a:ln w="0">
            <a:noFill/>
          </a:ln>
        </p:spPr>
        <p:txBody>
          <a:bodyPr lIns="92160" rIns="92160" tIns="46080" bIns="46080" anchor="t">
            <a:normAutofit lnSpcReduction="9999"/>
          </a:bodyPr>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Click to edit the outline text format</a:t>
            </a:r>
            <a:endParaRPr b="0" lang="en-US" sz="3200" strike="noStrike" u="none">
              <a:solidFill>
                <a:srgbClr val="000000"/>
              </a:solidFill>
              <a:effectLst/>
              <a:uFillTx/>
              <a:latin typeface="Times New Roman"/>
            </a:endParaRPr>
          </a:p>
          <a:p>
            <a:pPr lvl="1" marL="743040" indent="-28584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Second Outline Level</a:t>
            </a:r>
            <a:endParaRPr b="0" lang="en-US" sz="3200" strike="noStrike" u="none">
              <a:solidFill>
                <a:srgbClr val="000000"/>
              </a:solidFill>
              <a:effectLst/>
              <a:uFillTx/>
              <a:latin typeface="Times New Roman"/>
            </a:endParaRPr>
          </a:p>
          <a:p>
            <a:pPr lvl="2" marL="11430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Third Outline Level</a:t>
            </a:r>
            <a:endParaRPr b="0" lang="en-US" sz="3200" strike="noStrike" u="none">
              <a:solidFill>
                <a:srgbClr val="000000"/>
              </a:solidFill>
              <a:effectLst/>
              <a:uFillTx/>
              <a:latin typeface="Times New Roman"/>
            </a:endParaRPr>
          </a:p>
          <a:p>
            <a:pPr lvl="3" marL="16002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Fourth Outline Level</a:t>
            </a:r>
            <a:endParaRPr b="0" lang="en-US" sz="3200" strike="noStrike" u="none">
              <a:solidFill>
                <a:srgbClr val="000000"/>
              </a:solidFill>
              <a:effectLst/>
              <a:uFillTx/>
              <a:latin typeface="Times New Roman"/>
            </a:endParaRPr>
          </a:p>
          <a:p>
            <a:pPr lvl="4"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Fifth Outline Level</a:t>
            </a:r>
            <a:endParaRPr b="0" lang="en-US" sz="3200" strike="noStrike" u="none">
              <a:solidFill>
                <a:srgbClr val="000000"/>
              </a:solidFill>
              <a:effectLst/>
              <a:uFillTx/>
              <a:latin typeface="Times New Roman"/>
            </a:endParaRPr>
          </a:p>
          <a:p>
            <a:pPr lvl="5"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Sixth Outline Level</a:t>
            </a:r>
            <a:endParaRPr b="0" lang="en-US" sz="3200" strike="noStrike" u="none">
              <a:solidFill>
                <a:srgbClr val="000000"/>
              </a:solidFill>
              <a:effectLst/>
              <a:uFillTx/>
              <a:latin typeface="Times New Roman"/>
            </a:endParaRPr>
          </a:p>
          <a:p>
            <a:pPr lvl="6"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Seventh Outline Level</a:t>
            </a:r>
            <a:endParaRPr b="0" lang="en-US" sz="3200" strike="noStrike" u="none">
              <a:solidFill>
                <a:srgbClr val="000000"/>
              </a:solidFill>
              <a:effectLst/>
              <a:uFillTx/>
              <a:latin typeface="Times New Roman"/>
            </a:endParaRPr>
          </a:p>
        </p:txBody>
      </p:sp>
      <p:sp>
        <p:nvSpPr>
          <p:cNvPr id="2" name="PlaceHolder 3"/>
          <p:cNvSpPr>
            <a:spLocks noGrp="1"/>
          </p:cNvSpPr>
          <p:nvPr>
            <p:ph type="ftr" idx="1"/>
          </p:nvPr>
        </p:nvSpPr>
        <p:spPr>
          <a:xfrm>
            <a:off x="3124080" y="6248520"/>
            <a:ext cx="2895840" cy="457200"/>
          </a:xfrm>
          <a:prstGeom prst="rect">
            <a:avLst/>
          </a:prstGeom>
          <a:noFill/>
          <a:ln w="0">
            <a:noFill/>
          </a:ln>
        </p:spPr>
        <p:txBody>
          <a:bodyPr lIns="92160" rIns="92160" tIns="46080" bIns="46080" anchor="t">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3" name="PlaceHolder 4"/>
          <p:cNvSpPr>
            <a:spLocks noGrp="1"/>
          </p:cNvSpPr>
          <p:nvPr>
            <p:ph type="sldNum" idx="2"/>
          </p:nvPr>
        </p:nvSpPr>
        <p:spPr>
          <a:xfrm>
            <a:off x="6553080" y="6248520"/>
            <a:ext cx="1905120" cy="457200"/>
          </a:xfrm>
          <a:prstGeom prst="rect">
            <a:avLst/>
          </a:prstGeom>
          <a:noFill/>
          <a:ln w="0">
            <a:noFill/>
          </a:ln>
        </p:spPr>
        <p:txBody>
          <a:bodyPr lIns="92160" rIns="92160" tIns="46080" bIns="46080" anchor="t">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741E986C-D524-4690-80D5-1CFA9D6DBCBE}" type="slidenum">
              <a:rPr b="0" lang="en-US" sz="1400" strike="noStrike" u="none">
                <a:solidFill>
                  <a:srgbClr val="000000"/>
                </a:solidFill>
                <a:effectLst/>
                <a:uFillTx/>
                <a:latin typeface="Times New Roman"/>
              </a:rPr>
              <a:t>&lt;number&gt;</a:t>
            </a:fld>
            <a:endParaRPr b="0" lang="en-US" sz="1400" strike="noStrike" u="none">
              <a:solidFill>
                <a:srgbClr val="000000"/>
              </a:solidFill>
              <a:effectLst/>
              <a:uFillTx/>
              <a:latin typeface="Times New Roman"/>
            </a:endParaRPr>
          </a:p>
        </p:txBody>
      </p:sp>
      <p:graphicFrame>
        <p:nvGraphicFramePr>
          <p:cNvPr id="4" name=""/>
          <p:cNvGraphicFramePr/>
          <p:nvPr/>
        </p:nvGraphicFramePr>
        <p:xfrm>
          <a:off x="6448320" y="6095880"/>
          <a:ext cx="2721240" cy="768600"/>
        </p:xfrm>
        <a:graphic>
          <a:graphicData uri="http://schemas.openxmlformats.org/presentationml/2006/ole">
            <p:oleObj r:id="rId2" spid="">
              <p:embed/>
              <p:pic>
                <p:nvPicPr>
                  <p:cNvPr id="5" name="" descr=""/>
                  <p:cNvPicPr/>
                  <p:nvPr/>
                </p:nvPicPr>
                <p:blipFill>
                  <a:blip r:embed="rId3"/>
                  <a:stretch/>
                </p:blipFill>
                <p:spPr>
                  <a:xfrm>
                    <a:off x="6448320" y="6095880"/>
                    <a:ext cx="2721240" cy="768600"/>
                  </a:xfrm>
                  <a:prstGeom prst="rect">
                    <a:avLst/>
                  </a:prstGeom>
                  <a:noFill/>
                  <a:ln w="0">
                    <a:noFill/>
                  </a:ln>
                </p:spPr>
              </p:pic>
            </p:oleObj>
          </a:graphicData>
        </a:graphic>
      </p:graphicFrame>
      <p:sp>
        <p:nvSpPr>
          <p:cNvPr id="6" name=""/>
          <p:cNvSpPr/>
          <p:nvPr/>
        </p:nvSpPr>
        <p:spPr>
          <a:xfrm flipH="1">
            <a:off x="304920" y="1523880"/>
            <a:ext cx="8531280" cy="0"/>
          </a:xfrm>
          <a:prstGeom prst="line">
            <a:avLst/>
          </a:prstGeom>
          <a:ln w="57240">
            <a:solidFill>
              <a:srgbClr val="3333cc"/>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grpSp>
        <p:nvGrpSpPr>
          <p:cNvPr id="7" name=""/>
          <p:cNvGrpSpPr/>
          <p:nvPr/>
        </p:nvGrpSpPr>
        <p:grpSpPr>
          <a:xfrm>
            <a:off x="228600" y="228600"/>
            <a:ext cx="1142280" cy="1066320"/>
            <a:chOff x="228600" y="228600"/>
            <a:chExt cx="1142280" cy="1066320"/>
          </a:xfrm>
        </p:grpSpPr>
        <p:sp>
          <p:nvSpPr>
            <p:cNvPr id="8" name=""/>
            <p:cNvSpPr/>
            <p:nvPr/>
          </p:nvSpPr>
          <p:spPr>
            <a:xfrm>
              <a:off x="228600" y="620640"/>
              <a:ext cx="230400" cy="215280"/>
            </a:xfrm>
            <a:custGeom>
              <a:avLst/>
              <a:gdLst/>
              <a:ahLst/>
              <a:rect l="l" t="t" r="r" b="b"/>
              <a:pathLst>
                <a:path w="450" h="440">
                  <a:moveTo>
                    <a:pt x="161" y="440"/>
                  </a:moveTo>
                  <a:lnTo>
                    <a:pt x="215" y="388"/>
                  </a:lnTo>
                  <a:lnTo>
                    <a:pt x="112" y="288"/>
                  </a:lnTo>
                  <a:lnTo>
                    <a:pt x="182" y="220"/>
                  </a:lnTo>
                  <a:lnTo>
                    <a:pt x="282" y="317"/>
                  </a:lnTo>
                  <a:lnTo>
                    <a:pt x="340" y="259"/>
                  </a:lnTo>
                  <a:lnTo>
                    <a:pt x="241" y="162"/>
                  </a:lnTo>
                  <a:lnTo>
                    <a:pt x="290" y="115"/>
                  </a:lnTo>
                  <a:lnTo>
                    <a:pt x="391" y="215"/>
                  </a:lnTo>
                  <a:lnTo>
                    <a:pt x="450" y="157"/>
                  </a:lnTo>
                  <a:lnTo>
                    <a:pt x="290" y="0"/>
                  </a:lnTo>
                  <a:lnTo>
                    <a:pt x="0" y="283"/>
                  </a:lnTo>
                  <a:lnTo>
                    <a:pt x="161" y="440"/>
                  </a:lnTo>
                  <a:close/>
                </a:path>
              </a:pathLst>
            </a:custGeom>
            <a:solidFill>
              <a:srgbClr val="3333c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 name=""/>
            <p:cNvSpPr/>
            <p:nvPr/>
          </p:nvSpPr>
          <p:spPr>
            <a:xfrm>
              <a:off x="707760" y="623160"/>
              <a:ext cx="663120" cy="671760"/>
            </a:xfrm>
            <a:custGeom>
              <a:avLst/>
              <a:gdLst/>
              <a:ahLst/>
              <a:rect l="l" t="t" r="r" b="b"/>
              <a:pathLst>
                <a:path w="1297" h="1371">
                  <a:moveTo>
                    <a:pt x="256" y="1187"/>
                  </a:moveTo>
                  <a:lnTo>
                    <a:pt x="359" y="976"/>
                  </a:lnTo>
                  <a:lnTo>
                    <a:pt x="290" y="908"/>
                  </a:lnTo>
                  <a:lnTo>
                    <a:pt x="0" y="1191"/>
                  </a:lnTo>
                  <a:lnTo>
                    <a:pt x="62" y="1252"/>
                  </a:lnTo>
                  <a:lnTo>
                    <a:pt x="212" y="1106"/>
                  </a:lnTo>
                  <a:lnTo>
                    <a:pt x="115" y="1303"/>
                  </a:lnTo>
                  <a:lnTo>
                    <a:pt x="185" y="1371"/>
                  </a:lnTo>
                  <a:lnTo>
                    <a:pt x="741" y="828"/>
                  </a:lnTo>
                  <a:lnTo>
                    <a:pt x="1297" y="286"/>
                  </a:lnTo>
                  <a:lnTo>
                    <a:pt x="1005" y="0"/>
                  </a:lnTo>
                  <a:lnTo>
                    <a:pt x="416" y="575"/>
                  </a:lnTo>
                  <a:lnTo>
                    <a:pt x="474" y="632"/>
                  </a:lnTo>
                  <a:lnTo>
                    <a:pt x="1005" y="115"/>
                  </a:lnTo>
                  <a:lnTo>
                    <a:pt x="1180" y="286"/>
                  </a:lnTo>
                  <a:lnTo>
                    <a:pt x="718" y="736"/>
                  </a:lnTo>
                  <a:lnTo>
                    <a:pt x="256" y="1187"/>
                  </a:lnTo>
                  <a:close/>
                </a:path>
              </a:pathLst>
            </a:custGeom>
            <a:solidFill>
              <a:srgbClr val="3333c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 name=""/>
            <p:cNvSpPr/>
            <p:nvPr/>
          </p:nvSpPr>
          <p:spPr>
            <a:xfrm>
              <a:off x="338760" y="726480"/>
              <a:ext cx="243360" cy="225000"/>
            </a:xfrm>
            <a:custGeom>
              <a:avLst/>
              <a:gdLst/>
              <a:ahLst/>
              <a:rect l="l" t="t" r="r" b="b"/>
              <a:pathLst>
                <a:path w="475" h="462">
                  <a:moveTo>
                    <a:pt x="0" y="282"/>
                  </a:moveTo>
                  <a:lnTo>
                    <a:pt x="63" y="343"/>
                  </a:lnTo>
                  <a:lnTo>
                    <a:pt x="213" y="198"/>
                  </a:lnTo>
                  <a:lnTo>
                    <a:pt x="116" y="395"/>
                  </a:lnTo>
                  <a:lnTo>
                    <a:pt x="186" y="462"/>
                  </a:lnTo>
                  <a:lnTo>
                    <a:pt x="475" y="181"/>
                  </a:lnTo>
                  <a:lnTo>
                    <a:pt x="416" y="123"/>
                  </a:lnTo>
                  <a:lnTo>
                    <a:pt x="256" y="279"/>
                  </a:lnTo>
                  <a:lnTo>
                    <a:pt x="359" y="69"/>
                  </a:lnTo>
                  <a:lnTo>
                    <a:pt x="289" y="0"/>
                  </a:lnTo>
                  <a:lnTo>
                    <a:pt x="0" y="282"/>
                  </a:lnTo>
                  <a:close/>
                </a:path>
              </a:pathLst>
            </a:custGeom>
            <a:solidFill>
              <a:srgbClr val="3333c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 name=""/>
            <p:cNvSpPr/>
            <p:nvPr/>
          </p:nvSpPr>
          <p:spPr>
            <a:xfrm>
              <a:off x="377280" y="228600"/>
              <a:ext cx="570960" cy="536760"/>
            </a:xfrm>
            <a:custGeom>
              <a:avLst/>
              <a:gdLst/>
              <a:ahLst/>
              <a:rect l="l" t="t" r="r" b="b"/>
              <a:pathLst>
                <a:path w="1115" h="1095">
                  <a:moveTo>
                    <a:pt x="58" y="860"/>
                  </a:moveTo>
                  <a:lnTo>
                    <a:pt x="0" y="803"/>
                  </a:lnTo>
                  <a:lnTo>
                    <a:pt x="823" y="0"/>
                  </a:lnTo>
                  <a:lnTo>
                    <a:pt x="1115" y="286"/>
                  </a:lnTo>
                  <a:lnTo>
                    <a:pt x="526" y="861"/>
                  </a:lnTo>
                  <a:lnTo>
                    <a:pt x="707" y="1037"/>
                  </a:lnTo>
                  <a:lnTo>
                    <a:pt x="648" y="1095"/>
                  </a:lnTo>
                  <a:lnTo>
                    <a:pt x="408" y="860"/>
                  </a:lnTo>
                  <a:lnTo>
                    <a:pt x="998" y="286"/>
                  </a:lnTo>
                  <a:lnTo>
                    <a:pt x="823" y="115"/>
                  </a:lnTo>
                  <a:lnTo>
                    <a:pt x="58" y="860"/>
                  </a:lnTo>
                  <a:close/>
                </a:path>
              </a:pathLst>
            </a:cu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 name=""/>
            <p:cNvSpPr/>
            <p:nvPr/>
          </p:nvSpPr>
          <p:spPr>
            <a:xfrm>
              <a:off x="709920" y="427320"/>
              <a:ext cx="450720" cy="533880"/>
            </a:xfrm>
            <a:custGeom>
              <a:avLst/>
              <a:gdLst/>
              <a:ahLst/>
              <a:rect l="l" t="t" r="r" b="b"/>
              <a:pathLst>
                <a:path w="882" h="1090">
                  <a:moveTo>
                    <a:pt x="59" y="633"/>
                  </a:moveTo>
                  <a:lnTo>
                    <a:pt x="0" y="575"/>
                  </a:lnTo>
                  <a:lnTo>
                    <a:pt x="590" y="0"/>
                  </a:lnTo>
                  <a:lnTo>
                    <a:pt x="882" y="286"/>
                  </a:lnTo>
                  <a:lnTo>
                    <a:pt x="294" y="861"/>
                  </a:lnTo>
                  <a:lnTo>
                    <a:pt x="469" y="1032"/>
                  </a:lnTo>
                  <a:lnTo>
                    <a:pt x="411" y="1090"/>
                  </a:lnTo>
                  <a:lnTo>
                    <a:pt x="176" y="861"/>
                  </a:lnTo>
                  <a:lnTo>
                    <a:pt x="765" y="286"/>
                  </a:lnTo>
                  <a:lnTo>
                    <a:pt x="591" y="115"/>
                  </a:lnTo>
                  <a:lnTo>
                    <a:pt x="59" y="633"/>
                  </a:lnTo>
                  <a:close/>
                </a:path>
              </a:pathLst>
            </a:custGeom>
            <a:solidFill>
              <a:srgbClr val="33cc3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 name=""/>
            <p:cNvSpPr/>
            <p:nvPr/>
          </p:nvSpPr>
          <p:spPr>
            <a:xfrm>
              <a:off x="469440" y="846360"/>
              <a:ext cx="217800" cy="222840"/>
            </a:xfrm>
            <a:custGeom>
              <a:avLst/>
              <a:gdLst/>
              <a:ahLst/>
              <a:rect l="l" t="t" r="r" b="b"/>
              <a:pathLst>
                <a:path w="425" h="458">
                  <a:moveTo>
                    <a:pt x="59" y="341"/>
                  </a:moveTo>
                  <a:lnTo>
                    <a:pt x="179" y="224"/>
                  </a:lnTo>
                  <a:lnTo>
                    <a:pt x="197" y="243"/>
                  </a:lnTo>
                  <a:lnTo>
                    <a:pt x="199" y="245"/>
                  </a:lnTo>
                  <a:lnTo>
                    <a:pt x="201" y="248"/>
                  </a:lnTo>
                  <a:lnTo>
                    <a:pt x="206" y="255"/>
                  </a:lnTo>
                  <a:lnTo>
                    <a:pt x="209" y="262"/>
                  </a:lnTo>
                  <a:lnTo>
                    <a:pt x="210" y="270"/>
                  </a:lnTo>
                  <a:lnTo>
                    <a:pt x="210" y="274"/>
                  </a:lnTo>
                  <a:lnTo>
                    <a:pt x="210" y="278"/>
                  </a:lnTo>
                  <a:lnTo>
                    <a:pt x="209" y="287"/>
                  </a:lnTo>
                  <a:lnTo>
                    <a:pt x="207" y="291"/>
                  </a:lnTo>
                  <a:lnTo>
                    <a:pt x="205" y="295"/>
                  </a:lnTo>
                  <a:lnTo>
                    <a:pt x="201" y="299"/>
                  </a:lnTo>
                  <a:lnTo>
                    <a:pt x="198" y="303"/>
                  </a:lnTo>
                  <a:lnTo>
                    <a:pt x="150" y="350"/>
                  </a:lnTo>
                  <a:lnTo>
                    <a:pt x="141" y="360"/>
                  </a:lnTo>
                  <a:lnTo>
                    <a:pt x="132" y="371"/>
                  </a:lnTo>
                  <a:lnTo>
                    <a:pt x="128" y="378"/>
                  </a:lnTo>
                  <a:lnTo>
                    <a:pt x="125" y="385"/>
                  </a:lnTo>
                  <a:lnTo>
                    <a:pt x="122" y="393"/>
                  </a:lnTo>
                  <a:lnTo>
                    <a:pt x="120" y="396"/>
                  </a:lnTo>
                  <a:lnTo>
                    <a:pt x="119" y="400"/>
                  </a:lnTo>
                  <a:lnTo>
                    <a:pt x="180" y="458"/>
                  </a:lnTo>
                  <a:lnTo>
                    <a:pt x="182" y="451"/>
                  </a:lnTo>
                  <a:lnTo>
                    <a:pt x="185" y="444"/>
                  </a:lnTo>
                  <a:lnTo>
                    <a:pt x="188" y="437"/>
                  </a:lnTo>
                  <a:lnTo>
                    <a:pt x="192" y="431"/>
                  </a:lnTo>
                  <a:lnTo>
                    <a:pt x="201" y="419"/>
                  </a:lnTo>
                  <a:lnTo>
                    <a:pt x="210" y="409"/>
                  </a:lnTo>
                  <a:lnTo>
                    <a:pt x="271" y="350"/>
                  </a:lnTo>
                  <a:lnTo>
                    <a:pt x="277" y="343"/>
                  </a:lnTo>
                  <a:lnTo>
                    <a:pt x="283" y="335"/>
                  </a:lnTo>
                  <a:lnTo>
                    <a:pt x="288" y="328"/>
                  </a:lnTo>
                  <a:lnTo>
                    <a:pt x="289" y="324"/>
                  </a:lnTo>
                  <a:lnTo>
                    <a:pt x="290" y="320"/>
                  </a:lnTo>
                  <a:lnTo>
                    <a:pt x="292" y="313"/>
                  </a:lnTo>
                  <a:lnTo>
                    <a:pt x="293" y="305"/>
                  </a:lnTo>
                  <a:lnTo>
                    <a:pt x="293" y="299"/>
                  </a:lnTo>
                  <a:lnTo>
                    <a:pt x="293" y="292"/>
                  </a:lnTo>
                  <a:lnTo>
                    <a:pt x="292" y="287"/>
                  </a:lnTo>
                  <a:lnTo>
                    <a:pt x="291" y="282"/>
                  </a:lnTo>
                  <a:lnTo>
                    <a:pt x="288" y="273"/>
                  </a:lnTo>
                  <a:lnTo>
                    <a:pt x="284" y="268"/>
                  </a:lnTo>
                  <a:lnTo>
                    <a:pt x="283" y="266"/>
                  </a:lnTo>
                  <a:lnTo>
                    <a:pt x="292" y="271"/>
                  </a:lnTo>
                  <a:lnTo>
                    <a:pt x="299" y="274"/>
                  </a:lnTo>
                  <a:lnTo>
                    <a:pt x="306" y="277"/>
                  </a:lnTo>
                  <a:lnTo>
                    <a:pt x="314" y="278"/>
                  </a:lnTo>
                  <a:lnTo>
                    <a:pt x="321" y="278"/>
                  </a:lnTo>
                  <a:lnTo>
                    <a:pt x="327" y="277"/>
                  </a:lnTo>
                  <a:lnTo>
                    <a:pt x="333" y="276"/>
                  </a:lnTo>
                  <a:lnTo>
                    <a:pt x="341" y="273"/>
                  </a:lnTo>
                  <a:lnTo>
                    <a:pt x="347" y="270"/>
                  </a:lnTo>
                  <a:lnTo>
                    <a:pt x="353" y="266"/>
                  </a:lnTo>
                  <a:lnTo>
                    <a:pt x="359" y="262"/>
                  </a:lnTo>
                  <a:lnTo>
                    <a:pt x="365" y="256"/>
                  </a:lnTo>
                  <a:lnTo>
                    <a:pt x="379" y="245"/>
                  </a:lnTo>
                  <a:lnTo>
                    <a:pt x="391" y="232"/>
                  </a:lnTo>
                  <a:lnTo>
                    <a:pt x="402" y="221"/>
                  </a:lnTo>
                  <a:lnTo>
                    <a:pt x="407" y="215"/>
                  </a:lnTo>
                  <a:lnTo>
                    <a:pt x="410" y="210"/>
                  </a:lnTo>
                  <a:lnTo>
                    <a:pt x="416" y="200"/>
                  </a:lnTo>
                  <a:lnTo>
                    <a:pt x="421" y="190"/>
                  </a:lnTo>
                  <a:lnTo>
                    <a:pt x="422" y="185"/>
                  </a:lnTo>
                  <a:lnTo>
                    <a:pt x="424" y="180"/>
                  </a:lnTo>
                  <a:lnTo>
                    <a:pt x="425" y="170"/>
                  </a:lnTo>
                  <a:lnTo>
                    <a:pt x="424" y="160"/>
                  </a:lnTo>
                  <a:lnTo>
                    <a:pt x="421" y="151"/>
                  </a:lnTo>
                  <a:lnTo>
                    <a:pt x="417" y="140"/>
                  </a:lnTo>
                  <a:lnTo>
                    <a:pt x="412" y="130"/>
                  </a:lnTo>
                  <a:lnTo>
                    <a:pt x="406" y="120"/>
                  </a:lnTo>
                  <a:lnTo>
                    <a:pt x="398" y="110"/>
                  </a:lnTo>
                  <a:lnTo>
                    <a:pt x="389" y="100"/>
                  </a:lnTo>
                  <a:lnTo>
                    <a:pt x="379" y="89"/>
                  </a:lnTo>
                  <a:lnTo>
                    <a:pt x="357" y="67"/>
                  </a:lnTo>
                  <a:lnTo>
                    <a:pt x="289" y="0"/>
                  </a:lnTo>
                  <a:lnTo>
                    <a:pt x="0" y="282"/>
                  </a:lnTo>
                  <a:lnTo>
                    <a:pt x="59" y="341"/>
                  </a:lnTo>
                  <a:lnTo>
                    <a:pt x="59" y="341"/>
                  </a:lnTo>
                  <a:close/>
                  <a:moveTo>
                    <a:pt x="302" y="104"/>
                  </a:moveTo>
                  <a:lnTo>
                    <a:pt x="308" y="109"/>
                  </a:lnTo>
                  <a:lnTo>
                    <a:pt x="312" y="115"/>
                  </a:lnTo>
                  <a:lnTo>
                    <a:pt x="318" y="120"/>
                  </a:lnTo>
                  <a:lnTo>
                    <a:pt x="321" y="125"/>
                  </a:lnTo>
                  <a:lnTo>
                    <a:pt x="324" y="131"/>
                  </a:lnTo>
                  <a:lnTo>
                    <a:pt x="326" y="136"/>
                  </a:lnTo>
                  <a:lnTo>
                    <a:pt x="328" y="141"/>
                  </a:lnTo>
                  <a:lnTo>
                    <a:pt x="329" y="147"/>
                  </a:lnTo>
                  <a:lnTo>
                    <a:pt x="330" y="152"/>
                  </a:lnTo>
                  <a:lnTo>
                    <a:pt x="329" y="157"/>
                  </a:lnTo>
                  <a:lnTo>
                    <a:pt x="329" y="162"/>
                  </a:lnTo>
                  <a:lnTo>
                    <a:pt x="327" y="167"/>
                  </a:lnTo>
                  <a:lnTo>
                    <a:pt x="325" y="172"/>
                  </a:lnTo>
                  <a:lnTo>
                    <a:pt x="322" y="176"/>
                  </a:lnTo>
                  <a:lnTo>
                    <a:pt x="318" y="181"/>
                  </a:lnTo>
                  <a:lnTo>
                    <a:pt x="312" y="186"/>
                  </a:lnTo>
                  <a:lnTo>
                    <a:pt x="307" y="191"/>
                  </a:lnTo>
                  <a:lnTo>
                    <a:pt x="303" y="194"/>
                  </a:lnTo>
                  <a:lnTo>
                    <a:pt x="298" y="197"/>
                  </a:lnTo>
                  <a:lnTo>
                    <a:pt x="293" y="200"/>
                  </a:lnTo>
                  <a:lnTo>
                    <a:pt x="288" y="201"/>
                  </a:lnTo>
                  <a:lnTo>
                    <a:pt x="282" y="202"/>
                  </a:lnTo>
                  <a:lnTo>
                    <a:pt x="277" y="203"/>
                  </a:lnTo>
                  <a:lnTo>
                    <a:pt x="272" y="202"/>
                  </a:lnTo>
                  <a:lnTo>
                    <a:pt x="267" y="201"/>
                  </a:lnTo>
                  <a:lnTo>
                    <a:pt x="262" y="199"/>
                  </a:lnTo>
                  <a:lnTo>
                    <a:pt x="255" y="197"/>
                  </a:lnTo>
                  <a:lnTo>
                    <a:pt x="250" y="194"/>
                  </a:lnTo>
                  <a:lnTo>
                    <a:pt x="245" y="191"/>
                  </a:lnTo>
                  <a:lnTo>
                    <a:pt x="240" y="186"/>
                  </a:lnTo>
                  <a:lnTo>
                    <a:pt x="234" y="182"/>
                  </a:lnTo>
                  <a:lnTo>
                    <a:pt x="228" y="177"/>
                  </a:lnTo>
                  <a:lnTo>
                    <a:pt x="302" y="104"/>
                  </a:lnTo>
                  <a:lnTo>
                    <a:pt x="302" y="104"/>
                  </a:lnTo>
                  <a:close/>
                </a:path>
              </a:pathLst>
            </a:custGeom>
            <a:solidFill>
              <a:srgbClr val="3333c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 name=""/>
            <p:cNvSpPr/>
            <p:nvPr/>
          </p:nvSpPr>
          <p:spPr>
            <a:xfrm>
              <a:off x="605520" y="973800"/>
              <a:ext cx="199800" cy="186120"/>
            </a:xfrm>
            <a:custGeom>
              <a:avLst/>
              <a:gdLst/>
              <a:ahLst/>
              <a:rect l="l" t="t" r="r" b="b"/>
              <a:pathLst>
                <a:path w="388" h="379">
                  <a:moveTo>
                    <a:pt x="241" y="95"/>
                  </a:moveTo>
                  <a:lnTo>
                    <a:pt x="246" y="90"/>
                  </a:lnTo>
                  <a:lnTo>
                    <a:pt x="252" y="87"/>
                  </a:lnTo>
                  <a:lnTo>
                    <a:pt x="258" y="85"/>
                  </a:lnTo>
                  <a:lnTo>
                    <a:pt x="266" y="85"/>
                  </a:lnTo>
                  <a:lnTo>
                    <a:pt x="272" y="85"/>
                  </a:lnTo>
                  <a:lnTo>
                    <a:pt x="279" y="87"/>
                  </a:lnTo>
                  <a:lnTo>
                    <a:pt x="285" y="90"/>
                  </a:lnTo>
                  <a:lnTo>
                    <a:pt x="287" y="92"/>
                  </a:lnTo>
                  <a:lnTo>
                    <a:pt x="290" y="95"/>
                  </a:lnTo>
                  <a:lnTo>
                    <a:pt x="295" y="100"/>
                  </a:lnTo>
                  <a:lnTo>
                    <a:pt x="299" y="106"/>
                  </a:lnTo>
                  <a:lnTo>
                    <a:pt x="300" y="109"/>
                  </a:lnTo>
                  <a:lnTo>
                    <a:pt x="300" y="112"/>
                  </a:lnTo>
                  <a:lnTo>
                    <a:pt x="301" y="116"/>
                  </a:lnTo>
                  <a:lnTo>
                    <a:pt x="301" y="119"/>
                  </a:lnTo>
                  <a:lnTo>
                    <a:pt x="300" y="125"/>
                  </a:lnTo>
                  <a:lnTo>
                    <a:pt x="299" y="133"/>
                  </a:lnTo>
                  <a:lnTo>
                    <a:pt x="295" y="139"/>
                  </a:lnTo>
                  <a:lnTo>
                    <a:pt x="293" y="141"/>
                  </a:lnTo>
                  <a:lnTo>
                    <a:pt x="290" y="144"/>
                  </a:lnTo>
                  <a:lnTo>
                    <a:pt x="144" y="286"/>
                  </a:lnTo>
                  <a:lnTo>
                    <a:pt x="139" y="291"/>
                  </a:lnTo>
                  <a:lnTo>
                    <a:pt x="133" y="295"/>
                  </a:lnTo>
                  <a:lnTo>
                    <a:pt x="130" y="296"/>
                  </a:lnTo>
                  <a:lnTo>
                    <a:pt x="125" y="296"/>
                  </a:lnTo>
                  <a:lnTo>
                    <a:pt x="122" y="297"/>
                  </a:lnTo>
                  <a:lnTo>
                    <a:pt x="119" y="297"/>
                  </a:lnTo>
                  <a:lnTo>
                    <a:pt x="112" y="296"/>
                  </a:lnTo>
                  <a:lnTo>
                    <a:pt x="109" y="296"/>
                  </a:lnTo>
                  <a:lnTo>
                    <a:pt x="106" y="295"/>
                  </a:lnTo>
                  <a:lnTo>
                    <a:pt x="99" y="291"/>
                  </a:lnTo>
                  <a:lnTo>
                    <a:pt x="96" y="289"/>
                  </a:lnTo>
                  <a:lnTo>
                    <a:pt x="94" y="286"/>
                  </a:lnTo>
                  <a:lnTo>
                    <a:pt x="89" y="281"/>
                  </a:lnTo>
                  <a:lnTo>
                    <a:pt x="86" y="275"/>
                  </a:lnTo>
                  <a:lnTo>
                    <a:pt x="85" y="272"/>
                  </a:lnTo>
                  <a:lnTo>
                    <a:pt x="84" y="268"/>
                  </a:lnTo>
                  <a:lnTo>
                    <a:pt x="84" y="265"/>
                  </a:lnTo>
                  <a:lnTo>
                    <a:pt x="84" y="262"/>
                  </a:lnTo>
                  <a:lnTo>
                    <a:pt x="84" y="255"/>
                  </a:lnTo>
                  <a:lnTo>
                    <a:pt x="86" y="249"/>
                  </a:lnTo>
                  <a:lnTo>
                    <a:pt x="89" y="243"/>
                  </a:lnTo>
                  <a:lnTo>
                    <a:pt x="91" y="240"/>
                  </a:lnTo>
                  <a:lnTo>
                    <a:pt x="94" y="238"/>
                  </a:lnTo>
                  <a:lnTo>
                    <a:pt x="241" y="95"/>
                  </a:lnTo>
                  <a:lnTo>
                    <a:pt x="241" y="95"/>
                  </a:lnTo>
                  <a:close/>
                  <a:moveTo>
                    <a:pt x="346" y="210"/>
                  </a:moveTo>
                  <a:lnTo>
                    <a:pt x="353" y="203"/>
                  </a:lnTo>
                  <a:lnTo>
                    <a:pt x="358" y="197"/>
                  </a:lnTo>
                  <a:lnTo>
                    <a:pt x="367" y="186"/>
                  </a:lnTo>
                  <a:lnTo>
                    <a:pt x="376" y="174"/>
                  </a:lnTo>
                  <a:lnTo>
                    <a:pt x="379" y="168"/>
                  </a:lnTo>
                  <a:lnTo>
                    <a:pt x="381" y="163"/>
                  </a:lnTo>
                  <a:lnTo>
                    <a:pt x="385" y="152"/>
                  </a:lnTo>
                  <a:lnTo>
                    <a:pt x="387" y="141"/>
                  </a:lnTo>
                  <a:lnTo>
                    <a:pt x="388" y="130"/>
                  </a:lnTo>
                  <a:lnTo>
                    <a:pt x="388" y="118"/>
                  </a:lnTo>
                  <a:lnTo>
                    <a:pt x="386" y="108"/>
                  </a:lnTo>
                  <a:lnTo>
                    <a:pt x="384" y="103"/>
                  </a:lnTo>
                  <a:lnTo>
                    <a:pt x="383" y="98"/>
                  </a:lnTo>
                  <a:lnTo>
                    <a:pt x="379" y="88"/>
                  </a:lnTo>
                  <a:lnTo>
                    <a:pt x="373" y="78"/>
                  </a:lnTo>
                  <a:lnTo>
                    <a:pt x="370" y="74"/>
                  </a:lnTo>
                  <a:lnTo>
                    <a:pt x="367" y="69"/>
                  </a:lnTo>
                  <a:lnTo>
                    <a:pt x="360" y="60"/>
                  </a:lnTo>
                  <a:lnTo>
                    <a:pt x="353" y="51"/>
                  </a:lnTo>
                  <a:lnTo>
                    <a:pt x="344" y="42"/>
                  </a:lnTo>
                  <a:lnTo>
                    <a:pt x="335" y="34"/>
                  </a:lnTo>
                  <a:lnTo>
                    <a:pt x="327" y="27"/>
                  </a:lnTo>
                  <a:lnTo>
                    <a:pt x="317" y="20"/>
                  </a:lnTo>
                  <a:lnTo>
                    <a:pt x="307" y="14"/>
                  </a:lnTo>
                  <a:lnTo>
                    <a:pt x="298" y="9"/>
                  </a:lnTo>
                  <a:lnTo>
                    <a:pt x="287" y="5"/>
                  </a:lnTo>
                  <a:lnTo>
                    <a:pt x="277" y="2"/>
                  </a:lnTo>
                  <a:lnTo>
                    <a:pt x="272" y="1"/>
                  </a:lnTo>
                  <a:lnTo>
                    <a:pt x="267" y="0"/>
                  </a:lnTo>
                  <a:lnTo>
                    <a:pt x="260" y="0"/>
                  </a:lnTo>
                  <a:lnTo>
                    <a:pt x="255" y="0"/>
                  </a:lnTo>
                  <a:lnTo>
                    <a:pt x="244" y="1"/>
                  </a:lnTo>
                  <a:lnTo>
                    <a:pt x="232" y="3"/>
                  </a:lnTo>
                  <a:lnTo>
                    <a:pt x="221" y="7"/>
                  </a:lnTo>
                  <a:lnTo>
                    <a:pt x="215" y="9"/>
                  </a:lnTo>
                  <a:lnTo>
                    <a:pt x="209" y="12"/>
                  </a:lnTo>
                  <a:lnTo>
                    <a:pt x="203" y="16"/>
                  </a:lnTo>
                  <a:lnTo>
                    <a:pt x="197" y="20"/>
                  </a:lnTo>
                  <a:lnTo>
                    <a:pt x="185" y="29"/>
                  </a:lnTo>
                  <a:lnTo>
                    <a:pt x="179" y="34"/>
                  </a:lnTo>
                  <a:lnTo>
                    <a:pt x="173" y="40"/>
                  </a:lnTo>
                  <a:lnTo>
                    <a:pt x="41" y="168"/>
                  </a:lnTo>
                  <a:lnTo>
                    <a:pt x="35" y="174"/>
                  </a:lnTo>
                  <a:lnTo>
                    <a:pt x="30" y="180"/>
                  </a:lnTo>
                  <a:lnTo>
                    <a:pt x="21" y="192"/>
                  </a:lnTo>
                  <a:lnTo>
                    <a:pt x="13" y="204"/>
                  </a:lnTo>
                  <a:lnTo>
                    <a:pt x="10" y="210"/>
                  </a:lnTo>
                  <a:lnTo>
                    <a:pt x="7" y="216"/>
                  </a:lnTo>
                  <a:lnTo>
                    <a:pt x="3" y="227"/>
                  </a:lnTo>
                  <a:lnTo>
                    <a:pt x="1" y="238"/>
                  </a:lnTo>
                  <a:lnTo>
                    <a:pt x="0" y="249"/>
                  </a:lnTo>
                  <a:lnTo>
                    <a:pt x="1" y="260"/>
                  </a:lnTo>
                  <a:lnTo>
                    <a:pt x="2" y="270"/>
                  </a:lnTo>
                  <a:lnTo>
                    <a:pt x="4" y="275"/>
                  </a:lnTo>
                  <a:lnTo>
                    <a:pt x="5" y="280"/>
                  </a:lnTo>
                  <a:lnTo>
                    <a:pt x="9" y="291"/>
                  </a:lnTo>
                  <a:lnTo>
                    <a:pt x="14" y="300"/>
                  </a:lnTo>
                  <a:lnTo>
                    <a:pt x="17" y="305"/>
                  </a:lnTo>
                  <a:lnTo>
                    <a:pt x="21" y="310"/>
                  </a:lnTo>
                  <a:lnTo>
                    <a:pt x="28" y="319"/>
                  </a:lnTo>
                  <a:lnTo>
                    <a:pt x="35" y="327"/>
                  </a:lnTo>
                  <a:lnTo>
                    <a:pt x="43" y="336"/>
                  </a:lnTo>
                  <a:lnTo>
                    <a:pt x="53" y="344"/>
                  </a:lnTo>
                  <a:lnTo>
                    <a:pt x="61" y="351"/>
                  </a:lnTo>
                  <a:lnTo>
                    <a:pt x="70" y="358"/>
                  </a:lnTo>
                  <a:lnTo>
                    <a:pt x="81" y="364"/>
                  </a:lnTo>
                  <a:lnTo>
                    <a:pt x="90" y="370"/>
                  </a:lnTo>
                  <a:lnTo>
                    <a:pt x="101" y="374"/>
                  </a:lnTo>
                  <a:lnTo>
                    <a:pt x="111" y="377"/>
                  </a:lnTo>
                  <a:lnTo>
                    <a:pt x="116" y="378"/>
                  </a:lnTo>
                  <a:lnTo>
                    <a:pt x="121" y="378"/>
                  </a:lnTo>
                  <a:lnTo>
                    <a:pt x="128" y="379"/>
                  </a:lnTo>
                  <a:lnTo>
                    <a:pt x="133" y="379"/>
                  </a:lnTo>
                  <a:lnTo>
                    <a:pt x="144" y="378"/>
                  </a:lnTo>
                  <a:lnTo>
                    <a:pt x="156" y="376"/>
                  </a:lnTo>
                  <a:lnTo>
                    <a:pt x="167" y="372"/>
                  </a:lnTo>
                  <a:lnTo>
                    <a:pt x="173" y="368"/>
                  </a:lnTo>
                  <a:lnTo>
                    <a:pt x="178" y="365"/>
                  </a:lnTo>
                  <a:lnTo>
                    <a:pt x="185" y="362"/>
                  </a:lnTo>
                  <a:lnTo>
                    <a:pt x="191" y="358"/>
                  </a:lnTo>
                  <a:lnTo>
                    <a:pt x="203" y="349"/>
                  </a:lnTo>
                  <a:lnTo>
                    <a:pt x="209" y="344"/>
                  </a:lnTo>
                  <a:lnTo>
                    <a:pt x="215" y="338"/>
                  </a:lnTo>
                  <a:lnTo>
                    <a:pt x="346" y="210"/>
                  </a:lnTo>
                  <a:lnTo>
                    <a:pt x="346" y="210"/>
                  </a:lnTo>
                  <a:close/>
                </a:path>
              </a:pathLst>
            </a:custGeom>
            <a:solidFill>
              <a:srgbClr val="3333c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15" name=""/>
          <p:cNvSpPr/>
          <p:nvPr/>
        </p:nvSpPr>
        <p:spPr>
          <a:xfrm>
            <a:off x="311760" y="6251400"/>
            <a:ext cx="1403640" cy="5209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b2b2b2"/>
                </a:solidFill>
                <a:effectLst/>
                <a:uFillTx/>
                <a:latin typeface="Book Antiqua"/>
              </a:rPr>
              <a:t>DRAFT</a:t>
            </a:r>
            <a:endParaRPr b="0" lang="en-US" sz="2800" strike="noStrike" u="none">
              <a:solidFill>
                <a:srgbClr val="000000"/>
              </a:solidFill>
              <a:effectLst/>
              <a:uFillTx/>
              <a:latin typeface="Times New Roman"/>
            </a:endParaRPr>
          </a:p>
        </p:txBody>
      </p:sp>
    </p:spTree>
  </p:cSld>
  <p:clrMap bg1="lt1" tx1="dk1" bg2="lt2" tx2="dk2" accent1="accent1" accent2="accent2" accent3="accent3" accent4="accent4" accent5="accent5" accent6="accent6" hlink="hlink" folHlink="folHlink"/>
  <p:sldLayoutIdLst>
    <p:sldLayoutId id="2147483649" r:id="rId4"/>
    <p:sldLayoutId id="2147483650" r:id="rId5"/>
    <p:sldLayoutId id="2147483651" r:id="rId6"/>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6.xml.rels><?xml version="1.0" encoding="UTF-8"?>
<Relationships xmlns="http://schemas.openxmlformats.org/package/2006/relationships"><Relationship Id="rId1" Type="http://schemas.openxmlformats.org/officeDocument/2006/relationships/package" Target="../embeddings/oleObject1.docx"/><Relationship Id="rId2" Type="http://schemas.openxmlformats.org/officeDocument/2006/relationships/image" Target="../media/image2.wmf"/><Relationship Id="rId3" Type="http://schemas.openxmlformats.org/officeDocument/2006/relationships/slideLayout" Target="../slideLayouts/slideLayout1.xml"/>
</Relationships>
</file>

<file path=ppt/slides/_rels/slide7.xml.rels><?xml version="1.0" encoding="UTF-8"?>
<Relationships xmlns="http://schemas.openxmlformats.org/package/2006/relationships"><Relationship Id="rId1" Type="http://schemas.openxmlformats.org/officeDocument/2006/relationships/package" Target="../embeddings/oleObject1.docx"/><Relationship Id="rId2" Type="http://schemas.openxmlformats.org/officeDocument/2006/relationships/image" Target="../media/image3.wmf"/><Relationship Id="rId3" Type="http://schemas.openxmlformats.org/officeDocument/2006/relationships/slideLayout" Target="../slideLayouts/slideLayout3.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2.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1" name=""/>
          <p:cNvSpPr/>
          <p:nvPr/>
        </p:nvSpPr>
        <p:spPr>
          <a:xfrm>
            <a:off x="808560" y="1752480"/>
            <a:ext cx="7329600" cy="3293280"/>
          </a:xfrm>
          <a:prstGeom prst="rect">
            <a:avLst/>
          </a:prstGeom>
          <a:noFill/>
          <a:ln w="0">
            <a:noFill/>
          </a:ln>
        </p:spPr>
        <p:style>
          <a:lnRef idx="0"/>
          <a:fillRef idx="0"/>
          <a:effectRef idx="0"/>
          <a:fontRef idx="minor"/>
        </p:style>
        <p:txBody>
          <a:bodyPr wrap="none" lIns="92160" rIns="92160" tIns="46080" bIns="4608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5400" strike="noStrike" u="none">
                <a:solidFill>
                  <a:srgbClr val="000000"/>
                </a:solidFill>
                <a:effectLst/>
                <a:uFillTx/>
                <a:latin typeface="Book Antiqua"/>
              </a:rPr>
              <a:t>PROJECT DOORSTEP</a:t>
            </a:r>
            <a:endParaRPr b="0" lang="en-US" sz="5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800" strike="noStrike" u="none">
                <a:solidFill>
                  <a:srgbClr val="000000"/>
                </a:solidFill>
                <a:effectLst/>
                <a:uFillTx/>
                <a:latin typeface="Book Antiqua"/>
              </a:rPr>
              <a:t>Calgary</a:t>
            </a:r>
            <a:endParaRPr b="0" lang="en-US" sz="48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Book Antiqua"/>
              </a:rPr>
              <a:t>Office Visit - May 9-12, 2000</a:t>
            </a:r>
            <a:endParaRPr b="0" lang="en-US" sz="2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Book Antiqua"/>
              </a:rPr>
              <a:t>Reported- May 24, 2000</a:t>
            </a:r>
            <a:endParaRPr b="0" lang="en-US" sz="2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p:txBody>
      </p:sp>
      <p:sp>
        <p:nvSpPr>
          <p:cNvPr id="22" name=""/>
          <p:cNvSpPr/>
          <p:nvPr/>
        </p:nvSpPr>
        <p:spPr>
          <a:xfrm>
            <a:off x="3352320" y="5029200"/>
            <a:ext cx="2471040" cy="641160"/>
          </a:xfrm>
          <a:prstGeom prst="rect">
            <a:avLst/>
          </a:prstGeom>
          <a:noFill/>
          <a:ln w="0">
            <a:noFill/>
          </a:ln>
        </p:spPr>
        <p:style>
          <a:lnRef idx="0"/>
          <a:fillRef idx="0"/>
          <a:effectRef idx="0"/>
          <a:fontRef idx="minor"/>
        </p:style>
        <p:txBody>
          <a:bodyPr wrap="none" lIns="92160" rIns="92160" tIns="46080" bIns="4608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3600" strike="noStrike" u="none">
                <a:solidFill>
                  <a:srgbClr val="808080"/>
                </a:solidFill>
                <a:effectLst/>
                <a:uFillTx/>
                <a:latin typeface="Times New Roman"/>
              </a:rPr>
              <a:t>Confidential</a:t>
            </a:r>
            <a:endParaRPr b="0" lang="en-US" sz="3600" strike="noStrike" u="none">
              <a:solidFill>
                <a:srgbClr val="000000"/>
              </a:solidFill>
              <a:effectLst/>
              <a:uFillTx/>
              <a:latin typeface="Times New Roman"/>
            </a:endParaRPr>
          </a:p>
        </p:txBody>
      </p:sp>
      <p:sp>
        <p:nvSpPr>
          <p:cNvPr id="23" name=""/>
          <p:cNvSpPr/>
          <p:nvPr/>
        </p:nvSpPr>
        <p:spPr>
          <a:xfrm>
            <a:off x="3240" y="1371600"/>
            <a:ext cx="9140760" cy="0"/>
          </a:xfrm>
          <a:prstGeom prst="line">
            <a:avLst/>
          </a:prstGeom>
          <a:ln w="7632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1" name=""/>
          <p:cNvSpPr/>
          <p:nvPr/>
        </p:nvSpPr>
        <p:spPr>
          <a:xfrm>
            <a:off x="838080" y="304920"/>
            <a:ext cx="8305920" cy="914400"/>
          </a:xfrm>
          <a:prstGeom prst="rect">
            <a:avLst/>
          </a:prstGeom>
          <a:noFill/>
          <a:ln w="0">
            <a:noFill/>
          </a:ln>
        </p:spPr>
        <p:style>
          <a:lnRef idx="0"/>
          <a:fillRef idx="0"/>
          <a:effectRef idx="0"/>
          <a:fontRef idx="minor"/>
        </p:style>
        <p:txBody>
          <a:bodyPr lIns="92160" rIns="92160" tIns="46080" bIns="4608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Project Doorstep - Calgary</a:t>
            </a:r>
            <a:endParaRPr b="0" lang="en-US" sz="4000" strike="noStrike" u="none">
              <a:solidFill>
                <a:srgbClr val="000000"/>
              </a:solidFill>
              <a:effectLst/>
              <a:uFillTx/>
              <a:latin typeface="Times New Roman"/>
            </a:endParaRPr>
          </a:p>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Observations</a:t>
            </a:r>
            <a:endParaRPr b="0" lang="en-US" sz="4000" strike="noStrike" u="none">
              <a:solidFill>
                <a:srgbClr val="000000"/>
              </a:solidFill>
              <a:effectLst/>
              <a:uFillTx/>
              <a:latin typeface="Times New Roman"/>
            </a:endParaRPr>
          </a:p>
        </p:txBody>
      </p:sp>
      <p:sp>
        <p:nvSpPr>
          <p:cNvPr id="52" name=""/>
          <p:cNvSpPr/>
          <p:nvPr/>
        </p:nvSpPr>
        <p:spPr>
          <a:xfrm>
            <a:off x="380880" y="1600200"/>
            <a:ext cx="8458200" cy="4495680"/>
          </a:xfrm>
          <a:prstGeom prst="rect">
            <a:avLst/>
          </a:prstGeom>
          <a:solidFill>
            <a:srgbClr val="ffffff"/>
          </a:solidFill>
          <a:ln w="12600">
            <a:solidFill>
              <a:srgbClr val="ff6600"/>
            </a:solidFill>
            <a:miter/>
          </a:ln>
          <a:effectLst>
            <a:outerShdw dist="17819" dir="2700000" blurRad="0" rotWithShape="0">
              <a:srgbClr val="000000"/>
            </a:outerShdw>
          </a:effectLst>
        </p:spPr>
        <p:style>
          <a:lnRef idx="0"/>
          <a:fillRef idx="0"/>
          <a:effectRef idx="0"/>
          <a:fontRef idx="minor"/>
        </p:style>
        <p:txBody>
          <a:bodyPr lIns="92160" rIns="92160" tIns="46080" bIns="46080" anchor="t">
            <a:noAutofit/>
          </a:bodyPr>
          <a:p>
            <a:pPr marL="177840" indent="-177840">
              <a:lnSpc>
                <a:spcPct val="100000"/>
              </a:lnSpc>
              <a:tabLst>
                <a:tab algn="l" pos="0"/>
                <a:tab algn="l" pos="132084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Book Antiqua"/>
              </a:rPr>
              <a:t>AREAS FOR FURTHER REVIEW</a:t>
            </a:r>
            <a:endParaRPr b="0" lang="en-US" sz="1400" strike="noStrike" u="none">
              <a:solidFill>
                <a:srgbClr val="000000"/>
              </a:solidFill>
              <a:effectLst/>
              <a:uFillTx/>
              <a:latin typeface="Times New Roman"/>
            </a:endParaRPr>
          </a:p>
          <a:p>
            <a:pPr marL="177840" indent="-177840">
              <a:lnSpc>
                <a:spcPct val="100000"/>
              </a:lnSpc>
              <a:buClr>
                <a:srgbClr val="000000"/>
              </a:buClr>
              <a:buFont typeface="Book Antiqua"/>
              <a:buChar char="•"/>
              <a:tabLst>
                <a:tab algn="l" pos="132084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177840" indent="-177840">
              <a:lnSpc>
                <a:spcPct val="100000"/>
              </a:lnSpc>
              <a:buClr>
                <a:srgbClr val="000000"/>
              </a:buClr>
              <a:buFont typeface="Book Antiqua"/>
              <a:buChar char="•"/>
              <a:tabLst>
                <a:tab algn="l" pos="132084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177840" indent="-177840">
              <a:lnSpc>
                <a:spcPct val="100000"/>
              </a:lnSpc>
              <a:buClr>
                <a:srgbClr val="000000"/>
              </a:buClr>
              <a:buFont typeface="Book Antiqua"/>
              <a:buChar char="•"/>
              <a:tabLst>
                <a:tab algn="l" pos="132084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Adequate system infrastructure support for increase in transactional data and valuable management reports (TAGG, Sitara).</a:t>
            </a:r>
            <a:endParaRPr b="0" lang="en-US" sz="1400" strike="noStrike" u="none">
              <a:solidFill>
                <a:srgbClr val="000000"/>
              </a:solidFill>
              <a:effectLst/>
              <a:uFillTx/>
              <a:latin typeface="Times New Roman"/>
            </a:endParaRPr>
          </a:p>
          <a:p>
            <a:pPr marL="177840" indent="-177840">
              <a:lnSpc>
                <a:spcPct val="100000"/>
              </a:lnSpc>
              <a:buClr>
                <a:srgbClr val="000000"/>
              </a:buClr>
              <a:buFont typeface="Book Antiqua"/>
              <a:buChar char="•"/>
              <a:tabLst>
                <a:tab algn="l" pos="132084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177840" indent="-177840">
              <a:lnSpc>
                <a:spcPct val="100000"/>
              </a:lnSpc>
              <a:buClr>
                <a:srgbClr val="000000"/>
              </a:buClr>
              <a:buFont typeface="Book Antiqua"/>
              <a:buChar char="•"/>
              <a:tabLst>
                <a:tab algn="l" pos="132084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Assessment of the need for additional back office support personnel in the risk management area.</a:t>
            </a:r>
            <a:endParaRPr b="0" lang="en-US" sz="1400" strike="noStrike" u="none">
              <a:solidFill>
                <a:srgbClr val="000000"/>
              </a:solidFill>
              <a:effectLst/>
              <a:uFillTx/>
              <a:latin typeface="Times New Roman"/>
            </a:endParaRPr>
          </a:p>
          <a:p>
            <a:pPr marL="177840" indent="-177840">
              <a:lnSpc>
                <a:spcPct val="100000"/>
              </a:lnSpc>
              <a:buClr>
                <a:srgbClr val="000000"/>
              </a:buClr>
              <a:buFont typeface="Book Antiqua"/>
              <a:buChar char="•"/>
              <a:tabLst>
                <a:tab algn="l" pos="132084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177840" indent="-177840">
              <a:lnSpc>
                <a:spcPct val="100000"/>
              </a:lnSpc>
              <a:tabLst>
                <a:tab algn="l" pos="0"/>
                <a:tab algn="l" pos="132084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177840" indent="-177840">
              <a:lnSpc>
                <a:spcPct val="100000"/>
              </a:lnSpc>
              <a:tabLst>
                <a:tab algn="l" pos="0"/>
                <a:tab algn="l" pos="132084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Book Antiqua"/>
              </a:rPr>
              <a:t>OUTLOOK</a:t>
            </a:r>
            <a:endParaRPr b="0" lang="en-US" sz="1400" strike="noStrike" u="none">
              <a:solidFill>
                <a:srgbClr val="000000"/>
              </a:solidFill>
              <a:effectLst/>
              <a:uFillTx/>
              <a:latin typeface="Times New Roman"/>
            </a:endParaRPr>
          </a:p>
          <a:p>
            <a:pPr marL="177840" indent="-177840">
              <a:lnSpc>
                <a:spcPct val="100000"/>
              </a:lnSpc>
              <a:tabLst>
                <a:tab algn="l" pos="0"/>
                <a:tab algn="l" pos="132084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177840" indent="-177840">
              <a:lnSpc>
                <a:spcPct val="100000"/>
              </a:lnSpc>
              <a:buClr>
                <a:srgbClr val="000000"/>
              </a:buClr>
              <a:buFont typeface="Book Antiqua"/>
              <a:buChar char="•"/>
              <a:tabLst>
                <a:tab algn="l" pos="132084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It is expected that options trading activity would increase with the addition of an analyst.  Additional focus may be needed for increased back office support.</a:t>
            </a:r>
            <a:endParaRPr b="0" lang="en-US" sz="1400" strike="noStrike" u="none">
              <a:solidFill>
                <a:srgbClr val="000000"/>
              </a:solidFill>
              <a:effectLst/>
              <a:uFillTx/>
              <a:latin typeface="Times New Roman"/>
            </a:endParaRPr>
          </a:p>
          <a:p>
            <a:pPr marL="177840" indent="-177840">
              <a:lnSpc>
                <a:spcPct val="100000"/>
              </a:lnSpc>
              <a:buClr>
                <a:srgbClr val="000000"/>
              </a:buClr>
              <a:buFont typeface="Book Antiqua"/>
              <a:buChar char="•"/>
              <a:tabLst>
                <a:tab algn="l" pos="132084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177840" indent="-177840">
              <a:lnSpc>
                <a:spcPct val="100000"/>
              </a:lnSpc>
              <a:buClr>
                <a:srgbClr val="000000"/>
              </a:buClr>
              <a:buFont typeface="Book Antiqua"/>
              <a:buChar char="•"/>
              <a:tabLst>
                <a:tab algn="l" pos="132084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Power activity is expected to increase in Alberta with the deregulation of the wholesale market and the successful negotiation of PPAs.</a:t>
            </a:r>
            <a:endParaRPr b="0" lang="en-US" sz="1400" strike="noStrike" u="none">
              <a:solidFill>
                <a:srgbClr val="000000"/>
              </a:solidFill>
              <a:effectLst/>
              <a:uFillTx/>
              <a:latin typeface="Times New Roman"/>
            </a:endParaRPr>
          </a:p>
          <a:p>
            <a:pPr marL="177840" indent="-177840">
              <a:lnSpc>
                <a:spcPct val="100000"/>
              </a:lnSpc>
              <a:buClr>
                <a:srgbClr val="000000"/>
              </a:buClr>
              <a:buFont typeface="Book Antiqua"/>
              <a:buChar char="•"/>
              <a:tabLst>
                <a:tab algn="l" pos="132084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177840" indent="-177840">
              <a:lnSpc>
                <a:spcPct val="100000"/>
              </a:lnSpc>
              <a:buClr>
                <a:srgbClr val="000000"/>
              </a:buClr>
              <a:buFont typeface="Book Antiqua"/>
              <a:buChar char="•"/>
              <a:tabLst>
                <a:tab algn="l" pos="132084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The Toronto office is expected to generate trading activity once deregulation of the wholesale electricity market occurs.</a:t>
            </a:r>
            <a:endParaRPr b="0" lang="en-US" sz="1400" strike="noStrike" u="none">
              <a:solidFill>
                <a:srgbClr val="000000"/>
              </a:solidFill>
              <a:effectLst/>
              <a:uFillTx/>
              <a:latin typeface="Times New Roman"/>
            </a:endParaRPr>
          </a:p>
          <a:p>
            <a:pPr marL="177840" indent="-177840">
              <a:lnSpc>
                <a:spcPct val="100000"/>
              </a:lnSpc>
              <a:buClr>
                <a:srgbClr val="000000"/>
              </a:buClr>
              <a:buFont typeface="Book Antiqua"/>
              <a:buChar char="•"/>
              <a:tabLst>
                <a:tab algn="l" pos="132084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177840" indent="-177840">
              <a:lnSpc>
                <a:spcPct val="100000"/>
              </a:lnSpc>
              <a:buClr>
                <a:srgbClr val="000000"/>
              </a:buClr>
              <a:buFont typeface="Book Antiqua"/>
              <a:buChar char="•"/>
              <a:tabLst>
                <a:tab algn="l" pos="132084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3" name=""/>
          <p:cNvSpPr/>
          <p:nvPr/>
        </p:nvSpPr>
        <p:spPr>
          <a:xfrm>
            <a:off x="838080" y="152280"/>
            <a:ext cx="8305920" cy="1143000"/>
          </a:xfrm>
          <a:prstGeom prst="rect">
            <a:avLst/>
          </a:prstGeom>
          <a:noFill/>
          <a:ln w="0">
            <a:noFill/>
          </a:ln>
        </p:spPr>
        <p:style>
          <a:lnRef idx="0"/>
          <a:fillRef idx="0"/>
          <a:effectRef idx="0"/>
          <a:fontRef idx="minor"/>
        </p:style>
        <p:txBody>
          <a:bodyPr lIns="92160" rIns="92160" tIns="46080" bIns="4608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Project Doorstep - Calgary</a:t>
            </a:r>
            <a:br>
              <a:rPr sz="4000"/>
            </a:br>
            <a:r>
              <a:rPr b="0" lang="en-US" sz="4000" strike="noStrike" u="none">
                <a:solidFill>
                  <a:srgbClr val="000000"/>
                </a:solidFill>
                <a:effectLst/>
                <a:uFillTx/>
                <a:latin typeface="Times New Roman"/>
              </a:rPr>
              <a:t>Office Analysis Framework</a:t>
            </a:r>
            <a:endParaRPr b="0" lang="en-US" sz="4000" strike="noStrike" u="none">
              <a:solidFill>
                <a:srgbClr val="000000"/>
              </a:solidFill>
              <a:effectLst/>
              <a:uFillTx/>
              <a:latin typeface="Times New Roman"/>
            </a:endParaRPr>
          </a:p>
        </p:txBody>
      </p:sp>
      <p:sp>
        <p:nvSpPr>
          <p:cNvPr id="54" name=""/>
          <p:cNvSpPr/>
          <p:nvPr/>
        </p:nvSpPr>
        <p:spPr>
          <a:xfrm>
            <a:off x="533520" y="1676520"/>
            <a:ext cx="3809880" cy="1904760"/>
          </a:xfrm>
          <a:prstGeom prst="rect">
            <a:avLst/>
          </a:prstGeom>
          <a:solidFill>
            <a:srgbClr val="ffffff"/>
          </a:solidFill>
          <a:ln w="12600">
            <a:solidFill>
              <a:srgbClr val="ff6600"/>
            </a:solidFill>
            <a:miter/>
          </a:ln>
          <a:effectLst>
            <a:outerShdw dist="17819" dir="2700000" blurRad="0" rotWithShape="0">
              <a:srgbClr val="000000"/>
            </a:outerShdw>
          </a:effectLst>
        </p:spPr>
        <p:style>
          <a:lnRef idx="0"/>
          <a:fillRef idx="0"/>
          <a:effectRef idx="0"/>
          <a:fontRef idx="minor"/>
        </p:style>
        <p:txBody>
          <a:bodyPr lIns="92160" rIns="92160" tIns="46080" bIns="46080" anchor="t">
            <a:noAutofit/>
          </a:bodyPr>
          <a:p>
            <a:pPr marL="177840" indent="-177840"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sng">
                <a:solidFill>
                  <a:srgbClr val="000000"/>
                </a:solidFill>
                <a:effectLst/>
                <a:uFillTx/>
                <a:latin typeface="Book Antiqua"/>
              </a:rPr>
              <a:t>Market Structure</a:t>
            </a:r>
            <a:endParaRPr b="0" lang="en-US" sz="1400" strike="noStrike" u="none">
              <a:solidFill>
                <a:srgbClr val="000000"/>
              </a:solidFill>
              <a:effectLst/>
              <a:uFillTx/>
              <a:latin typeface="Times New Roman"/>
            </a:endParaRPr>
          </a:p>
          <a:p>
            <a:pPr marL="177840" indent="-17784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177840" indent="-17784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Book Antiqua"/>
              </a:rPr>
              <a:t>Concentration of producers in Western Canada</a:t>
            </a:r>
            <a:endParaRPr b="0" lang="en-US" sz="1200" strike="noStrike" u="none">
              <a:solidFill>
                <a:srgbClr val="000000"/>
              </a:solidFill>
              <a:effectLst/>
              <a:uFillTx/>
              <a:latin typeface="Times New Roman"/>
            </a:endParaRPr>
          </a:p>
          <a:p>
            <a:pPr marL="177840" indent="-17784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Book Antiqua"/>
              </a:rPr>
              <a:t>Mature gas trading environment</a:t>
            </a:r>
            <a:endParaRPr b="0" lang="en-US" sz="1200" strike="noStrike" u="none">
              <a:solidFill>
                <a:srgbClr val="000000"/>
              </a:solidFill>
              <a:effectLst/>
              <a:uFillTx/>
              <a:latin typeface="Times New Roman"/>
            </a:endParaRPr>
          </a:p>
          <a:p>
            <a:pPr marL="177840" indent="-17784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Book Antiqua"/>
              </a:rPr>
              <a:t>Illiquid wholesale power pool in Alberta</a:t>
            </a:r>
            <a:endParaRPr b="0" lang="en-US" sz="1200" strike="noStrike" u="none">
              <a:solidFill>
                <a:srgbClr val="000000"/>
              </a:solidFill>
              <a:effectLst/>
              <a:uFillTx/>
              <a:latin typeface="Times New Roman"/>
            </a:endParaRPr>
          </a:p>
          <a:p>
            <a:pPr marL="177840" indent="-17784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Book Antiqua"/>
              </a:rPr>
              <a:t>Wholesale deregulation anticipated for Toronto and Alberta (January 2001)</a:t>
            </a:r>
            <a:endParaRPr b="0" lang="en-US" sz="1200" strike="noStrike" u="none">
              <a:solidFill>
                <a:srgbClr val="000000"/>
              </a:solidFill>
              <a:effectLst/>
              <a:uFillTx/>
              <a:latin typeface="Times New Roman"/>
            </a:endParaRPr>
          </a:p>
          <a:p>
            <a:pPr marL="177840" indent="-17784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Book Antiqua"/>
              </a:rPr>
              <a:t>Opportunity for capital activity through equity or debt investments in oil &amp; gas companies</a:t>
            </a:r>
            <a:endParaRPr b="0" lang="en-US" sz="1200" strike="noStrike" u="none">
              <a:solidFill>
                <a:srgbClr val="000000"/>
              </a:solidFill>
              <a:effectLst/>
              <a:uFillTx/>
              <a:latin typeface="Times New Roman"/>
            </a:endParaRPr>
          </a:p>
          <a:p>
            <a:pPr marL="177840" indent="-17784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
        <p:nvSpPr>
          <p:cNvPr id="55" name=""/>
          <p:cNvSpPr/>
          <p:nvPr/>
        </p:nvSpPr>
        <p:spPr>
          <a:xfrm>
            <a:off x="4876920" y="1676520"/>
            <a:ext cx="3809880" cy="1904760"/>
          </a:xfrm>
          <a:prstGeom prst="rect">
            <a:avLst/>
          </a:prstGeom>
          <a:solidFill>
            <a:srgbClr val="ffffff"/>
          </a:solidFill>
          <a:ln w="12600">
            <a:solidFill>
              <a:srgbClr val="ff6600"/>
            </a:solidFill>
            <a:miter/>
          </a:ln>
          <a:effectLst>
            <a:outerShdw dist="17819" dir="2700000" blurRad="0" rotWithShape="0">
              <a:srgbClr val="000000"/>
            </a:outerShdw>
          </a:effectLst>
        </p:spPr>
        <p:style>
          <a:lnRef idx="0"/>
          <a:fillRef idx="0"/>
          <a:effectRef idx="0"/>
          <a:fontRef idx="minor"/>
        </p:style>
        <p:txBody>
          <a:bodyPr lIns="92160" rIns="92160" tIns="46080" bIns="46080" anchor="t">
            <a:noAutofit/>
          </a:bodyPr>
          <a:p>
            <a:pPr marL="177840" indent="-177840"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sng">
                <a:solidFill>
                  <a:srgbClr val="000000"/>
                </a:solidFill>
                <a:effectLst/>
                <a:uFillTx/>
                <a:latin typeface="Book Antiqua"/>
              </a:rPr>
              <a:t>Management</a:t>
            </a:r>
            <a:endParaRPr b="0" lang="en-US" sz="1400" strike="noStrike" u="none">
              <a:solidFill>
                <a:srgbClr val="000000"/>
              </a:solidFill>
              <a:effectLst/>
              <a:uFillTx/>
              <a:latin typeface="Times New Roman"/>
            </a:endParaRPr>
          </a:p>
          <a:p>
            <a:pPr marL="177840" indent="-17784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177840" indent="-17784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Book Antiqua"/>
              </a:rPr>
              <a:t>Recent change in office leadership</a:t>
            </a:r>
            <a:endParaRPr b="0" lang="en-US" sz="1200" strike="noStrike" u="none">
              <a:solidFill>
                <a:srgbClr val="000000"/>
              </a:solidFill>
              <a:effectLst/>
              <a:uFillTx/>
              <a:latin typeface="Times New Roman"/>
            </a:endParaRPr>
          </a:p>
          <a:p>
            <a:pPr marL="177840" indent="-17784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Book Antiqua"/>
              </a:rPr>
              <a:t>Some traders with limited experience</a:t>
            </a:r>
            <a:endParaRPr b="0" lang="en-US" sz="1200" strike="noStrike" u="none">
              <a:solidFill>
                <a:srgbClr val="000000"/>
              </a:solidFill>
              <a:effectLst/>
              <a:uFillTx/>
              <a:latin typeface="Times New Roman"/>
            </a:endParaRPr>
          </a:p>
          <a:p>
            <a:pPr marL="177840" indent="-17784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Book Antiqua"/>
              </a:rPr>
              <a:t>Key  management have extensive knowledge of Enron</a:t>
            </a:r>
            <a:endParaRPr b="0" lang="en-US" sz="1200" strike="noStrike" u="none">
              <a:solidFill>
                <a:srgbClr val="000000"/>
              </a:solidFill>
              <a:effectLst/>
              <a:uFillTx/>
              <a:latin typeface="Times New Roman"/>
            </a:endParaRPr>
          </a:p>
          <a:p>
            <a:pPr marL="177840" indent="-17784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Book Antiqua"/>
              </a:rPr>
              <a:t>Limited experienced power resources</a:t>
            </a:r>
            <a:endParaRPr b="0" lang="en-US" sz="1200" strike="noStrike" u="none">
              <a:solidFill>
                <a:srgbClr val="000000"/>
              </a:solidFill>
              <a:effectLst/>
              <a:uFillTx/>
              <a:latin typeface="Times New Roman"/>
            </a:endParaRPr>
          </a:p>
        </p:txBody>
      </p:sp>
      <p:sp>
        <p:nvSpPr>
          <p:cNvPr id="56" name=""/>
          <p:cNvSpPr/>
          <p:nvPr/>
        </p:nvSpPr>
        <p:spPr>
          <a:xfrm>
            <a:off x="533520" y="3886200"/>
            <a:ext cx="3809880" cy="1905120"/>
          </a:xfrm>
          <a:prstGeom prst="rect">
            <a:avLst/>
          </a:prstGeom>
          <a:solidFill>
            <a:srgbClr val="ffffff"/>
          </a:solidFill>
          <a:ln w="12600">
            <a:solidFill>
              <a:srgbClr val="ff6600"/>
            </a:solidFill>
            <a:miter/>
          </a:ln>
          <a:effectLst>
            <a:outerShdw dist="17819" dir="2700000" blurRad="0" rotWithShape="0">
              <a:srgbClr val="000000"/>
            </a:outerShdw>
          </a:effectLst>
        </p:spPr>
        <p:style>
          <a:lnRef idx="0"/>
          <a:fillRef idx="0"/>
          <a:effectRef idx="0"/>
          <a:fontRef idx="minor"/>
        </p:style>
        <p:txBody>
          <a:bodyPr lIns="92160" rIns="92160" tIns="46080" bIns="46080" anchor="t">
            <a:noAutofit/>
          </a:bodyPr>
          <a:p>
            <a:pPr marL="177840" indent="-177840"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sng">
                <a:solidFill>
                  <a:srgbClr val="000000"/>
                </a:solidFill>
                <a:effectLst/>
                <a:uFillTx/>
                <a:latin typeface="Book Antiqua"/>
              </a:rPr>
              <a:t>Systems</a:t>
            </a:r>
            <a:endParaRPr b="0" lang="en-US" sz="1400" strike="noStrike" u="none">
              <a:solidFill>
                <a:srgbClr val="000000"/>
              </a:solidFill>
              <a:effectLst/>
              <a:uFillTx/>
              <a:latin typeface="Times New Roman"/>
            </a:endParaRPr>
          </a:p>
          <a:p>
            <a:pPr marL="177840" indent="-17784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177840" indent="-17784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Book Antiqua"/>
              </a:rPr>
              <a:t>TAGG and Sitara (gas trading)</a:t>
            </a:r>
            <a:endParaRPr b="0" lang="en-US" sz="1200" strike="noStrike" u="none">
              <a:solidFill>
                <a:srgbClr val="000000"/>
              </a:solidFill>
              <a:effectLst/>
              <a:uFillTx/>
              <a:latin typeface="Times New Roman"/>
            </a:endParaRPr>
          </a:p>
          <a:p>
            <a:pPr marL="177840" indent="-17784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Book Antiqua"/>
              </a:rPr>
              <a:t>Solomon (accounting)</a:t>
            </a:r>
            <a:endParaRPr b="0" lang="en-US" sz="1200" strike="noStrike" u="none">
              <a:solidFill>
                <a:srgbClr val="000000"/>
              </a:solidFill>
              <a:effectLst/>
              <a:uFillTx/>
              <a:latin typeface="Times New Roman"/>
            </a:endParaRPr>
          </a:p>
          <a:p>
            <a:pPr marL="177840" indent="-17784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Book Antiqua"/>
              </a:rPr>
              <a:t>Unify (physical settlements)</a:t>
            </a:r>
            <a:endParaRPr b="0" lang="en-US" sz="1200" strike="noStrike" u="none">
              <a:solidFill>
                <a:srgbClr val="000000"/>
              </a:solidFill>
              <a:effectLst/>
              <a:uFillTx/>
              <a:latin typeface="Times New Roman"/>
            </a:endParaRPr>
          </a:p>
          <a:p>
            <a:pPr marL="177840" indent="-17784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Book Antiqua"/>
              </a:rPr>
              <a:t>Excel (power trading)</a:t>
            </a:r>
            <a:endParaRPr b="0" lang="en-US" sz="1200" strike="noStrike" u="none">
              <a:solidFill>
                <a:srgbClr val="000000"/>
              </a:solidFill>
              <a:effectLst/>
              <a:uFillTx/>
              <a:latin typeface="Times New Roman"/>
            </a:endParaRPr>
          </a:p>
          <a:p>
            <a:pPr marL="177840" indent="-17784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Book Antiqua"/>
              </a:rPr>
              <a:t>NGX (screen trading)</a:t>
            </a:r>
            <a:endParaRPr b="0" lang="en-US" sz="1200" strike="noStrike" u="none">
              <a:solidFill>
                <a:srgbClr val="000000"/>
              </a:solidFill>
              <a:effectLst/>
              <a:uFillTx/>
              <a:latin typeface="Times New Roman"/>
            </a:endParaRPr>
          </a:p>
          <a:p>
            <a:pPr marL="177840" indent="-17784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Book Antiqua"/>
              </a:rPr>
              <a:t>EnronOnline (screen trading)</a:t>
            </a:r>
            <a:endParaRPr b="0" lang="en-US" sz="1200" strike="noStrike" u="none">
              <a:solidFill>
                <a:srgbClr val="000000"/>
              </a:solidFill>
              <a:effectLst/>
              <a:uFillTx/>
              <a:latin typeface="Times New Roman"/>
            </a:endParaRPr>
          </a:p>
          <a:p>
            <a:pPr marL="177840" indent="-17784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
        <p:nvSpPr>
          <p:cNvPr id="57" name=""/>
          <p:cNvSpPr/>
          <p:nvPr/>
        </p:nvSpPr>
        <p:spPr>
          <a:xfrm>
            <a:off x="4876920" y="3886200"/>
            <a:ext cx="3809880" cy="1905120"/>
          </a:xfrm>
          <a:prstGeom prst="rect">
            <a:avLst/>
          </a:prstGeom>
          <a:solidFill>
            <a:srgbClr val="ffffff"/>
          </a:solidFill>
          <a:ln w="12600">
            <a:solidFill>
              <a:srgbClr val="ff6600"/>
            </a:solidFill>
            <a:miter/>
          </a:ln>
          <a:effectLst>
            <a:outerShdw dist="17819" dir="2700000" blurRad="0" rotWithShape="0">
              <a:srgbClr val="000000"/>
            </a:outerShdw>
          </a:effectLst>
        </p:spPr>
        <p:style>
          <a:lnRef idx="0"/>
          <a:fillRef idx="0"/>
          <a:effectRef idx="0"/>
          <a:fontRef idx="minor"/>
        </p:style>
        <p:txBody>
          <a:bodyPr lIns="92160" rIns="92160" tIns="46080" bIns="46080" anchor="t">
            <a:noAutofit/>
          </a:bodyPr>
          <a:p>
            <a:pPr marL="177840" indent="-177840"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sng">
                <a:solidFill>
                  <a:srgbClr val="000000"/>
                </a:solidFill>
                <a:effectLst/>
                <a:uFillTx/>
                <a:latin typeface="Book Antiqua"/>
              </a:rPr>
              <a:t>Information</a:t>
            </a:r>
            <a:endParaRPr b="0" lang="en-US" sz="1400" strike="noStrike" u="none">
              <a:solidFill>
                <a:srgbClr val="000000"/>
              </a:solidFill>
              <a:effectLst/>
              <a:uFillTx/>
              <a:latin typeface="Times New Roman"/>
            </a:endParaRPr>
          </a:p>
          <a:p>
            <a:pPr marL="177840" indent="-17784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177840" indent="-17784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Book Antiqua"/>
              </a:rPr>
              <a:t>Daily position reports</a:t>
            </a:r>
            <a:endParaRPr b="0" lang="en-US" sz="1200" strike="noStrike" u="none">
              <a:solidFill>
                <a:srgbClr val="000000"/>
              </a:solidFill>
              <a:effectLst/>
              <a:uFillTx/>
              <a:latin typeface="Times New Roman"/>
            </a:endParaRPr>
          </a:p>
          <a:p>
            <a:pPr marL="177840" indent="-17784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Book Antiqua"/>
              </a:rPr>
              <a:t>Various management reports</a:t>
            </a:r>
            <a:endParaRPr b="0" lang="en-US" sz="1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8" name=""/>
          <p:cNvSpPr/>
          <p:nvPr/>
        </p:nvSpPr>
        <p:spPr>
          <a:xfrm>
            <a:off x="838080" y="152280"/>
            <a:ext cx="8305920" cy="1143000"/>
          </a:xfrm>
          <a:prstGeom prst="rect">
            <a:avLst/>
          </a:prstGeom>
          <a:noFill/>
          <a:ln w="0">
            <a:noFill/>
          </a:ln>
        </p:spPr>
        <p:style>
          <a:lnRef idx="0"/>
          <a:fillRef idx="0"/>
          <a:effectRef idx="0"/>
          <a:fontRef idx="minor"/>
        </p:style>
        <p:txBody>
          <a:bodyPr lIns="92160" rIns="92160" tIns="46080" bIns="4608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Project Doorstep - Calgary </a:t>
            </a:r>
            <a:br>
              <a:rPr sz="4000"/>
            </a:br>
            <a:r>
              <a:rPr b="0" lang="en-US" sz="4000" strike="noStrike" u="none">
                <a:solidFill>
                  <a:srgbClr val="000000"/>
                </a:solidFill>
                <a:effectLst/>
                <a:uFillTx/>
                <a:latin typeface="Times New Roman"/>
              </a:rPr>
              <a:t>Office Analysis Framework</a:t>
            </a:r>
            <a:endParaRPr b="0" lang="en-US" sz="4000" strike="noStrike" u="none">
              <a:solidFill>
                <a:srgbClr val="000000"/>
              </a:solidFill>
              <a:effectLst/>
              <a:uFillTx/>
              <a:latin typeface="Times New Roman"/>
            </a:endParaRPr>
          </a:p>
        </p:txBody>
      </p:sp>
      <p:sp>
        <p:nvSpPr>
          <p:cNvPr id="59" name=""/>
          <p:cNvSpPr/>
          <p:nvPr/>
        </p:nvSpPr>
        <p:spPr>
          <a:xfrm>
            <a:off x="533520" y="1676520"/>
            <a:ext cx="3809880" cy="1996920"/>
          </a:xfrm>
          <a:prstGeom prst="rect">
            <a:avLst/>
          </a:prstGeom>
          <a:solidFill>
            <a:srgbClr val="ffffff"/>
          </a:solidFill>
          <a:ln w="12600">
            <a:solidFill>
              <a:srgbClr val="ff6600"/>
            </a:solidFill>
            <a:miter/>
          </a:ln>
          <a:effectLst>
            <a:outerShdw dist="17819" dir="2700000" blurRad="0" rotWithShape="0">
              <a:srgbClr val="000000"/>
            </a:outerShdw>
          </a:effectLst>
        </p:spPr>
        <p:style>
          <a:lnRef idx="0"/>
          <a:fillRef idx="0"/>
          <a:effectRef idx="0"/>
          <a:fontRef idx="minor"/>
        </p:style>
        <p:txBody>
          <a:bodyPr lIns="92160" rIns="92160" tIns="46080" bIns="46080" anchor="t">
            <a:noAutofit/>
          </a:bodyPr>
          <a:p>
            <a:pPr marL="177840" indent="-177840"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sng">
                <a:solidFill>
                  <a:srgbClr val="000000"/>
                </a:solidFill>
                <a:effectLst/>
                <a:uFillTx/>
                <a:latin typeface="Book Antiqua"/>
              </a:rPr>
              <a:t>Strategy</a:t>
            </a:r>
            <a:endParaRPr b="0" lang="en-US" sz="1400" strike="noStrike" u="none">
              <a:solidFill>
                <a:srgbClr val="000000"/>
              </a:solidFill>
              <a:effectLst/>
              <a:uFillTx/>
              <a:latin typeface="Times New Roman"/>
            </a:endParaRPr>
          </a:p>
          <a:p>
            <a:pPr marL="177840" indent="-17784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177840" indent="-17784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Book Antiqua"/>
              </a:rPr>
              <a:t>Anticipated growth in Toronto office as a result of deregulation in wholesale electricity</a:t>
            </a:r>
            <a:endParaRPr b="0" lang="en-US" sz="1200" strike="noStrike" u="none">
              <a:solidFill>
                <a:srgbClr val="000000"/>
              </a:solidFill>
              <a:effectLst/>
              <a:uFillTx/>
              <a:latin typeface="Times New Roman"/>
            </a:endParaRPr>
          </a:p>
          <a:p>
            <a:pPr marL="177840" indent="-17784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Book Antiqua"/>
              </a:rPr>
              <a:t>Increase in options trading</a:t>
            </a:r>
            <a:endParaRPr b="0" lang="en-US" sz="1200" strike="noStrike" u="none">
              <a:solidFill>
                <a:srgbClr val="000000"/>
              </a:solidFill>
              <a:effectLst/>
              <a:uFillTx/>
              <a:latin typeface="Times New Roman"/>
            </a:endParaRPr>
          </a:p>
          <a:p>
            <a:pPr marL="177840" indent="-17784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177840" indent="-17784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177840" indent="-17784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
        <p:nvSpPr>
          <p:cNvPr id="60" name=""/>
          <p:cNvSpPr/>
          <p:nvPr/>
        </p:nvSpPr>
        <p:spPr>
          <a:xfrm>
            <a:off x="4876920" y="1676520"/>
            <a:ext cx="3809880" cy="1996920"/>
          </a:xfrm>
          <a:prstGeom prst="rect">
            <a:avLst/>
          </a:prstGeom>
          <a:solidFill>
            <a:srgbClr val="ffffff"/>
          </a:solidFill>
          <a:ln w="12600">
            <a:solidFill>
              <a:srgbClr val="ff6600"/>
            </a:solidFill>
            <a:miter/>
          </a:ln>
          <a:effectLst>
            <a:outerShdw dist="17819" dir="2700000" blurRad="0" rotWithShape="0">
              <a:srgbClr val="000000"/>
            </a:outerShdw>
          </a:effectLst>
        </p:spPr>
        <p:style>
          <a:lnRef idx="0"/>
          <a:fillRef idx="0"/>
          <a:effectRef idx="0"/>
          <a:fontRef idx="minor"/>
        </p:style>
        <p:txBody>
          <a:bodyPr lIns="92160" rIns="92160" tIns="46080" bIns="46080" anchor="t">
            <a:noAutofit/>
          </a:bodyPr>
          <a:p>
            <a:pPr marL="177840" indent="-177840"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sng">
                <a:solidFill>
                  <a:srgbClr val="000000"/>
                </a:solidFill>
                <a:effectLst/>
                <a:uFillTx/>
                <a:latin typeface="Book Antiqua"/>
              </a:rPr>
              <a:t>Counterparties</a:t>
            </a:r>
            <a:endParaRPr b="0" lang="en-US" sz="1400" strike="noStrike" u="none">
              <a:solidFill>
                <a:srgbClr val="000000"/>
              </a:solidFill>
              <a:effectLst/>
              <a:uFillTx/>
              <a:latin typeface="Times New Roman"/>
            </a:endParaRPr>
          </a:p>
          <a:p>
            <a:pPr marL="177840" indent="-17784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177840" indent="-17784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Book Antiqua"/>
              </a:rPr>
              <a:t>Primarily producers and other marketers for gas </a:t>
            </a:r>
            <a:endParaRPr b="0" lang="en-US" sz="1200" strike="noStrike" u="none">
              <a:solidFill>
                <a:srgbClr val="000000"/>
              </a:solidFill>
              <a:effectLst/>
              <a:uFillTx/>
              <a:latin typeface="Times New Roman"/>
            </a:endParaRPr>
          </a:p>
        </p:txBody>
      </p:sp>
      <p:sp>
        <p:nvSpPr>
          <p:cNvPr id="61" name=""/>
          <p:cNvSpPr/>
          <p:nvPr/>
        </p:nvSpPr>
        <p:spPr>
          <a:xfrm>
            <a:off x="533520" y="4038480"/>
            <a:ext cx="3809880" cy="1905120"/>
          </a:xfrm>
          <a:prstGeom prst="rect">
            <a:avLst/>
          </a:prstGeom>
          <a:solidFill>
            <a:srgbClr val="ffffff"/>
          </a:solidFill>
          <a:ln w="12600">
            <a:solidFill>
              <a:srgbClr val="ff6600"/>
            </a:solidFill>
            <a:miter/>
          </a:ln>
          <a:effectLst>
            <a:outerShdw dist="17819" dir="2700000" blurRad="0" rotWithShape="0">
              <a:srgbClr val="000000"/>
            </a:outerShdw>
          </a:effectLst>
        </p:spPr>
        <p:style>
          <a:lnRef idx="0"/>
          <a:fillRef idx="0"/>
          <a:effectRef idx="0"/>
          <a:fontRef idx="minor"/>
        </p:style>
        <p:txBody>
          <a:bodyPr lIns="92160" rIns="92160" tIns="46080" bIns="46080" anchor="t">
            <a:noAutofit/>
          </a:bodyPr>
          <a:p>
            <a:pPr marL="177840" indent="-177840"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sng">
                <a:solidFill>
                  <a:srgbClr val="000000"/>
                </a:solidFill>
                <a:effectLst/>
                <a:uFillTx/>
                <a:latin typeface="Book Antiqua"/>
              </a:rPr>
              <a:t>Competitors</a:t>
            </a:r>
            <a:endParaRPr b="0" lang="en-US" sz="1400" strike="noStrike" u="none">
              <a:solidFill>
                <a:srgbClr val="000000"/>
              </a:solidFill>
              <a:effectLst/>
              <a:uFillTx/>
              <a:latin typeface="Times New Roman"/>
            </a:endParaRPr>
          </a:p>
          <a:p>
            <a:pPr marL="177840" indent="-17784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177840" indent="-17784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Book Antiqua"/>
              </a:rPr>
              <a:t>Enron has a strong presence in the physical gas market</a:t>
            </a:r>
            <a:endParaRPr b="0" lang="en-US" sz="1200" strike="noStrike" u="none">
              <a:solidFill>
                <a:srgbClr val="000000"/>
              </a:solidFill>
              <a:effectLst/>
              <a:uFillTx/>
              <a:latin typeface="Times New Roman"/>
            </a:endParaRPr>
          </a:p>
          <a:p>
            <a:pPr marL="177840" indent="-17784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Book Antiqua"/>
              </a:rPr>
              <a:t>Financial institutions such as CIBC, Sempra/AIG and  Morgan Stanley for financial transactions</a:t>
            </a:r>
            <a:endParaRPr b="0" lang="en-US" sz="1200" strike="noStrike" u="none">
              <a:solidFill>
                <a:srgbClr val="000000"/>
              </a:solidFill>
              <a:effectLst/>
              <a:uFillTx/>
              <a:latin typeface="Times New Roman"/>
            </a:endParaRPr>
          </a:p>
          <a:p>
            <a:pPr marL="177840" indent="-17784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Book Antiqua"/>
              </a:rPr>
              <a:t>Very few players in the electricity market</a:t>
            </a:r>
            <a:endParaRPr b="0" lang="en-US" sz="1200" strike="noStrike" u="none">
              <a:solidFill>
                <a:srgbClr val="000000"/>
              </a:solidFill>
              <a:effectLst/>
              <a:uFillTx/>
              <a:latin typeface="Times New Roman"/>
            </a:endParaRPr>
          </a:p>
        </p:txBody>
      </p:sp>
      <p:sp>
        <p:nvSpPr>
          <p:cNvPr id="62" name=""/>
          <p:cNvSpPr/>
          <p:nvPr/>
        </p:nvSpPr>
        <p:spPr>
          <a:xfrm>
            <a:off x="4876920" y="4038480"/>
            <a:ext cx="3809880" cy="1905120"/>
          </a:xfrm>
          <a:prstGeom prst="rect">
            <a:avLst/>
          </a:prstGeom>
          <a:solidFill>
            <a:srgbClr val="ffffff"/>
          </a:solidFill>
          <a:ln w="12600">
            <a:solidFill>
              <a:srgbClr val="ff6600"/>
            </a:solidFill>
            <a:miter/>
          </a:ln>
          <a:effectLst>
            <a:outerShdw dist="17819" dir="2700000" blurRad="0" rotWithShape="0">
              <a:srgbClr val="000000"/>
            </a:outerShdw>
          </a:effectLst>
        </p:spPr>
        <p:style>
          <a:lnRef idx="0"/>
          <a:fillRef idx="0"/>
          <a:effectRef idx="0"/>
          <a:fontRef idx="minor"/>
        </p:style>
        <p:txBody>
          <a:bodyPr lIns="92160" rIns="92160" tIns="46080" bIns="46080" anchor="t">
            <a:noAutofit/>
          </a:bodyPr>
          <a:p>
            <a:pPr marL="177840" indent="-177840"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sng">
                <a:solidFill>
                  <a:srgbClr val="000000"/>
                </a:solidFill>
                <a:effectLst/>
                <a:uFillTx/>
                <a:latin typeface="Book Antiqua"/>
              </a:rPr>
              <a:t>Business Processes</a:t>
            </a:r>
            <a:endParaRPr b="0" lang="en-US" sz="1400" strike="noStrike" u="none">
              <a:solidFill>
                <a:srgbClr val="000000"/>
              </a:solidFill>
              <a:effectLst/>
              <a:uFillTx/>
              <a:latin typeface="Times New Roman"/>
            </a:endParaRPr>
          </a:p>
          <a:p>
            <a:pPr marL="177840" indent="-17784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177840" indent="-17784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Book Antiqua"/>
              </a:rPr>
              <a:t>Back-office accounting coordination between Houston and Calgary</a:t>
            </a:r>
            <a:endParaRPr b="0" lang="en-US" sz="1200" strike="noStrike" u="none">
              <a:solidFill>
                <a:srgbClr val="000000"/>
              </a:solidFill>
              <a:effectLst/>
              <a:uFillTx/>
              <a:latin typeface="Times New Roman"/>
            </a:endParaRPr>
          </a:p>
          <a:p>
            <a:pPr marL="177840" indent="-17784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Book Antiqua"/>
              </a:rPr>
              <a:t>Documentation procedures for financial transactions conducted by Houston (confirms, ISDAs)</a:t>
            </a:r>
            <a:endParaRPr b="0" lang="en-US" sz="1200" strike="noStrike" u="none">
              <a:solidFill>
                <a:srgbClr val="000000"/>
              </a:solidFill>
              <a:effectLst/>
              <a:uFillTx/>
              <a:latin typeface="Times New Roman"/>
            </a:endParaRPr>
          </a:p>
          <a:p>
            <a:pPr marL="177840" indent="-17784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Book Antiqua"/>
              </a:rPr>
              <a:t>Credit approval in Houston</a:t>
            </a:r>
            <a:endParaRPr b="0" lang="en-US" sz="1200" strike="noStrike" u="none">
              <a:solidFill>
                <a:srgbClr val="000000"/>
              </a:solidFill>
              <a:effectLst/>
              <a:uFillTx/>
              <a:latin typeface="Times New Roman"/>
            </a:endParaRPr>
          </a:p>
          <a:p>
            <a:pPr marL="177840" indent="-17784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Book Antiqua"/>
              </a:rPr>
              <a:t>Power scheduling in Portland for real time</a:t>
            </a:r>
            <a:endParaRPr b="0" lang="en-US" sz="1200" strike="noStrike" u="none">
              <a:solidFill>
                <a:srgbClr val="000000"/>
              </a:solidFill>
              <a:effectLst/>
              <a:uFillTx/>
              <a:latin typeface="Times New Roman"/>
            </a:endParaRPr>
          </a:p>
          <a:p>
            <a:pPr marL="177840" indent="-17784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Book Antiqua"/>
              </a:rPr>
              <a:t>Other mid and back-office functions in Calgary</a:t>
            </a:r>
            <a:endParaRPr b="0" lang="en-US" sz="1200" strike="noStrike" u="none">
              <a:solidFill>
                <a:srgbClr val="000000"/>
              </a:solidFill>
              <a:effectLst/>
              <a:uFillTx/>
              <a:latin typeface="Times New Roman"/>
            </a:endParaRPr>
          </a:p>
          <a:p>
            <a:pPr marL="177840" indent="-17784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4" name=""/>
          <p:cNvSpPr/>
          <p:nvPr/>
        </p:nvSpPr>
        <p:spPr>
          <a:xfrm>
            <a:off x="838080" y="304920"/>
            <a:ext cx="8305920" cy="914400"/>
          </a:xfrm>
          <a:prstGeom prst="rect">
            <a:avLst/>
          </a:prstGeom>
          <a:noFill/>
          <a:ln w="0">
            <a:noFill/>
          </a:ln>
        </p:spPr>
        <p:style>
          <a:lnRef idx="0"/>
          <a:fillRef idx="0"/>
          <a:effectRef idx="0"/>
          <a:fontRef idx="minor"/>
        </p:style>
        <p:txBody>
          <a:bodyPr lIns="92160" rIns="92160" tIns="46080" bIns="4608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Project Doorstep-Calgary</a:t>
            </a:r>
            <a:endParaRPr b="0" lang="en-US" sz="4000" strike="noStrike" u="none">
              <a:solidFill>
                <a:srgbClr val="000000"/>
              </a:solidFill>
              <a:effectLst/>
              <a:uFillTx/>
              <a:latin typeface="Times New Roman"/>
            </a:endParaRPr>
          </a:p>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Review Highlights </a:t>
            </a:r>
            <a:endParaRPr b="0" lang="en-US" sz="4000" strike="noStrike" u="none">
              <a:solidFill>
                <a:srgbClr val="000000"/>
              </a:solidFill>
              <a:effectLst/>
              <a:uFillTx/>
              <a:latin typeface="Times New Roman"/>
            </a:endParaRPr>
          </a:p>
        </p:txBody>
      </p:sp>
      <p:sp>
        <p:nvSpPr>
          <p:cNvPr id="25" name=""/>
          <p:cNvSpPr/>
          <p:nvPr/>
        </p:nvSpPr>
        <p:spPr>
          <a:xfrm>
            <a:off x="304920" y="1600200"/>
            <a:ext cx="8381880" cy="4572000"/>
          </a:xfrm>
          <a:prstGeom prst="rect">
            <a:avLst/>
          </a:prstGeom>
          <a:solidFill>
            <a:srgbClr val="ffffff"/>
          </a:solidFill>
          <a:ln w="12600">
            <a:solidFill>
              <a:srgbClr val="ff6600"/>
            </a:solidFill>
            <a:miter/>
          </a:ln>
          <a:effectLst>
            <a:outerShdw dist="17819" dir="2700000" blurRad="0" rotWithShape="0">
              <a:srgbClr val="000000"/>
            </a:outerShdw>
          </a:effectLst>
        </p:spPr>
        <p:style>
          <a:lnRef idx="0"/>
          <a:fillRef idx="0"/>
          <a:effectRef idx="0"/>
          <a:fontRef idx="minor"/>
        </p:style>
        <p:txBody>
          <a:bodyPr lIns="92160" rIns="92160" tIns="46080" bIns="46080" anchor="t">
            <a:noAutofit/>
          </a:bodyPr>
          <a:p>
            <a:pPr>
              <a:lnSpc>
                <a:spcPct val="100000"/>
              </a:lnSpc>
              <a:tabLst>
                <a:tab algn="l" pos="0"/>
                <a:tab algn="l" pos="914400"/>
                <a:tab algn="l" pos="445788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a:lnSpc>
                <a:spcPct val="100000"/>
              </a:lnSpc>
              <a:tabLst>
                <a:tab algn="l" pos="0"/>
                <a:tab algn="l" pos="914400"/>
                <a:tab algn="l" pos="445788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Book Antiqua"/>
              </a:rPr>
              <a:t>Project Objective:</a:t>
            </a:r>
            <a:endParaRPr b="0" lang="en-US" sz="1400" strike="noStrike" u="none">
              <a:solidFill>
                <a:srgbClr val="000000"/>
              </a:solidFill>
              <a:effectLst/>
              <a:uFillTx/>
              <a:latin typeface="Times New Roman"/>
            </a:endParaRPr>
          </a:p>
          <a:p>
            <a:pPr>
              <a:lnSpc>
                <a:spcPct val="100000"/>
              </a:lnSpc>
              <a:tabLst>
                <a:tab algn="l" pos="0"/>
                <a:tab algn="l" pos="914400"/>
                <a:tab algn="l" pos="445788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Book Antiqua"/>
              </a:rPr>
              <a:t> </a:t>
            </a:r>
            <a:endParaRPr b="0" lang="en-US" sz="1000" strike="noStrike" u="none">
              <a:solidFill>
                <a:srgbClr val="000000"/>
              </a:solidFill>
              <a:effectLst/>
              <a:uFillTx/>
              <a:latin typeface="Times New Roman"/>
            </a:endParaRPr>
          </a:p>
          <a:p>
            <a:pPr>
              <a:lnSpc>
                <a:spcPct val="100000"/>
              </a:lnSpc>
              <a:tabLst>
                <a:tab algn="l" pos="0"/>
                <a:tab algn="l" pos="914400"/>
                <a:tab algn="l" pos="445788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We performed an on-site review of processes, procedures and controls that support the trading and origination business activities within the Calgary office.  Our procedures included interviews with key commercial and accounting personnel.  We also performed a test of commodity transactions from deal execution through settlement.</a:t>
            </a:r>
            <a:endParaRPr b="0" lang="en-US" sz="1400" strike="noStrike" u="none">
              <a:solidFill>
                <a:srgbClr val="000000"/>
              </a:solidFill>
              <a:effectLst/>
              <a:uFillTx/>
              <a:latin typeface="Times New Roman"/>
            </a:endParaRPr>
          </a:p>
          <a:p>
            <a:pPr>
              <a:lnSpc>
                <a:spcPct val="100000"/>
              </a:lnSpc>
              <a:tabLst>
                <a:tab algn="l" pos="0"/>
                <a:tab algn="l" pos="914400"/>
                <a:tab algn="l" pos="445788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lnSpc>
                <a:spcPct val="100000"/>
              </a:lnSpc>
              <a:tabLst>
                <a:tab algn="l" pos="0"/>
                <a:tab algn="l" pos="914400"/>
                <a:tab algn="l" pos="445788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lnSpc>
                <a:spcPct val="100000"/>
              </a:lnSpc>
              <a:tabLst>
                <a:tab algn="l" pos="0"/>
                <a:tab algn="l" pos="914400"/>
                <a:tab algn="l" pos="445788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Book Antiqua"/>
              </a:rPr>
              <a:t>	</a:t>
            </a:r>
            <a:r>
              <a:rPr b="1" lang="en-US" sz="1400" strike="noStrike" u="none">
                <a:solidFill>
                  <a:srgbClr val="000000"/>
                </a:solidFill>
                <a:effectLst/>
                <a:uFillTx/>
                <a:latin typeface="Book Antiqua"/>
              </a:rPr>
              <a:t>Team Members:</a:t>
            </a:r>
            <a:r>
              <a:rPr b="1" lang="en-US" sz="1400" strike="noStrike" u="none">
                <a:solidFill>
                  <a:srgbClr val="000000"/>
                </a:solidFill>
                <a:effectLst/>
                <a:uFillTx/>
                <a:latin typeface="Book Antiqua"/>
              </a:rPr>
              <a:t>	</a:t>
            </a:r>
            <a:r>
              <a:rPr b="1" lang="en-US" sz="1400" strike="noStrike" u="none">
                <a:solidFill>
                  <a:srgbClr val="000000"/>
                </a:solidFill>
                <a:effectLst/>
                <a:uFillTx/>
                <a:latin typeface="Book Antiqua"/>
              </a:rPr>
              <a:t>Office Personnel Interviewed:</a:t>
            </a:r>
            <a:endParaRPr b="0" lang="en-US" sz="1400" strike="noStrike" u="none">
              <a:solidFill>
                <a:srgbClr val="000000"/>
              </a:solidFill>
              <a:effectLst/>
              <a:uFillTx/>
              <a:latin typeface="Times New Roman"/>
            </a:endParaRPr>
          </a:p>
          <a:p>
            <a:pPr>
              <a:lnSpc>
                <a:spcPct val="100000"/>
              </a:lnSpc>
              <a:tabLst>
                <a:tab algn="l" pos="0"/>
                <a:tab algn="l" pos="914400"/>
                <a:tab algn="l" pos="445788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Sally Beck - Vice President - Operations</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Rob Milnthorp - President &amp; CEO</a:t>
            </a:r>
            <a:endParaRPr b="0" lang="en-US" sz="1400" strike="noStrike" u="none">
              <a:solidFill>
                <a:srgbClr val="000000"/>
              </a:solidFill>
              <a:effectLst/>
              <a:uFillTx/>
              <a:latin typeface="Times New Roman"/>
            </a:endParaRPr>
          </a:p>
          <a:p>
            <a:pPr>
              <a:lnSpc>
                <a:spcPct val="100000"/>
              </a:lnSpc>
              <a:tabLst>
                <a:tab algn="l" pos="0"/>
                <a:tab algn="l" pos="914400"/>
                <a:tab algn="l" pos="445788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Scott Earnest - Risk Management</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Jon McKay - Trader </a:t>
            </a:r>
            <a:r>
              <a:rPr b="0" lang="en-US" sz="1400" strike="noStrike" u="none">
                <a:solidFill>
                  <a:srgbClr val="000000"/>
                </a:solidFill>
                <a:effectLst/>
                <a:uFillTx/>
                <a:latin typeface="Book Antiqua"/>
              </a:rPr>
              <a:t>	</a:t>
            </a:r>
            <a:endParaRPr b="0" lang="en-US" sz="1400" strike="noStrike" u="none">
              <a:solidFill>
                <a:srgbClr val="000000"/>
              </a:solidFill>
              <a:effectLst/>
              <a:uFillTx/>
              <a:latin typeface="Times New Roman"/>
            </a:endParaRPr>
          </a:p>
          <a:p>
            <a:pPr>
              <a:lnSpc>
                <a:spcPct val="100000"/>
              </a:lnSpc>
              <a:tabLst>
                <a:tab algn="l" pos="0"/>
                <a:tab algn="l" pos="914400"/>
                <a:tab algn="l" pos="445788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Vladimir Gorny - RAC</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Peggy Hedstrom - VP of Energy Operations</a:t>
            </a:r>
            <a:endParaRPr b="0" lang="en-US" sz="1400" strike="noStrike" u="none">
              <a:solidFill>
                <a:srgbClr val="000000"/>
              </a:solidFill>
              <a:effectLst/>
              <a:uFillTx/>
              <a:latin typeface="Times New Roman"/>
            </a:endParaRPr>
          </a:p>
          <a:p>
            <a:pPr>
              <a:lnSpc>
                <a:spcPct val="100000"/>
              </a:lnSpc>
              <a:tabLst>
                <a:tab algn="l" pos="0"/>
                <a:tab algn="l" pos="914400"/>
                <a:tab algn="l" pos="445788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Tom Bauer - AA</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Laura Scott - Sr. Director of Acctg &amp; Rptg</a:t>
            </a:r>
            <a:endParaRPr b="0" lang="en-US" sz="1400" strike="noStrike" u="none">
              <a:solidFill>
                <a:srgbClr val="000000"/>
              </a:solidFill>
              <a:effectLst/>
              <a:uFillTx/>
              <a:latin typeface="Times New Roman"/>
            </a:endParaRPr>
          </a:p>
          <a:p>
            <a:pPr>
              <a:lnSpc>
                <a:spcPct val="100000"/>
              </a:lnSpc>
              <a:tabLst>
                <a:tab algn="l" pos="0"/>
                <a:tab algn="l" pos="914400"/>
                <a:tab algn="l" pos="445788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Jennifer Stevenson - AA</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Peter Keohane - Asst. General Counsel</a:t>
            </a:r>
            <a:endParaRPr b="0" lang="en-US" sz="1400" strike="noStrike" u="none">
              <a:solidFill>
                <a:srgbClr val="000000"/>
              </a:solidFill>
              <a:effectLst/>
              <a:uFillTx/>
              <a:latin typeface="Times New Roman"/>
            </a:endParaRPr>
          </a:p>
          <a:p>
            <a:pPr>
              <a:lnSpc>
                <a:spcPct val="100000"/>
              </a:lnSpc>
              <a:tabLst>
                <a:tab algn="l" pos="0"/>
                <a:tab algn="l" pos="914400"/>
                <a:tab algn="l" pos="445788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Sean Kiehne - AA</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Bill Greenizan - Power Trader</a:t>
            </a:r>
            <a:endParaRPr b="0" lang="en-US" sz="1400" strike="noStrike" u="none">
              <a:solidFill>
                <a:srgbClr val="000000"/>
              </a:solidFill>
              <a:effectLst/>
              <a:uFillTx/>
              <a:latin typeface="Times New Roman"/>
            </a:endParaRPr>
          </a:p>
          <a:p>
            <a:pPr>
              <a:lnSpc>
                <a:spcPct val="100000"/>
              </a:lnSpc>
              <a:tabLst>
                <a:tab algn="l" pos="0"/>
                <a:tab algn="l" pos="914400"/>
                <a:tab algn="l" pos="445788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Kyle Kitagawa - Vice President - Finance</a:t>
            </a:r>
            <a:endParaRPr b="0" lang="en-US" sz="1400" strike="noStrike" u="none">
              <a:solidFill>
                <a:srgbClr val="000000"/>
              </a:solidFill>
              <a:effectLst/>
              <a:uFillTx/>
              <a:latin typeface="Times New Roman"/>
            </a:endParaRPr>
          </a:p>
          <a:p>
            <a:pPr>
              <a:lnSpc>
                <a:spcPct val="100000"/>
              </a:lnSpc>
              <a:tabLst>
                <a:tab algn="l" pos="0"/>
                <a:tab algn="l" pos="914400"/>
                <a:tab algn="l" pos="445788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Derek Davies - Director - Originations</a:t>
            </a:r>
            <a:endParaRPr b="0" lang="en-US" sz="1400" strike="noStrike" u="none">
              <a:solidFill>
                <a:srgbClr val="000000"/>
              </a:solidFill>
              <a:effectLst/>
              <a:uFillTx/>
              <a:latin typeface="Times New Roman"/>
            </a:endParaRPr>
          </a:p>
          <a:p>
            <a:pPr>
              <a:lnSpc>
                <a:spcPct val="100000"/>
              </a:lnSpc>
              <a:tabLst>
                <a:tab algn="l" pos="0"/>
                <a:tab algn="l" pos="914400"/>
                <a:tab algn="l" pos="445788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Kathy Reeves - Risk Management</a:t>
            </a:r>
            <a:endParaRPr b="0" lang="en-US" sz="1400" strike="noStrike" u="none">
              <a:solidFill>
                <a:srgbClr val="000000"/>
              </a:solidFill>
              <a:effectLst/>
              <a:uFillTx/>
              <a:latin typeface="Times New Roman"/>
            </a:endParaRPr>
          </a:p>
          <a:p>
            <a:pPr>
              <a:lnSpc>
                <a:spcPct val="100000"/>
              </a:lnSpc>
              <a:tabLst>
                <a:tab algn="l" pos="0"/>
                <a:tab algn="l" pos="914400"/>
                <a:tab algn="l" pos="445788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Scott Adams - Risk Management </a:t>
            </a:r>
            <a:endParaRPr b="0" lang="en-US" sz="1400" strike="noStrike" u="none">
              <a:solidFill>
                <a:srgbClr val="000000"/>
              </a:solidFill>
              <a:effectLst/>
              <a:uFillTx/>
              <a:latin typeface="Times New Roman"/>
            </a:endParaRPr>
          </a:p>
          <a:p>
            <a:pPr>
              <a:lnSpc>
                <a:spcPct val="100000"/>
              </a:lnSpc>
              <a:tabLst>
                <a:tab algn="l" pos="0"/>
                <a:tab algn="l" pos="914400"/>
                <a:tab algn="l" pos="445788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John Disturnal - Options Trader</a:t>
            </a:r>
            <a:endParaRPr b="0" lang="en-US" sz="1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6" name="PlaceHolder 1"/>
          <p:cNvSpPr>
            <a:spLocks noGrp="1"/>
          </p:cNvSpPr>
          <p:nvPr>
            <p:ph/>
          </p:nvPr>
        </p:nvSpPr>
        <p:spPr>
          <a:xfrm>
            <a:off x="685440" y="1898640"/>
            <a:ext cx="7775640" cy="4121280"/>
          </a:xfrm>
          <a:prstGeom prst="rect">
            <a:avLst/>
          </a:prstGeom>
          <a:noFill/>
          <a:ln w="12600">
            <a:solidFill>
              <a:srgbClr val="990033"/>
            </a:solidFill>
            <a:miter/>
          </a:ln>
        </p:spPr>
        <p:txBody>
          <a:bodyPr lIns="92160" rIns="92160" tIns="46080" bIns="46080" anchor="t">
            <a:normAutofit/>
          </a:bodyPr>
          <a:p>
            <a:pPr marL="343080" indent="-343080">
              <a:lnSpc>
                <a:spcPct val="100000"/>
              </a:lnSpc>
              <a:spcBef>
                <a:spcPts val="349"/>
              </a:spcBef>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Longest physical positions are with three Canadian producers </a:t>
            </a:r>
            <a:br>
              <a:rPr sz="1400"/>
            </a:br>
            <a:r>
              <a:rPr b="0" lang="en-US" sz="1400" strike="noStrike" u="none">
                <a:solidFill>
                  <a:srgbClr val="000000"/>
                </a:solidFill>
                <a:effectLst/>
                <a:uFillTx/>
                <a:latin typeface="Book Antiqua"/>
              </a:rPr>
              <a:t>(PetroCanada, Canadian Natural Resources, Tarragon) totaling </a:t>
            </a:r>
            <a:br>
              <a:rPr sz="1400"/>
            </a:br>
            <a:r>
              <a:rPr b="0" lang="en-US" sz="1400" strike="noStrike" u="none">
                <a:solidFill>
                  <a:srgbClr val="000000"/>
                </a:solidFill>
                <a:effectLst/>
                <a:uFillTx/>
                <a:latin typeface="Book Antiqua"/>
              </a:rPr>
              <a:t>approximately 170 Bcf long through October 2014.</a:t>
            </a:r>
            <a:endParaRPr b="0" lang="en-US" sz="1400" strike="noStrike" u="none">
              <a:solidFill>
                <a:srgbClr val="000000"/>
              </a:solidFill>
              <a:effectLst/>
              <a:uFillTx/>
              <a:latin typeface="Times New Roman"/>
            </a:endParaRPr>
          </a:p>
          <a:p>
            <a:pPr marL="343080" indent="0">
              <a:lnSpc>
                <a:spcPct val="100000"/>
              </a:lnSpc>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343080" indent="-343080">
              <a:lnSpc>
                <a:spcPct val="100000"/>
              </a:lnSpc>
              <a:spcBef>
                <a:spcPts val="349"/>
              </a:spcBef>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Long term transportation positions (tolls) currently exist on Nova, </a:t>
            </a:r>
            <a:br>
              <a:rPr sz="1400"/>
            </a:br>
            <a:r>
              <a:rPr b="0" lang="en-US" sz="1400" strike="noStrike" u="none">
                <a:solidFill>
                  <a:srgbClr val="000000"/>
                </a:solidFill>
                <a:effectLst/>
                <a:uFillTx/>
                <a:latin typeface="Book Antiqua"/>
              </a:rPr>
              <a:t>Foothills, Northern Border, TransCanada, Alberta Natural Gas, and</a:t>
            </a:r>
            <a:br>
              <a:rPr sz="1400"/>
            </a:br>
            <a:r>
              <a:rPr b="0" lang="en-US" sz="1400" strike="noStrike" u="none">
                <a:solidFill>
                  <a:srgbClr val="000000"/>
                </a:solidFill>
                <a:effectLst/>
                <a:uFillTx/>
                <a:latin typeface="Book Antiqua"/>
              </a:rPr>
              <a:t>Pacific Gas Transmission pipelines aggregating to approximately 13Bcf long extending through October 2014.</a:t>
            </a:r>
            <a:endParaRPr b="0" lang="en-US" sz="1400" strike="noStrike" u="none">
              <a:solidFill>
                <a:srgbClr val="000000"/>
              </a:solidFill>
              <a:effectLst/>
              <a:uFillTx/>
              <a:latin typeface="Times New Roman"/>
            </a:endParaRPr>
          </a:p>
          <a:p>
            <a:pPr marL="343080" indent="0">
              <a:lnSpc>
                <a:spcPct val="100000"/>
              </a:lnSpc>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343080" indent="-343080">
              <a:lnSpc>
                <a:spcPct val="100000"/>
              </a:lnSpc>
              <a:spcBef>
                <a:spcPts val="349"/>
              </a:spcBef>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The portfolio consists of 13 natural gas basis options (Aeco, Sumas, NYMEX) with a MTM value of approximately $1 million with the longest term extending through October 2001.</a:t>
            </a:r>
            <a:endParaRPr b="0" lang="en-US" sz="1400" strike="noStrike" u="none">
              <a:solidFill>
                <a:srgbClr val="000000"/>
              </a:solidFill>
              <a:effectLst/>
              <a:uFillTx/>
              <a:latin typeface="Times New Roman"/>
            </a:endParaRPr>
          </a:p>
          <a:p>
            <a:pPr marL="343080" indent="0">
              <a:lnSpc>
                <a:spcPct val="100000"/>
              </a:lnSpc>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343080" indent="-343080">
              <a:lnSpc>
                <a:spcPct val="100000"/>
              </a:lnSpc>
              <a:spcBef>
                <a:spcPts val="349"/>
              </a:spcBef>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Approximately 50% of Enron Corp’s. uncollateralized MTM exposure is derived from existing exposures from Canadian counterparties totaling approximately $220 million as of 4/17/00.</a:t>
            </a:r>
            <a:endParaRPr b="0" lang="en-US" sz="1400" strike="noStrike" u="none">
              <a:solidFill>
                <a:srgbClr val="000000"/>
              </a:solidFill>
              <a:effectLst/>
              <a:uFillTx/>
              <a:latin typeface="Times New Roman"/>
            </a:endParaRPr>
          </a:p>
        </p:txBody>
      </p:sp>
      <p:sp>
        <p:nvSpPr>
          <p:cNvPr id="27" name=""/>
          <p:cNvSpPr/>
          <p:nvPr/>
        </p:nvSpPr>
        <p:spPr>
          <a:xfrm>
            <a:off x="838080" y="304920"/>
            <a:ext cx="8305920" cy="914400"/>
          </a:xfrm>
          <a:prstGeom prst="rect">
            <a:avLst/>
          </a:prstGeom>
          <a:noFill/>
          <a:ln w="0">
            <a:noFill/>
          </a:ln>
        </p:spPr>
        <p:style>
          <a:lnRef idx="0"/>
          <a:fillRef idx="0"/>
          <a:effectRef idx="0"/>
          <a:fontRef idx="minor"/>
        </p:style>
        <p:txBody>
          <a:bodyPr lIns="92160" rIns="92160" tIns="46080" bIns="4608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Project Doorstep-Calgary</a:t>
            </a:r>
            <a:endParaRPr b="0" lang="en-US" sz="4000" strike="noStrike" u="none">
              <a:solidFill>
                <a:srgbClr val="000000"/>
              </a:solidFill>
              <a:effectLst/>
              <a:uFillTx/>
              <a:latin typeface="Times New Roman"/>
            </a:endParaRPr>
          </a:p>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Current Portfolio </a:t>
            </a:r>
            <a:endParaRPr b="0" lang="en-US" sz="4000" strike="noStrike" u="none">
              <a:solidFill>
                <a:srgbClr val="000000"/>
              </a:solidFill>
              <a:effectLst/>
              <a:uFillTx/>
              <a:latin typeface="Times New Roman"/>
            </a:endParaRPr>
          </a:p>
        </p:txBody>
      </p:sp>
      <p:sp>
        <p:nvSpPr>
          <p:cNvPr id="28" name=""/>
          <p:cNvSpPr/>
          <p:nvPr/>
        </p:nvSpPr>
        <p:spPr>
          <a:xfrm>
            <a:off x="685800" y="1523880"/>
            <a:ext cx="7772400" cy="458280"/>
          </a:xfrm>
          <a:prstGeom prst="rect">
            <a:avLst/>
          </a:prstGeom>
          <a:noFill/>
          <a:ln w="0">
            <a:noFill/>
          </a:ln>
        </p:spPr>
        <p:style>
          <a:lnRef idx="0"/>
          <a:fillRef idx="0"/>
          <a:effectRef idx="0"/>
          <a:fontRef idx="minor"/>
        </p:style>
        <p:txBody>
          <a:bodyPr lIns="92160" rIns="92160" tIns="46080" bIns="4608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Gas</a:t>
            </a:r>
            <a:endParaRPr b="0" lang="en-US" sz="2400" strike="noStrike" u="none">
              <a:solidFill>
                <a:srgbClr val="000000"/>
              </a:solidFill>
              <a:effectLst/>
              <a:uFillTx/>
              <a:latin typeface="Times New Roman"/>
            </a:endParaRPr>
          </a:p>
        </p:txBody>
      </p:sp>
      <p:sp>
        <p:nvSpPr>
          <p:cNvPr id="29" name=""/>
          <p:cNvSpPr/>
          <p:nvPr/>
        </p:nvSpPr>
        <p:spPr>
          <a:xfrm>
            <a:off x="6629400" y="2133720"/>
            <a:ext cx="1679400" cy="915840"/>
          </a:xfrm>
          <a:prstGeom prst="rect">
            <a:avLst/>
          </a:prstGeom>
          <a:solidFill>
            <a:srgbClr val="ffff99"/>
          </a:solidFill>
          <a:ln w="25560">
            <a:solidFill>
              <a:srgbClr val="000000"/>
            </a:solidFill>
            <a:miter/>
          </a:ln>
        </p:spPr>
        <p:style>
          <a:lnRef idx="0"/>
          <a:fillRef idx="0"/>
          <a:effectRef idx="0"/>
          <a:fontRef idx="minor"/>
        </p:style>
        <p:txBody>
          <a:bodyPr wrap="none" lIns="92160" rIns="92160" tIns="46080" bIns="4608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April 2000</a:t>
            </a:r>
            <a:endParaRPr b="0" lang="en-US" sz="14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NOP long 2.9Bcf</a:t>
            </a:r>
            <a:endParaRPr b="0" lang="en-US" sz="14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V@R $2.7 M</a:t>
            </a:r>
            <a:endParaRPr b="0" lang="en-US" sz="14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p:txBody>
      </p:sp>
      <p:sp>
        <p:nvSpPr>
          <p:cNvPr id="30" name=""/>
          <p:cNvSpPr/>
          <p:nvPr/>
        </p:nvSpPr>
        <p:spPr>
          <a:xfrm>
            <a:off x="2664360" y="5638680"/>
            <a:ext cx="3534120" cy="3074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*DEAL TEST - Tested 11 deals (4 financial)</a:t>
            </a:r>
            <a:endParaRPr b="0" lang="en-US" sz="1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1" name="PlaceHolder 1"/>
          <p:cNvSpPr>
            <a:spLocks noGrp="1"/>
          </p:cNvSpPr>
          <p:nvPr>
            <p:ph/>
          </p:nvPr>
        </p:nvSpPr>
        <p:spPr>
          <a:xfrm>
            <a:off x="685800" y="1828800"/>
            <a:ext cx="7778880" cy="1752480"/>
          </a:xfrm>
          <a:prstGeom prst="rect">
            <a:avLst/>
          </a:prstGeom>
          <a:noFill/>
          <a:ln w="12600">
            <a:solidFill>
              <a:srgbClr val="990033"/>
            </a:solidFill>
            <a:miter/>
          </a:ln>
        </p:spPr>
        <p:txBody>
          <a:bodyPr lIns="92160" rIns="92160" tIns="46080" bIns="46080" anchor="t">
            <a:normAutofit/>
          </a:bodyPr>
          <a:p>
            <a:pPr marL="343080" indent="-343080">
              <a:lnSpc>
                <a:spcPct val="100000"/>
              </a:lnSpc>
              <a:spcBef>
                <a:spcPts val="349"/>
              </a:spcBef>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3 financial power swaps make up the entire power portfolio.</a:t>
            </a:r>
            <a:br>
              <a:rPr sz="1400"/>
            </a:br>
            <a:r>
              <a:rPr b="0" lang="en-US" sz="1400" strike="noStrike" u="none">
                <a:solidFill>
                  <a:srgbClr val="000000"/>
                </a:solidFill>
                <a:effectLst/>
                <a:uFillTx/>
                <a:latin typeface="Book Antiqua"/>
              </a:rPr>
              <a:t>These swaps are fixed for float swaps with TransAlta (2) and</a:t>
            </a:r>
            <a:br>
              <a:rPr sz="1400"/>
            </a:br>
            <a:r>
              <a:rPr b="0" lang="en-US" sz="1400" strike="noStrike" u="none">
                <a:solidFill>
                  <a:srgbClr val="000000"/>
                </a:solidFill>
                <a:effectLst/>
                <a:uFillTx/>
                <a:latin typeface="Book Antiqua"/>
              </a:rPr>
              <a:t>Duke (1).</a:t>
            </a:r>
            <a:endParaRPr b="0" lang="en-US" sz="1400" strike="noStrike" u="none">
              <a:solidFill>
                <a:srgbClr val="000000"/>
              </a:solidFill>
              <a:effectLst/>
              <a:uFillTx/>
              <a:latin typeface="Times New Roman"/>
            </a:endParaRPr>
          </a:p>
          <a:p>
            <a:pPr marL="343080" indent="0">
              <a:lnSpc>
                <a:spcPct val="100000"/>
              </a:lnSpc>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343080" indent="-343080">
              <a:lnSpc>
                <a:spcPct val="100000"/>
              </a:lnSpc>
              <a:spcBef>
                <a:spcPts val="349"/>
              </a:spcBef>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Approximately 10 financial swaps have been executed since January </a:t>
            </a:r>
            <a:br>
              <a:rPr sz="1400"/>
            </a:br>
            <a:r>
              <a:rPr b="0" lang="en-US" sz="1400" strike="noStrike" u="none">
                <a:solidFill>
                  <a:srgbClr val="000000"/>
                </a:solidFill>
                <a:effectLst/>
                <a:uFillTx/>
                <a:latin typeface="Book Antiqua"/>
              </a:rPr>
              <a:t>1999.</a:t>
            </a:r>
            <a:endParaRPr b="0" lang="en-US" sz="1400" strike="noStrike" u="none">
              <a:solidFill>
                <a:srgbClr val="000000"/>
              </a:solidFill>
              <a:effectLst/>
              <a:uFillTx/>
              <a:latin typeface="Times New Roman"/>
            </a:endParaRPr>
          </a:p>
          <a:p>
            <a:pPr marL="343080" indent="0">
              <a:lnSpc>
                <a:spcPct val="100000"/>
              </a:lnSpc>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p:txBody>
      </p:sp>
      <p:sp>
        <p:nvSpPr>
          <p:cNvPr id="32" name=""/>
          <p:cNvSpPr/>
          <p:nvPr/>
        </p:nvSpPr>
        <p:spPr>
          <a:xfrm>
            <a:off x="838080" y="304920"/>
            <a:ext cx="8305920" cy="914400"/>
          </a:xfrm>
          <a:prstGeom prst="rect">
            <a:avLst/>
          </a:prstGeom>
          <a:noFill/>
          <a:ln w="0">
            <a:noFill/>
          </a:ln>
        </p:spPr>
        <p:style>
          <a:lnRef idx="0"/>
          <a:fillRef idx="0"/>
          <a:effectRef idx="0"/>
          <a:fontRef idx="minor"/>
        </p:style>
        <p:txBody>
          <a:bodyPr lIns="92160" rIns="92160" tIns="46080" bIns="4608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Project Doorstep-Calgary</a:t>
            </a:r>
            <a:endParaRPr b="0" lang="en-US" sz="4000" strike="noStrike" u="none">
              <a:solidFill>
                <a:srgbClr val="000000"/>
              </a:solidFill>
              <a:effectLst/>
              <a:uFillTx/>
              <a:latin typeface="Times New Roman"/>
            </a:endParaRPr>
          </a:p>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Current Portfolio </a:t>
            </a:r>
            <a:endParaRPr b="0" lang="en-US" sz="4000" strike="noStrike" u="none">
              <a:solidFill>
                <a:srgbClr val="000000"/>
              </a:solidFill>
              <a:effectLst/>
              <a:uFillTx/>
              <a:latin typeface="Times New Roman"/>
            </a:endParaRPr>
          </a:p>
        </p:txBody>
      </p:sp>
      <p:sp>
        <p:nvSpPr>
          <p:cNvPr id="33" name=""/>
          <p:cNvSpPr/>
          <p:nvPr/>
        </p:nvSpPr>
        <p:spPr>
          <a:xfrm>
            <a:off x="685800" y="1447920"/>
            <a:ext cx="7772400" cy="458280"/>
          </a:xfrm>
          <a:prstGeom prst="rect">
            <a:avLst/>
          </a:prstGeom>
          <a:noFill/>
          <a:ln w="0">
            <a:noFill/>
          </a:ln>
        </p:spPr>
        <p:style>
          <a:lnRef idx="0"/>
          <a:fillRef idx="0"/>
          <a:effectRef idx="0"/>
          <a:fontRef idx="minor"/>
        </p:style>
        <p:txBody>
          <a:bodyPr lIns="92160" rIns="92160" tIns="46080" bIns="4608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Power</a:t>
            </a:r>
            <a:endParaRPr b="0" lang="en-US" sz="2400" strike="noStrike" u="none">
              <a:solidFill>
                <a:srgbClr val="000000"/>
              </a:solidFill>
              <a:effectLst/>
              <a:uFillTx/>
              <a:latin typeface="Times New Roman"/>
            </a:endParaRPr>
          </a:p>
        </p:txBody>
      </p:sp>
      <p:sp>
        <p:nvSpPr>
          <p:cNvPr id="34" name=""/>
          <p:cNvSpPr/>
          <p:nvPr/>
        </p:nvSpPr>
        <p:spPr>
          <a:xfrm>
            <a:off x="6702480" y="1903320"/>
            <a:ext cx="1679400" cy="916200"/>
          </a:xfrm>
          <a:prstGeom prst="rect">
            <a:avLst/>
          </a:prstGeom>
          <a:solidFill>
            <a:srgbClr val="ffff99"/>
          </a:solidFill>
          <a:ln w="25560">
            <a:solidFill>
              <a:srgbClr val="000000"/>
            </a:solidFill>
            <a:miter/>
          </a:ln>
        </p:spPr>
        <p:style>
          <a:lnRef idx="0"/>
          <a:fillRef idx="0"/>
          <a:effectRef idx="0"/>
          <a:fontRef idx="minor"/>
        </p:style>
        <p:txBody>
          <a:bodyPr wrap="none" lIns="92160" rIns="92160" tIns="46080" bIns="4608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May 10, 2000</a:t>
            </a:r>
            <a:endParaRPr b="0" lang="en-US" sz="14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NOP long 86,000 MWh</a:t>
            </a:r>
            <a:endParaRPr b="0" lang="en-US" sz="12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MTM value $1.3 MM</a:t>
            </a:r>
            <a:endParaRPr b="0" lang="en-US" sz="12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p:txBody>
      </p:sp>
      <p:sp>
        <p:nvSpPr>
          <p:cNvPr id="35" name=""/>
          <p:cNvSpPr/>
          <p:nvPr/>
        </p:nvSpPr>
        <p:spPr>
          <a:xfrm>
            <a:off x="685800" y="3505320"/>
            <a:ext cx="7772400" cy="458280"/>
          </a:xfrm>
          <a:prstGeom prst="rect">
            <a:avLst/>
          </a:prstGeom>
          <a:noFill/>
          <a:ln w="0">
            <a:noFill/>
          </a:ln>
        </p:spPr>
        <p:style>
          <a:lnRef idx="0"/>
          <a:fillRef idx="0"/>
          <a:effectRef idx="0"/>
          <a:fontRef idx="minor"/>
        </p:style>
        <p:txBody>
          <a:bodyPr lIns="92160" rIns="92160" tIns="46080" bIns="4608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Other</a:t>
            </a:r>
            <a:endParaRPr b="0" lang="en-US" sz="2400" strike="noStrike" u="none">
              <a:solidFill>
                <a:srgbClr val="000000"/>
              </a:solidFill>
              <a:effectLst/>
              <a:uFillTx/>
              <a:latin typeface="Times New Roman"/>
            </a:endParaRPr>
          </a:p>
        </p:txBody>
      </p:sp>
      <p:sp>
        <p:nvSpPr>
          <p:cNvPr id="36" name=""/>
          <p:cNvSpPr/>
          <p:nvPr/>
        </p:nvSpPr>
        <p:spPr>
          <a:xfrm>
            <a:off x="685800" y="3886200"/>
            <a:ext cx="7778880" cy="2362320"/>
          </a:xfrm>
          <a:prstGeom prst="rect">
            <a:avLst/>
          </a:prstGeom>
          <a:noFill/>
          <a:ln w="12600">
            <a:solidFill>
              <a:srgbClr val="990033"/>
            </a:solidFill>
            <a:miter/>
          </a:ln>
        </p:spPr>
        <p:style>
          <a:lnRef idx="0"/>
          <a:fillRef idx="0"/>
          <a:effectRef idx="0"/>
          <a:fontRef idx="minor"/>
        </p:style>
        <p:txBody>
          <a:bodyPr lIns="92160" rIns="92160" tIns="46080" bIns="46080" anchor="t">
            <a:normAutofit/>
          </a:bodyPr>
          <a:p>
            <a:pPr marL="343080" indent="-343080">
              <a:lnSpc>
                <a:spcPct val="100000"/>
              </a:lnSpc>
              <a:spcBef>
                <a:spcPts val="349"/>
              </a:spcBef>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Crude oil swaps represent 1% of the total trading portfolio.</a:t>
            </a:r>
            <a:endParaRPr b="0" lang="en-US" sz="1400" strike="noStrike" u="none">
              <a:solidFill>
                <a:srgbClr val="000000"/>
              </a:solidFill>
              <a:effectLst/>
              <a:uFillTx/>
              <a:latin typeface="Times New Roman"/>
            </a:endParaRPr>
          </a:p>
          <a:p>
            <a:pPr marL="343080" indent="-343080">
              <a:lnSpc>
                <a:spcPct val="100000"/>
              </a:lnSpc>
              <a:spcBef>
                <a:spcPts val="349"/>
              </a:spcBef>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343080" indent="-343080">
              <a:lnSpc>
                <a:spcPct val="100000"/>
              </a:lnSpc>
              <a:spcBef>
                <a:spcPts val="349"/>
              </a:spcBef>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Three fixed for float swaps, 2 swaps (ONP8) with Papier Masson and 1 swap (NBSK) with Irving Pulp &amp; Paper.  </a:t>
            </a:r>
            <a:endParaRPr b="0" lang="en-US" sz="1400" strike="noStrike" u="none">
              <a:solidFill>
                <a:srgbClr val="000000"/>
              </a:solidFill>
              <a:effectLst/>
              <a:uFillTx/>
              <a:latin typeface="Times New Roman"/>
            </a:endParaRPr>
          </a:p>
          <a:p>
            <a:pPr marL="343080" indent="-343080">
              <a:lnSpc>
                <a:spcPct val="100000"/>
              </a:lnSpc>
              <a:spcBef>
                <a:spcPts val="349"/>
              </a:spcBef>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343080" indent="-343080">
              <a:lnSpc>
                <a:spcPct val="100000"/>
              </a:lnSpc>
              <a:spcBef>
                <a:spcPts val="400"/>
              </a:spcBef>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Investment portfolio consists of 5 public equity investments (Beau Canada Exploration, Place Resources, Startech Energy, Cypress Energy, CNR - warrants),  2 private equity investments (Invasion Energy Inc. and Papier Masson Ltee) and 1 public debt investment (Invasion Energy)</a:t>
            </a:r>
            <a:r>
              <a:rPr b="0" lang="en-US" sz="1600" strike="noStrike" u="none">
                <a:solidFill>
                  <a:srgbClr val="000000"/>
                </a:solidFill>
                <a:effectLst/>
                <a:uFillTx/>
                <a:latin typeface="Times New Roman"/>
              </a:rPr>
              <a:t>.</a:t>
            </a:r>
            <a:r>
              <a:rPr b="0" lang="en-US" sz="1600" strike="noStrike" u="none">
                <a:solidFill>
                  <a:srgbClr val="000000"/>
                </a:solidFill>
                <a:effectLst/>
                <a:uFillTx/>
                <a:latin typeface="Times New Roman"/>
              </a:rPr>
              <a:t>	</a:t>
            </a:r>
            <a:endParaRPr b="0" lang="en-US" sz="1600" strike="noStrike" u="none">
              <a:solidFill>
                <a:srgbClr val="000000"/>
              </a:solidFill>
              <a:effectLst/>
              <a:uFillTx/>
              <a:latin typeface="Times New Roman"/>
            </a:endParaRPr>
          </a:p>
          <a:p>
            <a:pPr marL="343080" indent="-343080" algn="ctr">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p:txBody>
      </p:sp>
      <p:sp>
        <p:nvSpPr>
          <p:cNvPr id="37" name=""/>
          <p:cNvSpPr/>
          <p:nvPr/>
        </p:nvSpPr>
        <p:spPr>
          <a:xfrm>
            <a:off x="2816640" y="3276720"/>
            <a:ext cx="3544200" cy="3074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*DEAL TEST - Tested 3 deals (all financial)</a:t>
            </a:r>
            <a:endParaRPr b="0" lang="en-US" sz="1400" strike="noStrike" u="none">
              <a:solidFill>
                <a:srgbClr val="000000"/>
              </a:solidFill>
              <a:effectLst/>
              <a:uFillTx/>
              <a:latin typeface="Times New Roman"/>
            </a:endParaRPr>
          </a:p>
        </p:txBody>
      </p:sp>
      <p:sp>
        <p:nvSpPr>
          <p:cNvPr id="38" name=""/>
          <p:cNvSpPr/>
          <p:nvPr/>
        </p:nvSpPr>
        <p:spPr>
          <a:xfrm>
            <a:off x="2821320" y="5943600"/>
            <a:ext cx="3430440" cy="3074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*DEAL TEST - 1 NBSK &amp; 1 ONP8 SWAP</a:t>
            </a:r>
            <a:endParaRPr b="0" lang="en-US" sz="1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9" name=""/>
          <p:cNvSpPr/>
          <p:nvPr/>
        </p:nvSpPr>
        <p:spPr>
          <a:xfrm>
            <a:off x="838080" y="304920"/>
            <a:ext cx="8305920" cy="914400"/>
          </a:xfrm>
          <a:prstGeom prst="rect">
            <a:avLst/>
          </a:prstGeom>
          <a:noFill/>
          <a:ln w="0">
            <a:noFill/>
          </a:ln>
        </p:spPr>
        <p:style>
          <a:lnRef idx="0"/>
          <a:fillRef idx="0"/>
          <a:effectRef idx="0"/>
          <a:fontRef idx="minor"/>
        </p:style>
        <p:txBody>
          <a:bodyPr lIns="92160" rIns="92160" tIns="46080" bIns="4608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Project Doorstep - Calgary</a:t>
            </a:r>
            <a:endParaRPr b="0" lang="en-US" sz="4000" strike="noStrike" u="none">
              <a:solidFill>
                <a:srgbClr val="000000"/>
              </a:solidFill>
              <a:effectLst/>
              <a:uFillTx/>
              <a:latin typeface="Times New Roman"/>
            </a:endParaRPr>
          </a:p>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Observations </a:t>
            </a:r>
            <a:endParaRPr b="0" lang="en-US" sz="4000" strike="noStrike" u="none">
              <a:solidFill>
                <a:srgbClr val="000000"/>
              </a:solidFill>
              <a:effectLst/>
              <a:uFillTx/>
              <a:latin typeface="Times New Roman"/>
            </a:endParaRPr>
          </a:p>
        </p:txBody>
      </p:sp>
      <p:sp>
        <p:nvSpPr>
          <p:cNvPr id="40" name=""/>
          <p:cNvSpPr/>
          <p:nvPr/>
        </p:nvSpPr>
        <p:spPr>
          <a:xfrm>
            <a:off x="380880" y="1600200"/>
            <a:ext cx="8458200" cy="4495680"/>
          </a:xfrm>
          <a:prstGeom prst="rect">
            <a:avLst/>
          </a:prstGeom>
          <a:solidFill>
            <a:srgbClr val="ffffff"/>
          </a:solidFill>
          <a:ln w="12600">
            <a:solidFill>
              <a:srgbClr val="ff6600"/>
            </a:solidFill>
            <a:miter/>
          </a:ln>
          <a:effectLst>
            <a:outerShdw dist="17819" dir="2700000" blurRad="0" rotWithShape="0">
              <a:srgbClr val="000000"/>
            </a:outerShdw>
          </a:effectLst>
        </p:spPr>
        <p:style>
          <a:lnRef idx="0"/>
          <a:fillRef idx="0"/>
          <a:effectRef idx="0"/>
          <a:fontRef idx="minor"/>
        </p:style>
        <p:txBody>
          <a:bodyPr lIns="92160" rIns="92160" tIns="46080" bIns="46080" anchor="t">
            <a:noAutofit/>
          </a:bodyPr>
          <a:p>
            <a:pPr marL="115920" indent="-11592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Book Antiqua"/>
              </a:rPr>
              <a:t>EFFECTIVE CONTROLS</a:t>
            </a:r>
            <a:endParaRPr b="0" lang="en-US" sz="14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Key mid-office and back-office management are experienced and familiar with Enron procedures</a:t>
            </a:r>
            <a:endParaRPr b="0" lang="en-US" sz="14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The Assistant General Counsel is knowledgeable about key commercial aspects (market structure, market risk, transactions)</a:t>
            </a:r>
            <a:endParaRPr b="0" lang="en-US" sz="14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 Commercial personnel have an adequate understanding of overall Enron processes and required protocols</a:t>
            </a:r>
            <a:endParaRPr b="0" lang="en-US" sz="14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Top commercial and commercial support personnel have an appropriate assessment of operational risk and are knowledgeable about their roles within the controls process</a:t>
            </a:r>
            <a:endParaRPr b="0" lang="en-US" sz="14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1" name=""/>
          <p:cNvSpPr/>
          <p:nvPr/>
        </p:nvSpPr>
        <p:spPr>
          <a:xfrm>
            <a:off x="838080" y="304920"/>
            <a:ext cx="8305920" cy="914400"/>
          </a:xfrm>
          <a:prstGeom prst="rect">
            <a:avLst/>
          </a:prstGeom>
          <a:noFill/>
          <a:ln w="0">
            <a:noFill/>
          </a:ln>
        </p:spPr>
        <p:style>
          <a:lnRef idx="0"/>
          <a:fillRef idx="0"/>
          <a:effectRef idx="0"/>
          <a:fontRef idx="minor"/>
        </p:style>
        <p:txBody>
          <a:bodyPr lIns="92160" rIns="92160" tIns="46080" bIns="4608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Project Doorstep - Calgary Observations </a:t>
            </a:r>
            <a:endParaRPr b="0" lang="en-US" sz="4000" strike="noStrike" u="none">
              <a:solidFill>
                <a:srgbClr val="000000"/>
              </a:solidFill>
              <a:effectLst/>
              <a:uFillTx/>
              <a:latin typeface="Times New Roman"/>
            </a:endParaRPr>
          </a:p>
        </p:txBody>
      </p:sp>
      <p:graphicFrame>
        <p:nvGraphicFramePr>
          <p:cNvPr id="42" name=""/>
          <p:cNvGraphicFramePr/>
          <p:nvPr/>
        </p:nvGraphicFramePr>
        <p:xfrm>
          <a:off x="304920" y="1752480"/>
          <a:ext cx="8470800" cy="5562720"/>
        </p:xfrm>
        <a:graphic>
          <a:graphicData uri="http://schemas.openxmlformats.org/presentationml/2006/ole">
            <p:oleObj progId="Word.Document.12" r:id="rId1" spid="">
              <p:embed/>
              <p:pic>
                <p:nvPicPr>
                  <p:cNvPr id="43" name="" descr=""/>
                  <p:cNvPicPr/>
                  <p:nvPr/>
                </p:nvPicPr>
                <p:blipFill>
                  <a:blip r:embed="rId2"/>
                  <a:stretch/>
                </p:blipFill>
                <p:spPr>
                  <a:xfrm>
                    <a:off x="304920" y="1752480"/>
                    <a:ext cx="8470800" cy="5562720"/>
                  </a:xfrm>
                  <a:prstGeom prst="rect">
                    <a:avLst/>
                  </a:prstGeom>
                  <a:noFill/>
                  <a:ln w="0">
                    <a:noFill/>
                  </a:ln>
                </p:spPr>
              </p:pic>
            </p:oleObj>
          </a:graphicData>
        </a:graphic>
      </p:graphicFrame>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4" name=""/>
          <p:cNvSpPr/>
          <p:nvPr/>
        </p:nvSpPr>
        <p:spPr>
          <a:xfrm>
            <a:off x="838080" y="0"/>
            <a:ext cx="8305920" cy="914400"/>
          </a:xfrm>
          <a:prstGeom prst="rect">
            <a:avLst/>
          </a:prstGeom>
          <a:noFill/>
          <a:ln w="0">
            <a:noFill/>
          </a:ln>
        </p:spPr>
        <p:style>
          <a:lnRef idx="0"/>
          <a:fillRef idx="0"/>
          <a:effectRef idx="0"/>
          <a:fontRef idx="minor"/>
        </p:style>
        <p:txBody>
          <a:bodyPr lIns="92160" rIns="92160" tIns="46080" bIns="4608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Project Doorstep - Calgary Observations </a:t>
            </a:r>
            <a:endParaRPr b="0" lang="en-US" sz="4000" strike="noStrike" u="none">
              <a:solidFill>
                <a:srgbClr val="000000"/>
              </a:solidFill>
              <a:effectLst/>
              <a:uFillTx/>
              <a:latin typeface="Times New Roman"/>
            </a:endParaRPr>
          </a:p>
        </p:txBody>
      </p:sp>
      <p:graphicFrame>
        <p:nvGraphicFramePr>
          <p:cNvPr id="45" name=""/>
          <p:cNvGraphicFramePr/>
          <p:nvPr/>
        </p:nvGraphicFramePr>
        <p:xfrm>
          <a:off x="304920" y="1905120"/>
          <a:ext cx="8470800" cy="5562360"/>
        </p:xfrm>
        <a:graphic>
          <a:graphicData uri="http://schemas.openxmlformats.org/presentationml/2006/ole">
            <p:oleObj progId="Word.Document.12" r:id="rId1" spid="">
              <p:embed/>
              <p:pic>
                <p:nvPicPr>
                  <p:cNvPr id="46" name="" descr=""/>
                  <p:cNvPicPr/>
                  <p:nvPr/>
                </p:nvPicPr>
                <p:blipFill>
                  <a:blip r:embed="rId2"/>
                  <a:stretch/>
                </p:blipFill>
                <p:spPr>
                  <a:xfrm>
                    <a:off x="304920" y="1905120"/>
                    <a:ext cx="8470800" cy="5562360"/>
                  </a:xfrm>
                  <a:prstGeom prst="rect">
                    <a:avLst/>
                  </a:prstGeom>
                  <a:noFill/>
                  <a:ln w="0">
                    <a:noFill/>
                  </a:ln>
                </p:spPr>
              </p:pic>
            </p:oleObj>
          </a:graphicData>
        </a:graphic>
      </p:graphicFrame>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7" name=""/>
          <p:cNvSpPr/>
          <p:nvPr/>
        </p:nvSpPr>
        <p:spPr>
          <a:xfrm>
            <a:off x="838080" y="304920"/>
            <a:ext cx="8305920" cy="914400"/>
          </a:xfrm>
          <a:prstGeom prst="rect">
            <a:avLst/>
          </a:prstGeom>
          <a:noFill/>
          <a:ln w="0">
            <a:noFill/>
          </a:ln>
        </p:spPr>
        <p:style>
          <a:lnRef idx="0"/>
          <a:fillRef idx="0"/>
          <a:effectRef idx="0"/>
          <a:fontRef idx="minor"/>
        </p:style>
        <p:txBody>
          <a:bodyPr lIns="92160" rIns="92160" tIns="46080" bIns="4608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Project Doorstep - Calgary</a:t>
            </a:r>
            <a:endParaRPr b="0" lang="en-US" sz="4000" strike="noStrike" u="none">
              <a:solidFill>
                <a:srgbClr val="000000"/>
              </a:solidFill>
              <a:effectLst/>
              <a:uFillTx/>
              <a:latin typeface="Times New Roman"/>
            </a:endParaRPr>
          </a:p>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Deal Test Attributes</a:t>
            </a:r>
            <a:endParaRPr b="0" lang="en-US" sz="4000" strike="noStrike" u="none">
              <a:solidFill>
                <a:srgbClr val="000000"/>
              </a:solidFill>
              <a:effectLst/>
              <a:uFillTx/>
              <a:latin typeface="Times New Roman"/>
            </a:endParaRPr>
          </a:p>
        </p:txBody>
      </p:sp>
      <p:sp>
        <p:nvSpPr>
          <p:cNvPr id="48" name=""/>
          <p:cNvSpPr/>
          <p:nvPr/>
        </p:nvSpPr>
        <p:spPr>
          <a:xfrm>
            <a:off x="380880" y="1600200"/>
            <a:ext cx="8458200" cy="4572000"/>
          </a:xfrm>
          <a:prstGeom prst="rect">
            <a:avLst/>
          </a:prstGeom>
          <a:solidFill>
            <a:srgbClr val="ffffff"/>
          </a:solidFill>
          <a:ln w="12600">
            <a:solidFill>
              <a:srgbClr val="ff6600"/>
            </a:solidFill>
            <a:miter/>
          </a:ln>
          <a:effectLst>
            <a:outerShdw dist="17819" dir="2700000" blurRad="0" rotWithShape="0">
              <a:srgbClr val="000000"/>
            </a:outerShdw>
          </a:effectLst>
        </p:spPr>
        <p:style>
          <a:lnRef idx="0"/>
          <a:fillRef idx="0"/>
          <a:effectRef idx="0"/>
          <a:fontRef idx="minor"/>
        </p:style>
        <p:txBody>
          <a:bodyPr lIns="92160" rIns="92160" tIns="46080" bIns="46080" anchor="t">
            <a:noAutofit/>
          </a:bodyPr>
          <a:p>
            <a:pPr marL="177840" indent="-17784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Book Antiqua"/>
              </a:rPr>
              <a:t>Key attributes tested - Tested 18 deals (11 gas, 3 power, 2 paper, 1 oil, 1 foreign currency)</a:t>
            </a:r>
            <a:endParaRPr b="0" lang="en-US" sz="1400" strike="noStrike" u="none">
              <a:solidFill>
                <a:srgbClr val="000000"/>
              </a:solidFill>
              <a:effectLst/>
              <a:uFillTx/>
              <a:latin typeface="Times New Roman"/>
            </a:endParaRPr>
          </a:p>
          <a:p>
            <a:pPr marL="177840" indent="-17784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177840" indent="-17784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Book Antiqua"/>
              </a:rPr>
              <a:t>Deal Capture</a:t>
            </a:r>
            <a:endParaRPr b="0" lang="en-US" sz="1200" strike="noStrike" u="none">
              <a:solidFill>
                <a:srgbClr val="000000"/>
              </a:solidFill>
              <a:effectLst/>
              <a:uFillTx/>
              <a:latin typeface="Times New Roman"/>
            </a:endParaRPr>
          </a:p>
          <a:p>
            <a:pPr lvl="1" marL="29196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Book Antiqua"/>
              </a:rPr>
              <a:t>Authorized trader</a:t>
            </a:r>
            <a:endParaRPr b="0" lang="en-US" sz="1200" strike="noStrike" u="none">
              <a:solidFill>
                <a:srgbClr val="000000"/>
              </a:solidFill>
              <a:effectLst/>
              <a:uFillTx/>
              <a:latin typeface="Times New Roman"/>
            </a:endParaRPr>
          </a:p>
          <a:p>
            <a:pPr lvl="1" marL="29196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Book Antiqua"/>
              </a:rPr>
              <a:t>Complete deal ticket</a:t>
            </a:r>
            <a:endParaRPr b="0" lang="en-US" sz="1200" strike="noStrike" u="none">
              <a:solidFill>
                <a:srgbClr val="000000"/>
              </a:solidFill>
              <a:effectLst/>
              <a:uFillTx/>
              <a:latin typeface="Times New Roman"/>
            </a:endParaRPr>
          </a:p>
          <a:p>
            <a:pPr lvl="1" marL="29196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Book Antiqua"/>
              </a:rPr>
              <a:t>Deal correctly booked in capture system (TAGG, Sitara, Excel)</a:t>
            </a:r>
            <a:endParaRPr b="0" lang="en-US" sz="1200" strike="noStrike" u="none">
              <a:solidFill>
                <a:srgbClr val="000000"/>
              </a:solidFill>
              <a:effectLst/>
              <a:uFillTx/>
              <a:latin typeface="Times New Roman"/>
            </a:endParaRPr>
          </a:p>
          <a:p>
            <a:pPr lvl="1" marL="29196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177840" indent="-17784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Book Antiqua"/>
              </a:rPr>
              <a:t>Documentation</a:t>
            </a:r>
            <a:endParaRPr b="0" lang="en-US" sz="1200" strike="noStrike" u="none">
              <a:solidFill>
                <a:srgbClr val="000000"/>
              </a:solidFill>
              <a:effectLst/>
              <a:uFillTx/>
              <a:latin typeface="Times New Roman"/>
            </a:endParaRPr>
          </a:p>
          <a:p>
            <a:pPr lvl="1" marL="29196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Book Antiqua"/>
              </a:rPr>
              <a:t>Confirmation creation date</a:t>
            </a:r>
            <a:endParaRPr b="0" lang="en-US" sz="1200" strike="noStrike" u="none">
              <a:solidFill>
                <a:srgbClr val="000000"/>
              </a:solidFill>
              <a:effectLst/>
              <a:uFillTx/>
              <a:latin typeface="Times New Roman"/>
            </a:endParaRPr>
          </a:p>
          <a:p>
            <a:pPr lvl="1" marL="29196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Book Antiqua"/>
              </a:rPr>
              <a:t>Time taken to create contract since trade date</a:t>
            </a:r>
            <a:endParaRPr b="0" lang="en-US" sz="1200" strike="noStrike" u="none">
              <a:solidFill>
                <a:srgbClr val="000000"/>
              </a:solidFill>
              <a:effectLst/>
              <a:uFillTx/>
              <a:latin typeface="Times New Roman"/>
            </a:endParaRPr>
          </a:p>
          <a:p>
            <a:pPr lvl="1" marL="29196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Book Antiqua"/>
              </a:rPr>
              <a:t>Executed contract and/or confirmation</a:t>
            </a:r>
            <a:endParaRPr b="0" lang="en-US" sz="1200" strike="noStrike" u="none">
              <a:solidFill>
                <a:srgbClr val="000000"/>
              </a:solidFill>
              <a:effectLst/>
              <a:uFillTx/>
              <a:latin typeface="Times New Roman"/>
            </a:endParaRPr>
          </a:p>
          <a:p>
            <a:pPr lvl="1" marL="29196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Book Antiqua"/>
              </a:rPr>
              <a:t>Contract, confirmation and deal ticket agree</a:t>
            </a:r>
            <a:endParaRPr b="0" lang="en-US" sz="1200" strike="noStrike" u="none">
              <a:solidFill>
                <a:srgbClr val="000000"/>
              </a:solidFill>
              <a:effectLst/>
              <a:uFillTx/>
              <a:latin typeface="Times New Roman"/>
            </a:endParaRPr>
          </a:p>
          <a:p>
            <a:pPr lvl="1" marL="29196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177840" indent="-17784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Book Antiqua"/>
              </a:rPr>
              <a:t>Logistics</a:t>
            </a:r>
            <a:endParaRPr b="0" lang="en-US" sz="1200" strike="noStrike" u="none">
              <a:solidFill>
                <a:srgbClr val="000000"/>
              </a:solidFill>
              <a:effectLst/>
              <a:uFillTx/>
              <a:latin typeface="Times New Roman"/>
            </a:endParaRPr>
          </a:p>
          <a:p>
            <a:pPr lvl="1" marL="29196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Book Antiqua"/>
              </a:rPr>
              <a:t>Proper nomination</a:t>
            </a:r>
            <a:endParaRPr b="0" lang="en-US" sz="1200" strike="noStrike" u="none">
              <a:solidFill>
                <a:srgbClr val="000000"/>
              </a:solidFill>
              <a:effectLst/>
              <a:uFillTx/>
              <a:latin typeface="Times New Roman"/>
            </a:endParaRPr>
          </a:p>
          <a:p>
            <a:pPr marL="177840" indent="-17784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177840" indent="-17784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Book Antiqua"/>
              </a:rPr>
              <a:t>Settlement</a:t>
            </a:r>
            <a:endParaRPr b="0" lang="en-US" sz="1200" strike="noStrike" u="none">
              <a:solidFill>
                <a:srgbClr val="000000"/>
              </a:solidFill>
              <a:effectLst/>
              <a:uFillTx/>
              <a:latin typeface="Times New Roman"/>
            </a:endParaRPr>
          </a:p>
          <a:p>
            <a:pPr lvl="1" marL="29196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Book Antiqua"/>
              </a:rPr>
              <a:t>Invoice agrees to contract</a:t>
            </a:r>
            <a:endParaRPr b="0" lang="en-US" sz="1200" strike="noStrike" u="none">
              <a:solidFill>
                <a:srgbClr val="000000"/>
              </a:solidFill>
              <a:effectLst/>
              <a:uFillTx/>
              <a:latin typeface="Times New Roman"/>
            </a:endParaRPr>
          </a:p>
          <a:p>
            <a:pPr lvl="1" marL="29196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Book Antiqua"/>
              </a:rPr>
              <a:t>Authorized disbursement</a:t>
            </a:r>
            <a:endParaRPr b="0" lang="en-US" sz="1200" strike="noStrike" u="none">
              <a:solidFill>
                <a:srgbClr val="000000"/>
              </a:solidFill>
              <a:effectLst/>
              <a:uFillTx/>
              <a:latin typeface="Times New Roman"/>
            </a:endParaRPr>
          </a:p>
          <a:p>
            <a:pPr lvl="1" marL="29196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Book Antiqua"/>
              </a:rPr>
              <a:t>Evidence of cash paid or received</a:t>
            </a:r>
            <a:endParaRPr b="0" lang="en-US" sz="1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9" name=""/>
          <p:cNvSpPr/>
          <p:nvPr/>
        </p:nvSpPr>
        <p:spPr>
          <a:xfrm>
            <a:off x="838080" y="304920"/>
            <a:ext cx="8305920" cy="914400"/>
          </a:xfrm>
          <a:prstGeom prst="rect">
            <a:avLst/>
          </a:prstGeom>
          <a:noFill/>
          <a:ln w="0">
            <a:noFill/>
          </a:ln>
        </p:spPr>
        <p:style>
          <a:lnRef idx="0"/>
          <a:fillRef idx="0"/>
          <a:effectRef idx="0"/>
          <a:fontRef idx="minor"/>
        </p:style>
        <p:txBody>
          <a:bodyPr lIns="92160" rIns="92160" tIns="46080" bIns="4608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Project Doorstep - Calgary</a:t>
            </a:r>
            <a:endParaRPr b="0" lang="en-US" sz="4000" strike="noStrike" u="none">
              <a:solidFill>
                <a:srgbClr val="000000"/>
              </a:solidFill>
              <a:effectLst/>
              <a:uFillTx/>
              <a:latin typeface="Times New Roman"/>
            </a:endParaRPr>
          </a:p>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Deal Test Findings</a:t>
            </a:r>
            <a:endParaRPr b="0" lang="en-US" sz="4000" strike="noStrike" u="none">
              <a:solidFill>
                <a:srgbClr val="000000"/>
              </a:solidFill>
              <a:effectLst/>
              <a:uFillTx/>
              <a:latin typeface="Times New Roman"/>
            </a:endParaRPr>
          </a:p>
        </p:txBody>
      </p:sp>
      <p:sp>
        <p:nvSpPr>
          <p:cNvPr id="50" name=""/>
          <p:cNvSpPr/>
          <p:nvPr/>
        </p:nvSpPr>
        <p:spPr>
          <a:xfrm>
            <a:off x="380880" y="1600200"/>
            <a:ext cx="8458200" cy="4495680"/>
          </a:xfrm>
          <a:prstGeom prst="rect">
            <a:avLst/>
          </a:prstGeom>
          <a:solidFill>
            <a:srgbClr val="ffffff"/>
          </a:solidFill>
          <a:ln w="12600">
            <a:solidFill>
              <a:srgbClr val="ff6600"/>
            </a:solidFill>
            <a:miter/>
          </a:ln>
          <a:effectLst>
            <a:outerShdw dist="17819" dir="2700000" blurRad="0" rotWithShape="0">
              <a:srgbClr val="000000"/>
            </a:outerShdw>
          </a:effectLst>
        </p:spPr>
        <p:style>
          <a:lnRef idx="0"/>
          <a:fillRef idx="0"/>
          <a:effectRef idx="0"/>
          <a:fontRef idx="minor"/>
        </p:style>
        <p:txBody>
          <a:bodyPr lIns="92160" rIns="92160" tIns="46080" bIns="46080" anchor="t">
            <a:noAutofit/>
          </a:bodyPr>
          <a:p>
            <a:pPr marL="177840" indent="-17784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Book Antiqua"/>
              </a:rPr>
              <a:t>Summary of test findings</a:t>
            </a:r>
            <a:endParaRPr b="0" lang="en-US" sz="1400" strike="noStrike" u="none">
              <a:solidFill>
                <a:srgbClr val="000000"/>
              </a:solidFill>
              <a:effectLst/>
              <a:uFillTx/>
              <a:latin typeface="Times New Roman"/>
            </a:endParaRPr>
          </a:p>
          <a:p>
            <a:pPr marL="177840" indent="-17784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177840" indent="-17784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Confirmations for two financial transactions that were originated approximately 8 - 10 months ago were not executed at the time of our review.  In addition, all confirmations and master swap agreements for financial transactions are not provided to Canada by Houston after counterparty execution. (Houston performed process)</a:t>
            </a:r>
            <a:endParaRPr b="0" lang="en-US" sz="1400" strike="noStrike" u="none">
              <a:solidFill>
                <a:srgbClr val="000000"/>
              </a:solidFill>
              <a:effectLst/>
              <a:uFillTx/>
              <a:latin typeface="Times New Roman"/>
            </a:endParaRPr>
          </a:p>
          <a:p>
            <a:pPr marL="177840" indent="-17784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177840" indent="-17784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Power transactions are not reported in the DPR.</a:t>
            </a:r>
            <a:endParaRPr b="0" lang="en-US" sz="1400" strike="noStrike" u="none">
              <a:solidFill>
                <a:srgbClr val="000000"/>
              </a:solidFill>
              <a:effectLst/>
              <a:uFillTx/>
              <a:latin typeface="Times New Roman"/>
            </a:endParaRPr>
          </a:p>
          <a:p>
            <a:pPr marL="177840" indent="-17784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177840" indent="-17784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The ISDA Master Agreement date referenced in the confirmation did not agree with the date of the ISDA Master Agreement for one paper transaction.  (Houston performed process)</a:t>
            </a:r>
            <a:endParaRPr b="0" lang="en-US" sz="1400" strike="noStrike" u="none">
              <a:solidFill>
                <a:srgbClr val="000000"/>
              </a:solidFill>
              <a:effectLst/>
              <a:uFillTx/>
              <a:latin typeface="Times New Roman"/>
            </a:endParaRPr>
          </a:p>
          <a:p>
            <a:pPr marL="177840" indent="-17784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177840" indent="-17784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2235</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2000-03-02T12:28:06Z</dcterms:created>
  <dc:creator>Arthur Andersen</dc:creator>
  <dc:description/>
  <dc:language>en-US</dc:language>
  <cp:lastModifiedBy>Arthur Andersen</cp:lastModifiedBy>
  <cp:lastPrinted>2000-05-18T10:54:50Z</cp:lastPrinted>
  <dcterms:modified xsi:type="dcterms:W3CDTF">2000-05-18T16:11:18Z</dcterms:modified>
  <cp:revision>74</cp:revision>
  <dc:subject/>
  <dc:title>No Slide Title</dc:title>
</cp:coreProperties>
</file>