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png" ContentType="image/png"/>
  <Override PartName="/ppt/media/image2.wmf" ContentType="image/x-wmf"/>
  <Override PartName="/ppt/media/image3.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21.xml.rels" ContentType="application/vnd.openxmlformats-package.relationships+xml"/>
  <Override PartName="/ppt/notesSlides/notesSlide2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
          <p:cNvSpPr/>
          <p:nvPr/>
        </p:nvSpPr>
        <p:spPr>
          <a:xfrm>
            <a:off x="0" y="0"/>
            <a:ext cx="68580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39" name="PlaceHolder 1"/>
          <p:cNvSpPr>
            <a:spLocks noGrp="1"/>
          </p:cNvSpPr>
          <p:nvPr>
            <p:ph type="hdr"/>
          </p:nvPr>
        </p:nvSpPr>
        <p:spPr>
          <a:xfrm>
            <a:off x="-360" y="0"/>
            <a:ext cx="2971800" cy="46512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0" name="PlaceHolder 2"/>
          <p:cNvSpPr>
            <a:spLocks noGrp="1"/>
          </p:cNvSpPr>
          <p:nvPr>
            <p:ph type="dt" idx="13"/>
          </p:nvPr>
        </p:nvSpPr>
        <p:spPr>
          <a:xfrm>
            <a:off x="3885840" y="0"/>
            <a:ext cx="2971800" cy="46512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1" name="PlaceHolder 3"/>
          <p:cNvSpPr>
            <a:spLocks noGrp="1"/>
          </p:cNvSpPr>
          <p:nvPr>
            <p:ph type="sldImg"/>
          </p:nvPr>
        </p:nvSpPr>
        <p:spPr>
          <a:xfrm>
            <a:off x="1106280" y="696960"/>
            <a:ext cx="4647960" cy="34862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42" name="PlaceHolder 4"/>
          <p:cNvSpPr>
            <a:spLocks noGrp="1"/>
          </p:cNvSpPr>
          <p:nvPr>
            <p:ph type="body"/>
          </p:nvPr>
        </p:nvSpPr>
        <p:spPr>
          <a:xfrm>
            <a:off x="914400" y="4416120"/>
            <a:ext cx="5029200" cy="418284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43" name="PlaceHolder 5"/>
          <p:cNvSpPr>
            <a:spLocks noGrp="1"/>
          </p:cNvSpPr>
          <p:nvPr>
            <p:ph type="ftr" idx="14"/>
          </p:nvPr>
        </p:nvSpPr>
        <p:spPr>
          <a:xfrm>
            <a:off x="-360" y="8831160"/>
            <a:ext cx="2971800" cy="46512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4" name="PlaceHolder 6"/>
          <p:cNvSpPr>
            <a:spLocks noGrp="1"/>
          </p:cNvSpPr>
          <p:nvPr>
            <p:ph type="sldNum" idx="15"/>
          </p:nvPr>
        </p:nvSpPr>
        <p:spPr>
          <a:xfrm>
            <a:off x="3885840" y="8831160"/>
            <a:ext cx="2971800" cy="46512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EF85D9-63C0-41CD-B7EE-473EF4B38AC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 Target="../slides/slide21.xml"/><Relationship Id="rId3" Type="http://schemas.openxmlformats.org/officeDocument/2006/relationships/notesMaster" Target="../notesMasters/notesMaster1.xml"/>
</Relationship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9" name="" descr=""/>
          <p:cNvPicPr/>
          <p:nvPr/>
        </p:nvPicPr>
        <p:blipFill>
          <a:blip r:embed="rId1"/>
          <a:stretch/>
        </p:blipFill>
        <p:spPr>
          <a:xfrm>
            <a:off x="914400" y="4589640"/>
            <a:ext cx="5029200" cy="3835080"/>
          </a:xfrm>
          <a:prstGeom prst="rect">
            <a:avLst/>
          </a:prstGeom>
          <a:noFill/>
          <a:ln w="9360">
            <a:solidFill>
              <a:srgbClr val="000000"/>
            </a:solidFill>
            <a:miter/>
          </a:ln>
        </p:spPr>
      </p:pic>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0" name=""/>
          <p:cNvSpPr/>
          <p:nvPr/>
        </p:nvSpPr>
        <p:spPr>
          <a:xfrm>
            <a:off x="8809200" y="0"/>
            <a:ext cx="334800" cy="6858000"/>
          </a:xfrm>
          <a:prstGeom prst="rect">
            <a:avLst/>
          </a:prstGeom>
          <a:gradFill rotWithShape="0">
            <a:gsLst>
              <a:gs pos="0">
                <a:srgbClr val="c0c0c0"/>
              </a:gs>
              <a:gs pos="50000">
                <a:srgbClr val="4d4d4d"/>
              </a:gs>
              <a:gs pos="100000">
                <a:srgbClr val="c0c0c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9360" y="4489560"/>
            <a:ext cx="5754600" cy="2368440"/>
          </a:xfrm>
          <a:custGeom>
            <a:avLst/>
            <a:gdLst/>
            <a:ahLst/>
            <a:rect l="l" t="t"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rgbClr val="ffffff"/>
              </a:gs>
            </a:gsLst>
            <a:lin ang="5400000"/>
          </a:gra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 name=""/>
          <p:cNvSpPr/>
          <p:nvPr/>
        </p:nvSpPr>
        <p:spPr>
          <a:xfrm>
            <a:off x="0" y="3817800"/>
            <a:ext cx="8164440" cy="3019680"/>
          </a:xfrm>
          <a:custGeom>
            <a:avLst/>
            <a:gdLst/>
            <a:ahLst/>
            <a:rect l="l" t="t"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 name=""/>
          <p:cNvSpPr/>
          <p:nvPr/>
        </p:nvSpPr>
        <p:spPr>
          <a:xfrm>
            <a:off x="0" y="3146400"/>
            <a:ext cx="9144000" cy="3691080"/>
          </a:xfrm>
          <a:custGeom>
            <a:avLst/>
            <a:gdLst/>
            <a:ahLst/>
            <a:rect l="l" t="t"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 name=""/>
          <p:cNvSpPr/>
          <p:nvPr/>
        </p:nvSpPr>
        <p:spPr>
          <a:xfrm>
            <a:off x="0" y="2460600"/>
            <a:ext cx="9144000" cy="2497320"/>
          </a:xfrm>
          <a:custGeom>
            <a:avLst/>
            <a:gdLst/>
            <a:ahLst/>
            <a:rect l="l" t="t"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 name=""/>
          <p:cNvSpPr/>
          <p:nvPr/>
        </p:nvSpPr>
        <p:spPr>
          <a:xfrm>
            <a:off x="0" y="1793880"/>
            <a:ext cx="9144000" cy="1539720"/>
          </a:xfrm>
          <a:custGeom>
            <a:avLst/>
            <a:gdLst/>
            <a:ahLst/>
            <a:rect l="l" t="t"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 name=""/>
          <p:cNvSpPr/>
          <p:nvPr/>
        </p:nvSpPr>
        <p:spPr>
          <a:xfrm>
            <a:off x="0" y="-20520"/>
            <a:ext cx="9144000" cy="1682640"/>
          </a:xfrm>
          <a:custGeom>
            <a:avLst/>
            <a:gdLst/>
            <a:ahLst/>
            <a:rect l="l" t="t"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7" name=""/>
          <p:cNvSpPr/>
          <p:nvPr/>
        </p:nvSpPr>
        <p:spPr>
          <a:xfrm>
            <a:off x="0" y="-20520"/>
            <a:ext cx="8388360" cy="1068120"/>
          </a:xfrm>
          <a:custGeom>
            <a:avLst/>
            <a:gdLst/>
            <a:ahLst/>
            <a:rect l="l" t="t"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 name=""/>
          <p:cNvSpPr/>
          <p:nvPr/>
        </p:nvSpPr>
        <p:spPr>
          <a:xfrm>
            <a:off x="0" y="-20520"/>
            <a:ext cx="4578480" cy="453960"/>
          </a:xfrm>
          <a:custGeom>
            <a:avLst/>
            <a:gdLst/>
            <a:ahLst/>
            <a:rect l="l" t="t"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0"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1"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2"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3"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84E53F6-711D-40D7-A1CD-AF3F86668BF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0" name=""/>
          <p:cNvSpPr/>
          <p:nvPr/>
        </p:nvSpPr>
        <p:spPr>
          <a:xfrm>
            <a:off x="8809200" y="0"/>
            <a:ext cx="334800" cy="6858000"/>
          </a:xfrm>
          <a:prstGeom prst="rect">
            <a:avLst/>
          </a:prstGeom>
          <a:gradFill rotWithShape="0">
            <a:gsLst>
              <a:gs pos="0">
                <a:srgbClr val="c0c0c0"/>
              </a:gs>
              <a:gs pos="50000">
                <a:srgbClr val="4d4d4d"/>
              </a:gs>
              <a:gs pos="100000">
                <a:srgbClr val="c0c0c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9360" y="4489560"/>
            <a:ext cx="5754600" cy="2368440"/>
          </a:xfrm>
          <a:custGeom>
            <a:avLst/>
            <a:gdLst/>
            <a:ahLst/>
            <a:rect l="l" t="t"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rgbClr val="ffffff"/>
              </a:gs>
            </a:gsLst>
            <a:lin ang="5400000"/>
          </a:gra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 name=""/>
          <p:cNvSpPr/>
          <p:nvPr/>
        </p:nvSpPr>
        <p:spPr>
          <a:xfrm>
            <a:off x="0" y="3817800"/>
            <a:ext cx="8164440" cy="3019680"/>
          </a:xfrm>
          <a:custGeom>
            <a:avLst/>
            <a:gdLst/>
            <a:ahLst/>
            <a:rect l="l" t="t"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 name=""/>
          <p:cNvSpPr/>
          <p:nvPr/>
        </p:nvSpPr>
        <p:spPr>
          <a:xfrm>
            <a:off x="0" y="3146400"/>
            <a:ext cx="9144000" cy="3691080"/>
          </a:xfrm>
          <a:custGeom>
            <a:avLst/>
            <a:gdLst/>
            <a:ahLst/>
            <a:rect l="l" t="t"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 name=""/>
          <p:cNvSpPr/>
          <p:nvPr/>
        </p:nvSpPr>
        <p:spPr>
          <a:xfrm>
            <a:off x="0" y="2460600"/>
            <a:ext cx="9144000" cy="2497320"/>
          </a:xfrm>
          <a:custGeom>
            <a:avLst/>
            <a:gdLst/>
            <a:ahLst/>
            <a:rect l="l" t="t"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 name=""/>
          <p:cNvSpPr/>
          <p:nvPr/>
        </p:nvSpPr>
        <p:spPr>
          <a:xfrm>
            <a:off x="0" y="1793880"/>
            <a:ext cx="9144000" cy="1539720"/>
          </a:xfrm>
          <a:custGeom>
            <a:avLst/>
            <a:gdLst/>
            <a:ahLst/>
            <a:rect l="l" t="t"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 name=""/>
          <p:cNvSpPr/>
          <p:nvPr/>
        </p:nvSpPr>
        <p:spPr>
          <a:xfrm>
            <a:off x="0" y="-20520"/>
            <a:ext cx="9144000" cy="1682640"/>
          </a:xfrm>
          <a:custGeom>
            <a:avLst/>
            <a:gdLst/>
            <a:ahLst/>
            <a:rect l="l" t="t"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7" name=""/>
          <p:cNvSpPr/>
          <p:nvPr/>
        </p:nvSpPr>
        <p:spPr>
          <a:xfrm>
            <a:off x="0" y="-20520"/>
            <a:ext cx="8388360" cy="1068120"/>
          </a:xfrm>
          <a:custGeom>
            <a:avLst/>
            <a:gdLst/>
            <a:ahLst/>
            <a:rect l="l" t="t"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 name=""/>
          <p:cNvSpPr/>
          <p:nvPr/>
        </p:nvSpPr>
        <p:spPr>
          <a:xfrm>
            <a:off x="0" y="-20520"/>
            <a:ext cx="4578480" cy="453960"/>
          </a:xfrm>
          <a:custGeom>
            <a:avLst/>
            <a:gdLst/>
            <a:ahLst/>
            <a:rect l="l" t="t"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5"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6" name="PlaceHolder 3"/>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7" name="PlaceHolder 4"/>
          <p:cNvSpPr>
            <a:spLocks noGrp="1"/>
          </p:cNvSpPr>
          <p:nvPr>
            <p:ph type="ftr" idx="5"/>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8" name="PlaceHolder 5"/>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BCA0B0-099A-4365-8106-2CC5D42D379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0" name=""/>
          <p:cNvSpPr/>
          <p:nvPr/>
        </p:nvSpPr>
        <p:spPr>
          <a:xfrm>
            <a:off x="8809200" y="0"/>
            <a:ext cx="334800" cy="6858000"/>
          </a:xfrm>
          <a:prstGeom prst="rect">
            <a:avLst/>
          </a:prstGeom>
          <a:gradFill rotWithShape="0">
            <a:gsLst>
              <a:gs pos="0">
                <a:srgbClr val="c0c0c0"/>
              </a:gs>
              <a:gs pos="50000">
                <a:srgbClr val="4d4d4d"/>
              </a:gs>
              <a:gs pos="100000">
                <a:srgbClr val="c0c0c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a:off x="-9360" y="4489560"/>
            <a:ext cx="5754600" cy="2368440"/>
          </a:xfrm>
          <a:custGeom>
            <a:avLst/>
            <a:gdLst/>
            <a:ahLst/>
            <a:rect l="l" t="t"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rgbClr val="ffffff"/>
              </a:gs>
            </a:gsLst>
            <a:lin ang="5400000"/>
          </a:gra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 name=""/>
          <p:cNvSpPr/>
          <p:nvPr/>
        </p:nvSpPr>
        <p:spPr>
          <a:xfrm>
            <a:off x="0" y="3817800"/>
            <a:ext cx="8164440" cy="3019680"/>
          </a:xfrm>
          <a:custGeom>
            <a:avLst/>
            <a:gdLst/>
            <a:ahLst/>
            <a:rect l="l" t="t"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 name=""/>
          <p:cNvSpPr/>
          <p:nvPr/>
        </p:nvSpPr>
        <p:spPr>
          <a:xfrm>
            <a:off x="0" y="3146400"/>
            <a:ext cx="9144000" cy="3691080"/>
          </a:xfrm>
          <a:custGeom>
            <a:avLst/>
            <a:gdLst/>
            <a:ahLst/>
            <a:rect l="l" t="t"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 name=""/>
          <p:cNvSpPr/>
          <p:nvPr/>
        </p:nvSpPr>
        <p:spPr>
          <a:xfrm>
            <a:off x="0" y="2460600"/>
            <a:ext cx="9144000" cy="2497320"/>
          </a:xfrm>
          <a:custGeom>
            <a:avLst/>
            <a:gdLst/>
            <a:ahLst/>
            <a:rect l="l" t="t"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 name=""/>
          <p:cNvSpPr/>
          <p:nvPr/>
        </p:nvSpPr>
        <p:spPr>
          <a:xfrm>
            <a:off x="0" y="1793880"/>
            <a:ext cx="9144000" cy="1539720"/>
          </a:xfrm>
          <a:custGeom>
            <a:avLst/>
            <a:gdLst/>
            <a:ahLst/>
            <a:rect l="l" t="t"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6" name=""/>
          <p:cNvSpPr/>
          <p:nvPr/>
        </p:nvSpPr>
        <p:spPr>
          <a:xfrm>
            <a:off x="0" y="-20520"/>
            <a:ext cx="9144000" cy="1682640"/>
          </a:xfrm>
          <a:custGeom>
            <a:avLst/>
            <a:gdLst/>
            <a:ahLst/>
            <a:rect l="l" t="t"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7" name=""/>
          <p:cNvSpPr/>
          <p:nvPr/>
        </p:nvSpPr>
        <p:spPr>
          <a:xfrm>
            <a:off x="0" y="-20520"/>
            <a:ext cx="8388360" cy="1068120"/>
          </a:xfrm>
          <a:custGeom>
            <a:avLst/>
            <a:gdLst/>
            <a:ahLst/>
            <a:rect l="l" t="t"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8" name=""/>
          <p:cNvSpPr/>
          <p:nvPr/>
        </p:nvSpPr>
        <p:spPr>
          <a:xfrm>
            <a:off x="0" y="-20520"/>
            <a:ext cx="4578480" cy="453960"/>
          </a:xfrm>
          <a:custGeom>
            <a:avLst/>
            <a:gdLst/>
            <a:ahLst/>
            <a:rect l="l" t="t"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20"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1" name="PlaceHolder 3"/>
          <p:cNvSpPr>
            <a:spLocks noGrp="1"/>
          </p:cNvSpPr>
          <p:nvPr>
            <p:ph type="dt" idx="7"/>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22" name="PlaceHolder 4"/>
          <p:cNvSpPr>
            <a:spLocks noGrp="1"/>
          </p:cNvSpPr>
          <p:nvPr>
            <p:ph type="ftr" idx="8"/>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3" name="PlaceHolder 5"/>
          <p:cNvSpPr>
            <a:spLocks noGrp="1"/>
          </p:cNvSpPr>
          <p:nvPr>
            <p:ph type="sldNum" idx="9"/>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E2C769-2871-4C46-953A-20C542865F2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4" name=""/>
          <p:cNvSpPr/>
          <p:nvPr/>
        </p:nvSpPr>
        <p:spPr>
          <a:xfrm>
            <a:off x="8809200" y="0"/>
            <a:ext cx="334800" cy="6858000"/>
          </a:xfrm>
          <a:prstGeom prst="rect">
            <a:avLst/>
          </a:prstGeom>
          <a:gradFill rotWithShape="0">
            <a:gsLst>
              <a:gs pos="0">
                <a:srgbClr val="c0c0c0"/>
              </a:gs>
              <a:gs pos="50000">
                <a:srgbClr val="4d4d4d"/>
              </a:gs>
              <a:gs pos="100000">
                <a:srgbClr val="c0c0c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9360" y="4489560"/>
            <a:ext cx="5754600" cy="2368440"/>
          </a:xfrm>
          <a:custGeom>
            <a:avLst/>
            <a:gdLst/>
            <a:ahLst/>
            <a:rect l="l" t="t"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rgbClr val="dddddd"/>
              </a:gs>
              <a:gs pos="100000">
                <a:srgbClr val="ffffff"/>
              </a:gs>
            </a:gsLst>
            <a:lin ang="5400000"/>
          </a:gra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6" name=""/>
          <p:cNvSpPr/>
          <p:nvPr/>
        </p:nvSpPr>
        <p:spPr>
          <a:xfrm>
            <a:off x="0" y="3817800"/>
            <a:ext cx="8164440" cy="3019680"/>
          </a:xfrm>
          <a:custGeom>
            <a:avLst/>
            <a:gdLst/>
            <a:ahLst/>
            <a:rect l="l" t="t"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7" name=""/>
          <p:cNvSpPr/>
          <p:nvPr/>
        </p:nvSpPr>
        <p:spPr>
          <a:xfrm>
            <a:off x="0" y="3146400"/>
            <a:ext cx="9144000" cy="3691080"/>
          </a:xfrm>
          <a:custGeom>
            <a:avLst/>
            <a:gdLst/>
            <a:ahLst/>
            <a:rect l="l" t="t"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8" name=""/>
          <p:cNvSpPr/>
          <p:nvPr/>
        </p:nvSpPr>
        <p:spPr>
          <a:xfrm>
            <a:off x="0" y="2460600"/>
            <a:ext cx="9144000" cy="2497320"/>
          </a:xfrm>
          <a:custGeom>
            <a:avLst/>
            <a:gdLst/>
            <a:ahLst/>
            <a:rect l="l" t="t"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9" name=""/>
          <p:cNvSpPr/>
          <p:nvPr/>
        </p:nvSpPr>
        <p:spPr>
          <a:xfrm>
            <a:off x="0" y="1793880"/>
            <a:ext cx="9144000" cy="1539720"/>
          </a:xfrm>
          <a:custGeom>
            <a:avLst/>
            <a:gdLst/>
            <a:ahLst/>
            <a:rect l="l" t="t"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 name=""/>
          <p:cNvSpPr/>
          <p:nvPr/>
        </p:nvSpPr>
        <p:spPr>
          <a:xfrm>
            <a:off x="0" y="-20520"/>
            <a:ext cx="9144000" cy="1682640"/>
          </a:xfrm>
          <a:custGeom>
            <a:avLst/>
            <a:gdLst/>
            <a:ahLst/>
            <a:rect l="l" t="t"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 name=""/>
          <p:cNvSpPr/>
          <p:nvPr/>
        </p:nvSpPr>
        <p:spPr>
          <a:xfrm>
            <a:off x="0" y="-20520"/>
            <a:ext cx="8388360" cy="1068120"/>
          </a:xfrm>
          <a:custGeom>
            <a:avLst/>
            <a:gdLst/>
            <a:ahLst/>
            <a:rect l="l" t="t"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2" name=""/>
          <p:cNvSpPr/>
          <p:nvPr/>
        </p:nvSpPr>
        <p:spPr>
          <a:xfrm>
            <a:off x="0" y="-20520"/>
            <a:ext cx="4578480" cy="453960"/>
          </a:xfrm>
          <a:custGeom>
            <a:avLst/>
            <a:gdLst/>
            <a:ahLst/>
            <a:rect l="l" t="t"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rgbClr val="ffffff"/>
              </a:gs>
              <a:gs pos="100000">
                <a:srgbClr val="c0c0c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34" name="PlaceHolder 2"/>
          <p:cNvSpPr>
            <a:spLocks noGrp="1"/>
          </p:cNvSpPr>
          <p:nvPr>
            <p:ph type="dt" idx="10"/>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5" name="PlaceHolder 3"/>
          <p:cNvSpPr>
            <a:spLocks noGrp="1"/>
          </p:cNvSpPr>
          <p:nvPr>
            <p:ph type="ftr" idx="11"/>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6" name="PlaceHolder 4"/>
          <p:cNvSpPr>
            <a:spLocks noGrp="1"/>
          </p:cNvSpPr>
          <p:nvPr>
            <p:ph type="sldNum" idx="12"/>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BB77CC-C402-4775-944C-1DDCBED2CA7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7"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914400" algn="ctr">
              <a:spcBef>
                <a:spcPts val="601"/>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371600" algn="ctr">
              <a:spcBef>
                <a:spcPts val="499"/>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1828800" algn="ctr">
              <a:spcBef>
                <a:spcPts val="499"/>
              </a:spcBef>
              <a:buClr>
                <a:srgbClr val="0000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2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image" Target="../media/image1.png"/><Relationship Id="rId4"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76212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ff"/>
                </a:solidFill>
                <a:effectLst/>
                <a:uFillTx/>
                <a:latin typeface="Times New Roman"/>
              </a:rPr>
              <a:t>Caledonia--Southern</a:t>
            </a:r>
            <a:endParaRPr b="0" lang="en-US" sz="4400" strike="noStrike" u="none">
              <a:solidFill>
                <a:srgbClr val="000000"/>
              </a:solidFill>
              <a:effectLst/>
              <a:uFillTx/>
              <a:latin typeface="Times New Roman"/>
            </a:endParaRPr>
          </a:p>
        </p:txBody>
      </p:sp>
      <p:sp>
        <p:nvSpPr>
          <p:cNvPr id="46" name="PlaceHolder 2"/>
          <p:cNvSpPr>
            <a:spLocks noGrp="1"/>
          </p:cNvSpPr>
          <p:nvPr>
            <p:ph type="subTitle"/>
          </p:nvPr>
        </p:nvSpPr>
        <p:spPr>
          <a:xfrm>
            <a:off x="1447920" y="213372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Interconnect Proposal</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August 24, 2000</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pic>
        <p:nvPicPr>
          <p:cNvPr id="47" name="" descr=""/>
          <p:cNvPicPr/>
          <p:nvPr/>
        </p:nvPicPr>
        <p:blipFill>
          <a:blip r:embed="rId1"/>
          <a:stretch/>
        </p:blipFill>
        <p:spPr>
          <a:xfrm>
            <a:off x="914400" y="685800"/>
            <a:ext cx="914400" cy="963720"/>
          </a:xfrm>
          <a:prstGeom prst="rect">
            <a:avLst/>
          </a:prstGeom>
          <a:noFill/>
          <a:ln w="0">
            <a:noFill/>
          </a:ln>
        </p:spPr>
      </p:pic>
      <p:sp>
        <p:nvSpPr>
          <p:cNvPr id="48" name=""/>
          <p:cNvSpPr/>
          <p:nvPr/>
        </p:nvSpPr>
        <p:spPr>
          <a:xfrm>
            <a:off x="685800" y="20574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46F5F17-3DE3-4236-BA6C-D1CA580D75B3}" type="slidenum">
              <a:t>1</a:t>
            </a:fld>
          </a:p>
        </p:txBody>
      </p:sp>
      <p:sp>
        <p:nvSpPr>
          <p:cNvPr id="5" name="PlaceHolder 4"/>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21" name="PlaceHolder 1"/>
          <p:cNvSpPr>
            <a:spLocks noGrp="1"/>
          </p:cNvSpPr>
          <p:nvPr>
            <p:ph/>
          </p:nvPr>
        </p:nvSpPr>
        <p:spPr>
          <a:xfrm>
            <a:off x="685800" y="144792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1:  Utility Risk</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Both TVA and SOCO are scheduled for completion of interconnect studies by 11/15/00.</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Mitigation strategy--sell equipment (Breakers &amp; Poles) if significant upgrades are required.</a:t>
            </a: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Value at Risk on 12/1/00:  $2.9MM</a:t>
            </a: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22" name="" descr=""/>
          <p:cNvPicPr/>
          <p:nvPr/>
        </p:nvPicPr>
        <p:blipFill>
          <a:blip r:embed="rId1"/>
          <a:stretch/>
        </p:blipFill>
        <p:spPr>
          <a:xfrm>
            <a:off x="533520" y="304920"/>
            <a:ext cx="914400" cy="963360"/>
          </a:xfrm>
          <a:prstGeom prst="rect">
            <a:avLst/>
          </a:prstGeom>
          <a:noFill/>
          <a:ln w="0">
            <a:noFill/>
          </a:ln>
        </p:spPr>
      </p:pic>
      <p:sp>
        <p:nvSpPr>
          <p:cNvPr id="223" name=""/>
          <p:cNvSpPr/>
          <p:nvPr/>
        </p:nvSpPr>
        <p:spPr>
          <a:xfrm>
            <a:off x="914400" y="152388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B7483C8-8039-41E8-8565-47B873625B73}" type="slidenum">
              <a:t>10</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24" name="PlaceHolder 1"/>
          <p:cNvSpPr>
            <a:spLocks noGrp="1"/>
          </p:cNvSpPr>
          <p:nvPr>
            <p:ph/>
          </p:nvPr>
        </p:nvSpPr>
        <p:spPr>
          <a:xfrm>
            <a:off x="685800" y="175248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2:  Equipment Risk</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Schedule impacting equipment will be delivered first (breakers &amp; poles).</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3:  Construction Risk</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Schedule impacting construction will be completed first (switchyard).</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25" name="" descr=""/>
          <p:cNvPicPr/>
          <p:nvPr/>
        </p:nvPicPr>
        <p:blipFill>
          <a:blip r:embed="rId1"/>
          <a:stretch/>
        </p:blipFill>
        <p:spPr>
          <a:xfrm>
            <a:off x="533520" y="533520"/>
            <a:ext cx="914400" cy="963360"/>
          </a:xfrm>
          <a:prstGeom prst="rect">
            <a:avLst/>
          </a:prstGeom>
          <a:noFill/>
          <a:ln w="0">
            <a:noFill/>
          </a:ln>
        </p:spPr>
      </p:pic>
      <p:sp>
        <p:nvSpPr>
          <p:cNvPr id="226" name=""/>
          <p:cNvSpPr/>
          <p:nvPr/>
        </p:nvSpPr>
        <p:spPr>
          <a:xfrm>
            <a:off x="685800" y="175248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99BF61F2-4D73-4BB4-A10D-C414711166B3}" type="slidenum">
              <a:t>11</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27" name="PlaceHolder 1"/>
          <p:cNvSpPr>
            <a:spLocks noGrp="1"/>
          </p:cNvSpPr>
          <p:nvPr>
            <p:ph/>
          </p:nvPr>
        </p:nvSpPr>
        <p:spPr>
          <a:xfrm>
            <a:off x="685800" y="175248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4: Land Option Risk</a:t>
            </a: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All participants are discussing a R.O.W option</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All options will be completed by 10/1/00.</a:t>
            </a: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Value at Risk on 10/1/00 = $2.1MM</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28" name="" descr=""/>
          <p:cNvPicPr/>
          <p:nvPr/>
        </p:nvPicPr>
        <p:blipFill>
          <a:blip r:embed="rId1"/>
          <a:stretch/>
        </p:blipFill>
        <p:spPr>
          <a:xfrm>
            <a:off x="533520" y="533520"/>
            <a:ext cx="914400" cy="963360"/>
          </a:xfrm>
          <a:prstGeom prst="rect">
            <a:avLst/>
          </a:prstGeom>
          <a:noFill/>
          <a:ln w="0">
            <a:noFill/>
          </a:ln>
        </p:spPr>
      </p:pic>
      <p:sp>
        <p:nvSpPr>
          <p:cNvPr id="229" name=""/>
          <p:cNvSpPr/>
          <p:nvPr/>
        </p:nvSpPr>
        <p:spPr>
          <a:xfrm>
            <a:off x="685800" y="175248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E7753D2F-5AB1-486D-87FE-C60B519DBC63}" type="slidenum">
              <a:t>12</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30" name="PlaceHolder 1"/>
          <p:cNvSpPr>
            <a:spLocks noGrp="1"/>
          </p:cNvSpPr>
          <p:nvPr>
            <p:ph/>
          </p:nvPr>
        </p:nvSpPr>
        <p:spPr>
          <a:xfrm>
            <a:off x="685800" y="175248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5: Regulatory Risk</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Regulatory changes (such as flow based transmission, RTOs, ISOs, etc.) could occur, affecting the ability of the project to meet its objectives.  None are currently scheduled to be implemented in 2001, 2002, or 2003.</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31" name="" descr=""/>
          <p:cNvPicPr/>
          <p:nvPr/>
        </p:nvPicPr>
        <p:blipFill>
          <a:blip r:embed="rId1"/>
          <a:stretch/>
        </p:blipFill>
        <p:spPr>
          <a:xfrm>
            <a:off x="533520" y="533520"/>
            <a:ext cx="914400" cy="963360"/>
          </a:xfrm>
          <a:prstGeom prst="rect">
            <a:avLst/>
          </a:prstGeom>
          <a:noFill/>
          <a:ln w="0">
            <a:noFill/>
          </a:ln>
        </p:spPr>
      </p:pic>
      <p:sp>
        <p:nvSpPr>
          <p:cNvPr id="232" name=""/>
          <p:cNvSpPr/>
          <p:nvPr/>
        </p:nvSpPr>
        <p:spPr>
          <a:xfrm>
            <a:off x="685800" y="167652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CB255E5-EC81-461E-83F5-D94BA20AD821}" type="slidenum">
              <a:t>13</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33" name=""/>
          <p:cNvSpPr/>
          <p:nvPr/>
        </p:nvSpPr>
        <p:spPr>
          <a:xfrm>
            <a:off x="990720" y="152280"/>
            <a:ext cx="77724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234" name="" descr=""/>
          <p:cNvPicPr/>
          <p:nvPr/>
        </p:nvPicPr>
        <p:blipFill>
          <a:blip r:embed="rId1"/>
          <a:stretch/>
        </p:blipFill>
        <p:spPr>
          <a:xfrm>
            <a:off x="152280" y="152280"/>
            <a:ext cx="914400" cy="963720"/>
          </a:xfrm>
          <a:prstGeom prst="rect">
            <a:avLst/>
          </a:prstGeom>
          <a:noFill/>
          <a:ln w="0">
            <a:noFill/>
          </a:ln>
        </p:spPr>
      </p:pic>
      <p:sp>
        <p:nvSpPr>
          <p:cNvPr id="235" name=""/>
          <p:cNvSpPr/>
          <p:nvPr/>
        </p:nvSpPr>
        <p:spPr>
          <a:xfrm>
            <a:off x="762120" y="45720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ff"/>
                </a:solidFill>
                <a:effectLst/>
                <a:uFillTx/>
                <a:latin typeface="Times New Roman"/>
              </a:rPr>
              <a:t>Caledonia--Southern</a:t>
            </a:r>
            <a:endParaRPr b="0" lang="en-US" sz="4400" strike="noStrike" u="none">
              <a:solidFill>
                <a:srgbClr val="000000"/>
              </a:solidFill>
              <a:effectLst/>
              <a:uFillTx/>
              <a:latin typeface="Times New Roman"/>
            </a:endParaRPr>
          </a:p>
        </p:txBody>
      </p:sp>
      <p:sp>
        <p:nvSpPr>
          <p:cNvPr id="236" name=""/>
          <p:cNvSpPr/>
          <p:nvPr/>
        </p:nvSpPr>
        <p:spPr>
          <a:xfrm>
            <a:off x="1523880" y="1981080"/>
            <a:ext cx="6400800" cy="175284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lgn="ctr">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Interconnect Proposal </a:t>
            </a:r>
            <a:endParaRPr b="0" lang="en-US" sz="3200" strike="noStrike" u="none">
              <a:solidFill>
                <a:srgbClr val="000000"/>
              </a:solidFill>
              <a:effectLst/>
              <a:uFillTx/>
              <a:latin typeface="Times New Roman"/>
            </a:endParaRPr>
          </a:p>
          <a:p>
            <a:pPr marL="343080" indent="-343080" algn="ctr">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Supplemental Notes</a:t>
            </a:r>
            <a:endParaRPr b="0" lang="en-US" sz="3200" strike="noStrike" u="none">
              <a:solidFill>
                <a:srgbClr val="000000"/>
              </a:solidFill>
              <a:effectLst/>
              <a:uFillTx/>
              <a:latin typeface="Times New Roman"/>
            </a:endParaRPr>
          </a:p>
          <a:p>
            <a:pPr marL="343080" indent="-343080" algn="ctr">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August 24, 2000</a:t>
            </a:r>
            <a:endParaRPr b="0" lang="en-US" sz="3200" strike="noStrike" u="none">
              <a:solidFill>
                <a:srgbClr val="000000"/>
              </a:solidFill>
              <a:effectLst/>
              <a:uFillTx/>
              <a:latin typeface="Times New Roman"/>
            </a:endParaRPr>
          </a:p>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237" name=""/>
          <p:cNvSpPr/>
          <p:nvPr/>
        </p:nvSpPr>
        <p:spPr>
          <a:xfrm>
            <a:off x="685800" y="18288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0BDCA3F-3A80-4BEA-9318-27C1CF3A399F}" type="slidenum">
              <a:t>14</a:t>
            </a:fld>
          </a:p>
        </p:txBody>
      </p:sp>
      <p:sp>
        <p:nvSpPr>
          <p:cNvPr id="3" name="PlaceHolder 2"/>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38" name="PlaceHolder 1"/>
          <p:cNvSpPr>
            <a:spLocks noGrp="1"/>
          </p:cNvSpPr>
          <p:nvPr>
            <p:ph/>
          </p:nvPr>
        </p:nvSpPr>
        <p:spPr>
          <a:xfrm>
            <a:off x="533520" y="1371600"/>
            <a:ext cx="7772400" cy="4114800"/>
          </a:xfrm>
          <a:prstGeom prst="rect">
            <a:avLst/>
          </a:prstGeom>
          <a:noFill/>
          <a:ln w="0">
            <a:noFill/>
          </a:ln>
        </p:spPr>
        <p:txBody>
          <a:bodyPr lIns="90000" rIns="90000" tIns="46800" bIns="46800" anchor="t">
            <a:normAutofit fontScale="70000" lnSpcReduction="19999"/>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1:  Utility Risk</a:t>
            </a:r>
            <a:endParaRPr b="0" lang="en-US" sz="2800" strike="noStrike" u="none">
              <a:solidFill>
                <a:srgbClr val="000000"/>
              </a:solidFill>
              <a:effectLst/>
              <a:uFillTx/>
              <a:latin typeface="Times New Roman"/>
            </a:endParaRPr>
          </a:p>
          <a:p>
            <a:pPr lvl="2" marL="1143000" indent="-228600">
              <a:spcBef>
                <a:spcPts val="70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At risk money prior to 12/01/00 is limited to:</a:t>
            </a:r>
            <a:endParaRPr b="0" lang="en-US" sz="2800" strike="noStrike" u="none">
              <a:solidFill>
                <a:srgbClr val="000000"/>
              </a:solidFill>
              <a:effectLst/>
              <a:uFillTx/>
              <a:latin typeface="Times New Roman"/>
            </a:endParaRPr>
          </a:p>
          <a:p>
            <a:pPr lvl="3" marL="1600200" indent="-228600">
              <a:spcBef>
                <a:spcPts val="70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$1.4MM circuit breakers</a:t>
            </a:r>
            <a:endParaRPr b="0" lang="en-US" sz="2800" strike="noStrike" u="none">
              <a:solidFill>
                <a:srgbClr val="000000"/>
              </a:solidFill>
              <a:effectLst/>
              <a:uFillTx/>
              <a:latin typeface="Times New Roman"/>
            </a:endParaRPr>
          </a:p>
          <a:p>
            <a:pPr lvl="3" marL="1600200" indent="-228600">
              <a:spcBef>
                <a:spcPts val="70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$2.0MM transmission poles</a:t>
            </a:r>
            <a:endParaRPr b="0" lang="en-US" sz="2800" strike="noStrike" u="none">
              <a:solidFill>
                <a:srgbClr val="000000"/>
              </a:solidFill>
              <a:effectLst/>
              <a:uFillTx/>
              <a:latin typeface="Times New Roman"/>
            </a:endParaRPr>
          </a:p>
          <a:p>
            <a:pPr lvl="3" marL="1600200" indent="-228600">
              <a:spcBef>
                <a:spcPts val="70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sng">
                <a:solidFill>
                  <a:srgbClr val="0000ff"/>
                </a:solidFill>
                <a:effectLst/>
                <a:uFillTx/>
                <a:latin typeface="Times New Roman"/>
              </a:rPr>
              <a:t>$0.5MM land options</a:t>
            </a:r>
            <a:endParaRPr b="0" lang="en-US" sz="2800" strike="noStrike" u="none">
              <a:solidFill>
                <a:srgbClr val="000000"/>
              </a:solidFill>
              <a:effectLst/>
              <a:uFillTx/>
              <a:latin typeface="Times New Roman"/>
            </a:endParaRPr>
          </a:p>
          <a:p>
            <a:pPr lvl="3" marL="1600200" indent="-228600">
              <a:spcBef>
                <a:spcPts val="70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Total=$3.9MM</a:t>
            </a:r>
            <a:endParaRPr b="0" lang="en-US" sz="2800" strike="noStrike" u="none">
              <a:solidFill>
                <a:srgbClr val="000000"/>
              </a:solidFill>
              <a:effectLst/>
              <a:uFillTx/>
              <a:latin typeface="Times New Roman"/>
            </a:endParaRPr>
          </a:p>
          <a:p>
            <a:pPr lvl="3" marL="1600200" indent="0">
              <a:spcBef>
                <a:spcPts val="7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3" marL="1600200" indent="-228600">
              <a:spcBef>
                <a:spcPts val="70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With conservative resale assumptions, this is reduced to a Value at Risk of $2.9MM.</a:t>
            </a: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39" name="" descr=""/>
          <p:cNvPicPr/>
          <p:nvPr/>
        </p:nvPicPr>
        <p:blipFill>
          <a:blip r:embed="rId1"/>
          <a:stretch/>
        </p:blipFill>
        <p:spPr>
          <a:xfrm>
            <a:off x="380880" y="152280"/>
            <a:ext cx="914400" cy="963720"/>
          </a:xfrm>
          <a:prstGeom prst="rect">
            <a:avLst/>
          </a:prstGeom>
          <a:noFill/>
          <a:ln w="0">
            <a:noFill/>
          </a:ln>
        </p:spPr>
      </p:pic>
      <p:sp>
        <p:nvSpPr>
          <p:cNvPr id="240" name=""/>
          <p:cNvSpPr/>
          <p:nvPr/>
        </p:nvSpPr>
        <p:spPr>
          <a:xfrm>
            <a:off x="1066680" y="1295280"/>
            <a:ext cx="723924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F74289E-6F0D-41B5-9D08-885D3CCFFFA1}" type="slidenum">
              <a:t>15</a:t>
            </a:fld>
          </a:p>
        </p:txBody>
      </p:sp>
      <p:sp>
        <p:nvSpPr>
          <p:cNvPr id="4" name="PlaceHolder 3"/>
          <p:cNvSpPr>
            <a:spLocks noGrp="1"/>
          </p:cNvSpPr>
          <p:nvPr>
            <p:ph type="dt" idx="1"/>
          </p:nvPr>
        </p:nvSpPr>
        <p:spPr/>
        <p:txBody>
          <a:bodyPr/>
          <a:p>
            <a:r>
              <a:rPr lang="en-US"/>
              <a:t>August 24, 2000</a:t>
            </a: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41" name="PlaceHolder 1"/>
          <p:cNvSpPr>
            <a:spLocks noGrp="1"/>
          </p:cNvSpPr>
          <p:nvPr>
            <p:ph/>
          </p:nvPr>
        </p:nvSpPr>
        <p:spPr>
          <a:xfrm>
            <a:off x="838080" y="1295280"/>
            <a:ext cx="7772400" cy="4114800"/>
          </a:xfrm>
          <a:prstGeom prst="rect">
            <a:avLst/>
          </a:prstGeom>
          <a:noFill/>
          <a:ln w="0">
            <a:noFill/>
          </a:ln>
        </p:spPr>
        <p:txBody>
          <a:bodyPr lIns="90000" rIns="90000" tIns="46800" bIns="46800" anchor="t">
            <a:normAutofit fontScale="85000" lnSpcReduction="9999"/>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 </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1:  Utility Risk</a:t>
            </a:r>
            <a:r>
              <a:rPr b="0" lang="en-US" sz="2800" strike="noStrike" u="none">
                <a:solidFill>
                  <a:srgbClr val="0000ff"/>
                </a:solidFill>
                <a:effectLst/>
                <a:uFillTx/>
                <a:latin typeface="Times New Roman"/>
              </a:rPr>
              <a:t> </a:t>
            </a:r>
            <a:r>
              <a:rPr b="1" lang="en-US" sz="2800" strike="noStrike" u="none">
                <a:solidFill>
                  <a:srgbClr val="0000ff"/>
                </a:solidFill>
                <a:effectLst/>
                <a:uFillTx/>
                <a:latin typeface="Times New Roman"/>
              </a:rPr>
              <a:t>cont.</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ff"/>
                </a:solidFill>
                <a:effectLst/>
                <a:uFillTx/>
                <a:latin typeface="Times New Roman"/>
              </a:rPr>
              <a:t>Circuit breakers</a:t>
            </a:r>
            <a:r>
              <a:rPr b="0" lang="en-US" sz="2400" strike="noStrike" u="none">
                <a:solidFill>
                  <a:srgbClr val="0000ff"/>
                </a:solidFill>
                <a:effectLst/>
                <a:uFillTx/>
                <a:latin typeface="Times New Roman"/>
              </a:rPr>
              <a:t>--The queue for ABB HV breakers is long and several IPP projects are planned/scheduled for the TVA system.  Since TVA requires ABB breakers, the opportunity for resale is high.</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Probable resale value of queue spot:  &gt;70% of purchase</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Conservative resale value of queue spot:  &gt;50% of purchase</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Net value at risk:  50% of $1.4MM = $0.7MM</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42" name="" descr=""/>
          <p:cNvPicPr/>
          <p:nvPr/>
        </p:nvPicPr>
        <p:blipFill>
          <a:blip r:embed="rId1"/>
          <a:stretch/>
        </p:blipFill>
        <p:spPr>
          <a:xfrm>
            <a:off x="304920" y="304920"/>
            <a:ext cx="914400" cy="963360"/>
          </a:xfrm>
          <a:prstGeom prst="rect">
            <a:avLst/>
          </a:prstGeom>
          <a:noFill/>
          <a:ln w="0">
            <a:noFill/>
          </a:ln>
        </p:spPr>
      </p:pic>
      <p:sp>
        <p:nvSpPr>
          <p:cNvPr id="243" name=""/>
          <p:cNvSpPr/>
          <p:nvPr/>
        </p:nvSpPr>
        <p:spPr>
          <a:xfrm>
            <a:off x="1219320" y="129528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0415A8C-5672-45D8-A25D-F848906D8E4B}" type="slidenum">
              <a:t>16</a:t>
            </a:fld>
          </a:p>
        </p:txBody>
      </p:sp>
      <p:sp>
        <p:nvSpPr>
          <p:cNvPr id="4" name="PlaceHolder 3"/>
          <p:cNvSpPr>
            <a:spLocks noGrp="1"/>
          </p:cNvSpPr>
          <p:nvPr>
            <p:ph type="dt" idx="1"/>
          </p:nvPr>
        </p:nvSpPr>
        <p:spPr/>
        <p:txBody>
          <a:bodyPr/>
          <a:p>
            <a:r>
              <a:rPr lang="en-US"/>
              <a:t>August 24, 2000</a:t>
            </a: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44" name="PlaceHolder 1"/>
          <p:cNvSpPr>
            <a:spLocks noGrp="1"/>
          </p:cNvSpPr>
          <p:nvPr>
            <p:ph/>
          </p:nvPr>
        </p:nvSpPr>
        <p:spPr>
          <a:xfrm>
            <a:off x="762120" y="1523880"/>
            <a:ext cx="7772400" cy="4114800"/>
          </a:xfrm>
          <a:prstGeom prst="rect">
            <a:avLst/>
          </a:prstGeom>
          <a:noFill/>
          <a:ln w="0">
            <a:noFill/>
          </a:ln>
        </p:spPr>
        <p:txBody>
          <a:bodyPr lIns="90000" rIns="90000" tIns="46800" bIns="46800" anchor="t">
            <a:normAutofit fontScale="62500" lnSpcReduction="19999"/>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Explanation/Mitigation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1:  Utility Risk</a:t>
            </a:r>
            <a:r>
              <a:rPr b="0" lang="en-US" sz="2800" strike="noStrike" u="none">
                <a:solidFill>
                  <a:srgbClr val="0000ff"/>
                </a:solidFill>
                <a:effectLst/>
                <a:uFillTx/>
                <a:latin typeface="Times New Roman"/>
              </a:rPr>
              <a:t> </a:t>
            </a:r>
            <a:r>
              <a:rPr b="1" lang="en-US" sz="2800" strike="noStrike" u="none">
                <a:solidFill>
                  <a:srgbClr val="0000ff"/>
                </a:solidFill>
                <a:effectLst/>
                <a:uFillTx/>
                <a:latin typeface="Times New Roman"/>
              </a:rPr>
              <a:t>cont.</a:t>
            </a:r>
            <a:r>
              <a:rPr b="0" lang="en-US" sz="2800" strike="noStrike" u="none">
                <a:solidFill>
                  <a:srgbClr val="0000ff"/>
                </a:solidFill>
                <a:effectLst/>
                <a:uFillTx/>
                <a:latin typeface="Times New Roman"/>
              </a:rPr>
              <a:t> </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Transmission Poles:  The queue for steel poles is high, however, the opportunity for resale is more limited.</a:t>
            </a: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Probable resale value: &gt;50%</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Conservative resale value: &gt;25%</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Net value at risk:  $1.5MM</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ff"/>
                </a:solidFill>
                <a:effectLst/>
                <a:uFillTx/>
                <a:latin typeface="Times New Roman"/>
              </a:rPr>
              <a:t>Land options</a:t>
            </a:r>
            <a:r>
              <a:rPr b="0" lang="en-US" sz="2400" strike="noStrike" u="none">
                <a:solidFill>
                  <a:srgbClr val="0000ff"/>
                </a:solidFill>
                <a:effectLst/>
                <a:uFillTx/>
                <a:latin typeface="Times New Roman"/>
              </a:rPr>
              <a:t>--All money is at risk &amp; cannot be recouped.  $0.5MM  </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ff"/>
                </a:solidFill>
                <a:effectLst/>
                <a:uFillTx/>
                <a:latin typeface="Times New Roman"/>
              </a:rPr>
              <a:t>Total net at risk on 11/15/00:  $3.9MM</a:t>
            </a: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45" name="" descr=""/>
          <p:cNvPicPr/>
          <p:nvPr/>
        </p:nvPicPr>
        <p:blipFill>
          <a:blip r:embed="rId1"/>
          <a:stretch/>
        </p:blipFill>
        <p:spPr>
          <a:xfrm>
            <a:off x="533520" y="533520"/>
            <a:ext cx="914400" cy="963360"/>
          </a:xfrm>
          <a:prstGeom prst="rect">
            <a:avLst/>
          </a:prstGeom>
          <a:noFill/>
          <a:ln w="0">
            <a:noFill/>
          </a:ln>
        </p:spPr>
      </p:pic>
      <p:sp>
        <p:nvSpPr>
          <p:cNvPr id="246" name=""/>
          <p:cNvSpPr/>
          <p:nvPr/>
        </p:nvSpPr>
        <p:spPr>
          <a:xfrm>
            <a:off x="1295280" y="1523880"/>
            <a:ext cx="723924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3EC3BC4C-41DC-495A-8901-156290A52695}" type="slidenum">
              <a:t>17</a:t>
            </a:fld>
          </a:p>
        </p:txBody>
      </p:sp>
      <p:sp>
        <p:nvSpPr>
          <p:cNvPr id="4" name="PlaceHolder 3"/>
          <p:cNvSpPr>
            <a:spLocks noGrp="1"/>
          </p:cNvSpPr>
          <p:nvPr>
            <p:ph type="dt" idx="1"/>
          </p:nvPr>
        </p:nvSpPr>
        <p:spPr/>
        <p:txBody>
          <a:bodyPr/>
          <a:p>
            <a:r>
              <a:rPr lang="en-US"/>
              <a:t>August 24, 2000</a:t>
            </a: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47" name="PlaceHolder 1"/>
          <p:cNvSpPr>
            <a:spLocks noGrp="1"/>
          </p:cNvSpPr>
          <p:nvPr>
            <p:ph/>
          </p:nvPr>
        </p:nvSpPr>
        <p:spPr>
          <a:xfrm>
            <a:off x="990720" y="152280"/>
            <a:ext cx="7772400" cy="4114800"/>
          </a:xfrm>
          <a:prstGeom prst="rect">
            <a:avLst/>
          </a:prstGeom>
          <a:noFill/>
          <a:ln w="0">
            <a:noFill/>
          </a:ln>
        </p:spPr>
        <p:txBody>
          <a:bodyPr lIns="90000" rIns="90000" tIns="46800" bIns="46800" anchor="t">
            <a:normAutofit fontScale="62500" lnSpcReduction="19999"/>
          </a:bodyPr>
          <a:p>
            <a:pPr marL="343080" indent="-34308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Assumptions</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1)  300 hrs./year to SOCO or FL</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2)  TVA transmission costs $1.65/MWH</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3)  TVA losses @ 3%</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4)  Forward curves  </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Summer ‘01 forward curves:  $120/MWH</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Summer ‘02 forward curves:  $93/MWH</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Summer ‘03 forward curves:  $80/MWH</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5) SOCO-TVA premium </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2001:  $20/MW-hr</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2002:  $15/MW-hr</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2003:  $10/MW-hr.</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6)  20 days per year where transmission from TVA to SOCO is not available</a:t>
            </a:r>
            <a:endParaRPr b="0" lang="en-US" sz="2400" strike="noStrike" u="none">
              <a:solidFill>
                <a:srgbClr val="000000"/>
              </a:solidFill>
              <a:effectLst/>
              <a:uFillTx/>
              <a:latin typeface="Times New Roman"/>
            </a:endParaRPr>
          </a:p>
          <a:p>
            <a:pPr lvl="1" marL="743040" indent="-285840">
              <a:spcBef>
                <a:spcPts val="601"/>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7) Capacity of Caledonia at peak:  500MW</a:t>
            </a: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48" name="" descr=""/>
          <p:cNvPicPr/>
          <p:nvPr/>
        </p:nvPicPr>
        <p:blipFill>
          <a:blip r:embed="rId1"/>
          <a:stretch/>
        </p:blipFill>
        <p:spPr>
          <a:xfrm>
            <a:off x="228600" y="152280"/>
            <a:ext cx="914400" cy="963720"/>
          </a:xfrm>
          <a:prstGeom prst="rect">
            <a:avLst/>
          </a:prstGeom>
          <a:noFill/>
          <a:ln w="0">
            <a:noFill/>
          </a:ln>
        </p:spPr>
      </p:pic>
      <p:sp>
        <p:nvSpPr>
          <p:cNvPr id="249" name=""/>
          <p:cNvSpPr/>
          <p:nvPr/>
        </p:nvSpPr>
        <p:spPr>
          <a:xfrm>
            <a:off x="990720" y="2286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D9E66A5-EC4B-4EE1-8851-AA8D627C3DCF}" type="slidenum">
              <a:t>18</a:t>
            </a:fld>
          </a:p>
        </p:txBody>
      </p:sp>
      <p:sp>
        <p:nvSpPr>
          <p:cNvPr id="4" name="PlaceHolder 3"/>
          <p:cNvSpPr>
            <a:spLocks noGrp="1"/>
          </p:cNvSpPr>
          <p:nvPr>
            <p:ph type="dt" idx="1"/>
          </p:nvPr>
        </p:nvSpPr>
        <p:spPr/>
        <p:txBody>
          <a:bodyPr/>
          <a:p>
            <a:r>
              <a:rPr lang="en-US"/>
              <a:t>August 24, 2000</a:t>
            </a: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50" name="PlaceHolder 1"/>
          <p:cNvSpPr>
            <a:spLocks noGrp="1"/>
          </p:cNvSpPr>
          <p:nvPr>
            <p:ph/>
          </p:nvPr>
        </p:nvSpPr>
        <p:spPr>
          <a:xfrm>
            <a:off x="990720" y="228600"/>
            <a:ext cx="7772400" cy="4114800"/>
          </a:xfrm>
          <a:prstGeom prst="rect">
            <a:avLst/>
          </a:prstGeom>
          <a:noFill/>
          <a:ln w="0">
            <a:noFill/>
          </a:ln>
        </p:spPr>
        <p:txBody>
          <a:bodyPr lIns="90000" rIns="90000" tIns="46800" bIns="46800" anchor="t">
            <a:normAutofit fontScale="70000" lnSpcReduction="19999"/>
          </a:bodyPr>
          <a:p>
            <a:pPr marL="343080" indent="-343080">
              <a:spcBef>
                <a:spcPts val="55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Formula Summary</a:t>
            </a:r>
            <a:endParaRPr b="0" lang="en-US" sz="2200" strike="noStrike" u="none">
              <a:solidFill>
                <a:srgbClr val="000000"/>
              </a:solidFill>
              <a:effectLst/>
              <a:uFillTx/>
              <a:latin typeface="Times New Roman"/>
            </a:endParaRPr>
          </a:p>
          <a:p>
            <a:pPr lvl="1" marL="743040" indent="-285840">
              <a:spcBef>
                <a:spcPts val="55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Increase sales to SOCO/FL = #days/yr * hrs/day * MW * $/MW</a:t>
            </a:r>
            <a:endParaRPr b="0" lang="en-US" sz="22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final units:  $/yr</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 20 days*16 hrs/day*500 MW*$X per MWH  </a:t>
            </a: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2001:  20 days*16 hrs/day*500 MW*$20 per MWH = </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$3.2MM</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2002:  20 days*16 hrs/day*500 MW*$15 per MWH =$2.4MM</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2003:  20 days*16 hrs/day*500 MW*$10 per MWH =$1.6MM</a:t>
            </a: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55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Decrease transmission fees to TVA = MW * $/kw/mo * mo/yr</a:t>
            </a: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final units:  $/yr</a:t>
            </a: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=500 MW * $1.65/kw/mo * 4 mo.</a:t>
            </a:r>
            <a:endParaRPr b="0" lang="en-US" sz="2200" strike="noStrike" u="none">
              <a:solidFill>
                <a:srgbClr val="000000"/>
              </a:solidFill>
              <a:effectLst/>
              <a:uFillTx/>
              <a:latin typeface="Times New Roman"/>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2001 to 2003 = 500 MW * $1.65/kw/mo * 4 </a:t>
            </a:r>
            <a:r>
              <a:rPr b="0" lang="en-US" sz="2200" strike="noStrike" u="none">
                <a:solidFill>
                  <a:srgbClr val="0000ff"/>
                </a:solidFill>
                <a:effectLst/>
                <a:uFillTx/>
                <a:latin typeface="Times New Roman"/>
              </a:rPr>
              <a:t>	</a:t>
            </a:r>
            <a:r>
              <a:rPr b="0" lang="en-US" sz="2200" strike="noStrike" u="none">
                <a:solidFill>
                  <a:srgbClr val="0000ff"/>
                </a:solidFill>
                <a:effectLst/>
                <a:uFillTx/>
                <a:latin typeface="Times New Roman"/>
              </a:rPr>
              <a:t>	</a:t>
            </a:r>
            <a:r>
              <a:rPr b="0" lang="en-US" sz="2200" strike="noStrike" u="none">
                <a:solidFill>
                  <a:srgbClr val="0000ff"/>
                </a:solidFill>
                <a:effectLst/>
                <a:uFillTx/>
                <a:latin typeface="Times New Roman"/>
              </a:rPr>
              <a:t>	</a:t>
            </a:r>
            <a:r>
              <a:rPr b="0" lang="en-US" sz="2200" strike="noStrike" u="none">
                <a:solidFill>
                  <a:srgbClr val="0000ff"/>
                </a:solidFill>
                <a:effectLst/>
                <a:uFillTx/>
                <a:latin typeface="Times New Roman"/>
              </a:rPr>
              <a:t>	</a:t>
            </a:r>
            <a:r>
              <a:rPr b="0" lang="en-US" sz="2200" strike="noStrike" u="none">
                <a:solidFill>
                  <a:srgbClr val="0000ff"/>
                </a:solidFill>
                <a:effectLst/>
                <a:uFillTx/>
                <a:latin typeface="Times New Roman"/>
              </a:rPr>
              <a:t>   mo.=3.3MM</a:t>
            </a:r>
            <a:endParaRPr b="0" lang="en-US" sz="2200" strike="noStrike" u="none">
              <a:solidFill>
                <a:srgbClr val="000000"/>
              </a:solidFill>
              <a:effectLst/>
              <a:uFillTx/>
              <a:latin typeface="Times New Roman"/>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pic>
        <p:nvPicPr>
          <p:cNvPr id="251" name="" descr=""/>
          <p:cNvPicPr/>
          <p:nvPr/>
        </p:nvPicPr>
        <p:blipFill>
          <a:blip r:embed="rId1"/>
          <a:stretch/>
        </p:blipFill>
        <p:spPr>
          <a:xfrm>
            <a:off x="152280" y="152280"/>
            <a:ext cx="914400" cy="963720"/>
          </a:xfrm>
          <a:prstGeom prst="rect">
            <a:avLst/>
          </a:prstGeom>
          <a:noFill/>
          <a:ln w="0">
            <a:noFill/>
          </a:ln>
        </p:spPr>
      </p:pic>
      <p:sp>
        <p:nvSpPr>
          <p:cNvPr id="252" name=""/>
          <p:cNvSpPr/>
          <p:nvPr/>
        </p:nvSpPr>
        <p:spPr>
          <a:xfrm>
            <a:off x="1143000" y="30492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14A0205-AF00-47F6-8D11-AFCF5F9C431D}" type="slidenum">
              <a:t>19</a:t>
            </a:fld>
          </a:p>
        </p:txBody>
      </p:sp>
      <p:sp>
        <p:nvSpPr>
          <p:cNvPr id="4" name="PlaceHolder 3"/>
          <p:cNvSpPr>
            <a:spLocks noGrp="1"/>
          </p:cNvSpPr>
          <p:nvPr>
            <p:ph type="dt" idx="1"/>
          </p:nvPr>
        </p:nvSpPr>
        <p:spPr/>
        <p:txBody>
          <a:bodyPr/>
          <a:p>
            <a:r>
              <a:rPr lang="en-US"/>
              <a:t>August 24, 2000</a:t>
            </a: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ff"/>
                </a:solidFill>
                <a:effectLst/>
                <a:uFillTx/>
                <a:latin typeface="Times New Roman"/>
              </a:rPr>
              <a:t>Caledonia--Southern Details</a:t>
            </a:r>
            <a:endParaRPr b="0" lang="en-US" sz="4400" strike="noStrike" u="none">
              <a:solidFill>
                <a:srgbClr val="000000"/>
              </a:solidFill>
              <a:effectLst/>
              <a:uFillTx/>
              <a:latin typeface="Times New Roman"/>
            </a:endParaRPr>
          </a:p>
        </p:txBody>
      </p:sp>
      <p:sp>
        <p:nvSpPr>
          <p:cNvPr id="5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Description</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A new 500 kV line will be erected from the </a:t>
            </a:r>
            <a:br>
              <a:rPr sz="2800"/>
            </a:br>
            <a:r>
              <a:rPr b="0" lang="en-US" sz="2800" strike="noStrike" u="none">
                <a:solidFill>
                  <a:srgbClr val="0000ff"/>
                </a:solidFill>
                <a:effectLst/>
                <a:uFillTx/>
                <a:latin typeface="Times New Roman"/>
              </a:rPr>
              <a:t>Caledonia utility to a new substation located within  the Southern Company service territory.</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Line length:  3.2 miles</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Completion Date:  Summer 2001</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Estimated Payback</a:t>
            </a:r>
            <a:endParaRPr b="0" lang="en-US" sz="28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Simple</a:t>
            </a:r>
            <a:r>
              <a:rPr b="0" lang="en-US" sz="2400" strike="noStrike" u="none">
                <a:solidFill>
                  <a:srgbClr val="0000ff"/>
                </a:solidFill>
                <a:effectLst/>
                <a:uFillTx/>
                <a:latin typeface="Times New Roman"/>
              </a:rPr>
              <a:t>	</a:t>
            </a:r>
            <a:r>
              <a:rPr b="0" lang="en-US" sz="2400" strike="noStrike" u="none">
                <a:solidFill>
                  <a:srgbClr val="0000ff"/>
                </a:solidFill>
                <a:effectLst/>
                <a:uFillTx/>
                <a:latin typeface="Times New Roman"/>
              </a:rPr>
              <a:t> = 2 years</a:t>
            </a:r>
            <a:endParaRPr b="0" lang="en-US" sz="2400" strike="noStrike" u="none">
              <a:solidFill>
                <a:srgbClr val="000000"/>
              </a:solidFill>
              <a:effectLst/>
              <a:uFillTx/>
              <a:latin typeface="Times New Roman"/>
            </a:endParaRPr>
          </a:p>
          <a:p>
            <a:pPr lvl="2" marL="1143000" indent="-228600">
              <a:spcBef>
                <a:spcPts val="60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NPV @ 10% =2.5 years</a:t>
            </a:r>
            <a:endParaRPr b="0" lang="en-US" sz="2400" strike="noStrike" u="none">
              <a:solidFill>
                <a:srgbClr val="000000"/>
              </a:solidFill>
              <a:effectLst/>
              <a:uFillTx/>
              <a:latin typeface="Times New Roman"/>
            </a:endParaRPr>
          </a:p>
          <a:p>
            <a:pPr lvl="1" marL="74304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51" name="" descr=""/>
          <p:cNvPicPr/>
          <p:nvPr/>
        </p:nvPicPr>
        <p:blipFill>
          <a:blip r:embed="rId1"/>
          <a:stretch/>
        </p:blipFill>
        <p:spPr>
          <a:xfrm>
            <a:off x="533520" y="533520"/>
            <a:ext cx="914400" cy="963360"/>
          </a:xfrm>
          <a:prstGeom prst="rect">
            <a:avLst/>
          </a:prstGeom>
          <a:noFill/>
          <a:ln w="0">
            <a:noFill/>
          </a:ln>
        </p:spPr>
      </p:pic>
      <p:sp>
        <p:nvSpPr>
          <p:cNvPr id="52" name=""/>
          <p:cNvSpPr/>
          <p:nvPr/>
        </p:nvSpPr>
        <p:spPr>
          <a:xfrm>
            <a:off x="685800" y="20574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2F27F34-50B3-4162-A325-AEC80EEBDF62}" type="slidenum">
              <a:t>2</a:t>
            </a:fld>
          </a:p>
        </p:txBody>
      </p:sp>
      <p:sp>
        <p:nvSpPr>
          <p:cNvPr id="5" name="PlaceHolder 4"/>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53" name="PlaceHolder 1"/>
          <p:cNvSpPr>
            <a:spLocks noGrp="1"/>
          </p:cNvSpPr>
          <p:nvPr>
            <p:ph/>
          </p:nvPr>
        </p:nvSpPr>
        <p:spPr>
          <a:xfrm>
            <a:off x="914400" y="1219320"/>
            <a:ext cx="7772400" cy="4114800"/>
          </a:xfrm>
          <a:prstGeom prst="rect">
            <a:avLst/>
          </a:prstGeom>
          <a:noFill/>
          <a:ln w="0">
            <a:noFill/>
          </a:ln>
        </p:spPr>
        <p:txBody>
          <a:bodyPr lIns="90000" rIns="90000" tIns="46800" bIns="46800" anchor="t">
            <a:normAutofit fontScale="77500" lnSpcReduction="19999"/>
          </a:bodyPr>
          <a:p>
            <a:pPr marL="343080" indent="-343080">
              <a:spcBef>
                <a:spcPts val="55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Formula Summary</a:t>
            </a:r>
            <a:endParaRPr b="0" lang="en-US" sz="2200" strike="noStrike" u="none">
              <a:solidFill>
                <a:srgbClr val="000000"/>
              </a:solidFill>
              <a:effectLst/>
              <a:uFillTx/>
              <a:latin typeface="Times New Roman"/>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285840">
              <a:spcBef>
                <a:spcPts val="55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Decrease transmission losses to TVA = % loss * MW * hrs/yr (power price fwd curve $/MWH + TVA SOCO premium $/MWH)</a:t>
            </a: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final units:  $/yr</a:t>
            </a: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=.03 * 500MW * 300 hr/yr ($120/MWH + $20/MWH)</a:t>
            </a:r>
            <a:endParaRPr b="0" lang="en-US" sz="2200" strike="noStrike" u="none">
              <a:solidFill>
                <a:srgbClr val="000000"/>
              </a:solidFill>
              <a:effectLst/>
              <a:uFillTx/>
              <a:latin typeface="Times New Roman"/>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2001: =.03 * 500MW * 300 hr/yr ($120/MWH + $20/MWH) = $0.6MM</a:t>
            </a: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2002: .03 * 500MW * 300 hr/yr ($93/MWH + $15/MWH) =$.5MM</a:t>
            </a:r>
            <a:endParaRPr b="0" lang="en-US" sz="2200" strike="noStrike" u="none">
              <a:solidFill>
                <a:srgbClr val="000000"/>
              </a:solidFill>
              <a:effectLst/>
              <a:uFillTx/>
              <a:latin typeface="Times New Roman"/>
            </a:endParaRPr>
          </a:p>
          <a:p>
            <a:pPr lvl="2" marL="1143000" indent="-228600">
              <a:spcBef>
                <a:spcPts val="550"/>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Times New Roman"/>
              </a:rPr>
              <a:t>2003: .03 * 500MW * 300 hr/yr ($80/MWH + $10/MWH) =$.4MM</a:t>
            </a:r>
            <a:endParaRPr b="0" lang="en-US" sz="2200" strike="noStrike" u="none">
              <a:solidFill>
                <a:srgbClr val="000000"/>
              </a:solidFill>
              <a:effectLst/>
              <a:uFillTx/>
              <a:latin typeface="Times New Roman"/>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a:p>
            <a:pPr lvl="1" marL="74304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Times New Roman"/>
            </a:endParaRPr>
          </a:p>
        </p:txBody>
      </p:sp>
      <p:pic>
        <p:nvPicPr>
          <p:cNvPr id="254" name="" descr=""/>
          <p:cNvPicPr/>
          <p:nvPr/>
        </p:nvPicPr>
        <p:blipFill>
          <a:blip r:embed="rId1"/>
          <a:stretch/>
        </p:blipFill>
        <p:spPr>
          <a:xfrm>
            <a:off x="152280" y="152280"/>
            <a:ext cx="914400" cy="963720"/>
          </a:xfrm>
          <a:prstGeom prst="rect">
            <a:avLst/>
          </a:prstGeom>
          <a:noFill/>
          <a:ln w="0">
            <a:noFill/>
          </a:ln>
        </p:spPr>
      </p:pic>
      <p:sp>
        <p:nvSpPr>
          <p:cNvPr id="255" name=""/>
          <p:cNvSpPr/>
          <p:nvPr/>
        </p:nvSpPr>
        <p:spPr>
          <a:xfrm>
            <a:off x="762120" y="121932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9E384B6-79A1-47DD-A84E-8DA65031AAC9}" type="slidenum">
              <a:t>20</a:t>
            </a:fld>
          </a:p>
        </p:txBody>
      </p:sp>
      <p:sp>
        <p:nvSpPr>
          <p:cNvPr id="4" name="PlaceHolder 3"/>
          <p:cNvSpPr>
            <a:spLocks noGrp="1"/>
          </p:cNvSpPr>
          <p:nvPr>
            <p:ph type="dt" idx="1"/>
          </p:nvPr>
        </p:nvSpPr>
        <p:spPr/>
        <p:txBody>
          <a:bodyPr/>
          <a:p>
            <a:r>
              <a:rPr lang="en-US"/>
              <a:t>August 24, 2000</a:t>
            </a: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0"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56" name="PlaceHolder 1"/>
          <p:cNvSpPr>
            <a:spLocks noGrp="1"/>
          </p:cNvSpPr>
          <p:nvPr>
            <p:ph/>
          </p:nvPr>
        </p:nvSpPr>
        <p:spPr>
          <a:xfrm>
            <a:off x="1066680" y="838080"/>
            <a:ext cx="7772400" cy="4114800"/>
          </a:xfrm>
          <a:prstGeom prst="rect">
            <a:avLst/>
          </a:prstGeom>
          <a:noFill/>
          <a:ln w="0">
            <a:noFill/>
          </a:ln>
        </p:spPr>
        <p:txBody>
          <a:bodyPr lIns="90000" rIns="90000" tIns="46800" bIns="46800" anchor="t">
            <a:normAutofit fontScale="55000" lnSpcReduction="19999"/>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Increase sales to SOCO/FL=</a:t>
            </a: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 days/yr*16 hrs/day*500 MW*$X per MWH=</a:t>
            </a:r>
            <a:endParaRPr b="0" lang="en-US" sz="20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rPr>
              <a:t>2001:  $3.2MM</a:t>
            </a:r>
            <a:endParaRPr b="0" lang="en-US" sz="18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rPr>
              <a:t>2002:  $2.4MM</a:t>
            </a:r>
            <a:endParaRPr b="0" lang="en-US" sz="18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rPr>
              <a:t>2003:  $1.6MM</a:t>
            </a:r>
            <a:endParaRPr b="0" lang="en-US" sz="1800" strike="noStrike" u="none">
              <a:solidFill>
                <a:srgbClr val="000000"/>
              </a:solidFill>
              <a:effectLst/>
              <a:uFillTx/>
              <a:latin typeface="Times New Roman"/>
            </a:endParaRPr>
          </a:p>
          <a:p>
            <a:pPr lvl="2" marL="11430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*Reduction in total TVA transmission costs (see later “Formula slide”)</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2001:  $3.9MM </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2002:  $3.8MM</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2003:  $3.7MM</a:t>
            </a: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Total financial gain</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2001:  $7.1MM</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2002:  $6.2MM</a:t>
            </a:r>
            <a:endParaRPr b="0" lang="en-US" sz="2000" strike="noStrike" u="none">
              <a:solidFill>
                <a:srgbClr val="000000"/>
              </a:solidFill>
              <a:effectLst/>
              <a:uFillTx/>
              <a:latin typeface="Times New Roman"/>
            </a:endParaRPr>
          </a:p>
          <a:p>
            <a:pPr lvl="2" marL="1143000" indent="-228600">
              <a:spcBef>
                <a:spcPts val="499"/>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2003:  $5.3MM</a:t>
            </a: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pic>
        <p:nvPicPr>
          <p:cNvPr id="257" name="" descr=""/>
          <p:cNvPicPr/>
          <p:nvPr/>
        </p:nvPicPr>
        <p:blipFill>
          <a:blip r:embed="rId1"/>
          <a:stretch/>
        </p:blipFill>
        <p:spPr>
          <a:xfrm>
            <a:off x="152280" y="152280"/>
            <a:ext cx="914400" cy="963720"/>
          </a:xfrm>
          <a:prstGeom prst="rect">
            <a:avLst/>
          </a:prstGeom>
          <a:noFill/>
          <a:ln w="0">
            <a:noFill/>
          </a:ln>
        </p:spPr>
      </p:pic>
      <p:sp>
        <p:nvSpPr>
          <p:cNvPr id="258" name=""/>
          <p:cNvSpPr/>
          <p:nvPr/>
        </p:nvSpPr>
        <p:spPr>
          <a:xfrm>
            <a:off x="1143000" y="121932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8F9515F0-B364-45FA-AF02-56FCF273A159}" type="slidenum">
              <a:t>21</a:t>
            </a:fld>
          </a:p>
        </p:txBody>
      </p:sp>
      <p:sp>
        <p:nvSpPr>
          <p:cNvPr id="4" name="PlaceHolder 3"/>
          <p:cNvSpPr>
            <a:spLocks noGrp="1"/>
          </p:cNvSpPr>
          <p:nvPr>
            <p:ph type="dt" idx="1"/>
          </p:nvPr>
        </p:nvSpPr>
        <p:spPr/>
        <p:txBody>
          <a:bodyPr/>
          <a:p>
            <a:r>
              <a:rPr lang="en-US"/>
              <a:t>August 24, 2000</a:t>
            </a: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53"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Purpose</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Allow a direct connection from Caledonia to the Southern Company (SOCO) system.</a:t>
            </a:r>
            <a:endParaRPr b="0" lang="en-US" sz="2800" strike="noStrike" u="none">
              <a:solidFill>
                <a:srgbClr val="000000"/>
              </a:solidFill>
              <a:effectLst/>
              <a:uFillTx/>
              <a:latin typeface="Times New Roman"/>
            </a:endParaRPr>
          </a:p>
        </p:txBody>
      </p:sp>
      <p:sp>
        <p:nvSpPr>
          <p:cNvPr id="54" name="PlaceHolder 2"/>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ff"/>
                </a:solidFill>
                <a:effectLst/>
                <a:uFillTx/>
                <a:latin typeface="Times New Roman"/>
              </a:rPr>
              <a:t>Caledonia--Southern Details</a:t>
            </a:r>
            <a:endParaRPr b="0" lang="en-US" sz="4400" strike="noStrike" u="none">
              <a:solidFill>
                <a:srgbClr val="000000"/>
              </a:solidFill>
              <a:effectLst/>
              <a:uFillTx/>
              <a:latin typeface="Times New Roman"/>
            </a:endParaRPr>
          </a:p>
        </p:txBody>
      </p:sp>
      <p:pic>
        <p:nvPicPr>
          <p:cNvPr id="55" name="" descr=""/>
          <p:cNvPicPr/>
          <p:nvPr/>
        </p:nvPicPr>
        <p:blipFill>
          <a:blip r:embed="rId1"/>
          <a:stretch/>
        </p:blipFill>
        <p:spPr>
          <a:xfrm>
            <a:off x="533520" y="533520"/>
            <a:ext cx="914400" cy="963360"/>
          </a:xfrm>
          <a:prstGeom prst="rect">
            <a:avLst/>
          </a:prstGeom>
          <a:noFill/>
          <a:ln w="0">
            <a:noFill/>
          </a:ln>
        </p:spPr>
      </p:pic>
      <p:sp>
        <p:nvSpPr>
          <p:cNvPr id="56" name=""/>
          <p:cNvSpPr/>
          <p:nvPr/>
        </p:nvSpPr>
        <p:spPr>
          <a:xfrm>
            <a:off x="685800" y="20574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A42EA45-7ADC-4CE2-BF8C-9F785C4D6E37}" type="slidenum">
              <a:t>3</a:t>
            </a:fld>
          </a:p>
        </p:txBody>
      </p:sp>
      <p:sp>
        <p:nvSpPr>
          <p:cNvPr id="5" name="PlaceHolder 4"/>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76212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ff"/>
                </a:solidFill>
                <a:effectLst/>
                <a:uFillTx/>
                <a:latin typeface="Times New Roman"/>
              </a:rPr>
              <a:t>Caledonia Second Interconnection   One Line Diagram</a:t>
            </a:r>
            <a:endParaRPr b="0" lang="en-US" sz="4400" strike="noStrike" u="none">
              <a:solidFill>
                <a:srgbClr val="000000"/>
              </a:solidFill>
              <a:effectLst/>
              <a:uFillTx/>
              <a:latin typeface="Times New Roman"/>
            </a:endParaRPr>
          </a:p>
        </p:txBody>
      </p:sp>
      <p:pic>
        <p:nvPicPr>
          <p:cNvPr id="58" name="" descr=""/>
          <p:cNvPicPr/>
          <p:nvPr/>
        </p:nvPicPr>
        <p:blipFill>
          <a:blip r:embed="rId1"/>
          <a:stretch/>
        </p:blipFill>
        <p:spPr>
          <a:xfrm>
            <a:off x="533520" y="533520"/>
            <a:ext cx="914400" cy="963360"/>
          </a:xfrm>
          <a:prstGeom prst="rect">
            <a:avLst/>
          </a:prstGeom>
          <a:noFill/>
          <a:ln w="0">
            <a:noFill/>
          </a:ln>
        </p:spPr>
      </p:pic>
      <p:grpSp>
        <p:nvGrpSpPr>
          <p:cNvPr id="59" name=""/>
          <p:cNvGrpSpPr/>
          <p:nvPr/>
        </p:nvGrpSpPr>
        <p:grpSpPr>
          <a:xfrm>
            <a:off x="1395360" y="5264280"/>
            <a:ext cx="1855800" cy="865800"/>
            <a:chOff x="1395360" y="5264280"/>
            <a:chExt cx="1855800" cy="865800"/>
          </a:xfrm>
        </p:grpSpPr>
        <p:sp>
          <p:nvSpPr>
            <p:cNvPr id="60" name=""/>
            <p:cNvSpPr/>
            <p:nvPr/>
          </p:nvSpPr>
          <p:spPr>
            <a:xfrm>
              <a:off x="1535040" y="5702400"/>
              <a:ext cx="2347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1535040" y="5945400"/>
              <a:ext cx="234720" cy="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1769760" y="5578560"/>
              <a:ext cx="14814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Existing Facilities</a:t>
              </a:r>
              <a:endParaRPr b="0" lang="en-US" sz="1200" strike="noStrike" u="none">
                <a:solidFill>
                  <a:srgbClr val="000000"/>
                </a:solidFill>
                <a:effectLst/>
                <a:uFillTx/>
                <a:latin typeface="Times New Roman"/>
              </a:endParaRPr>
            </a:p>
          </p:txBody>
        </p:sp>
        <p:sp>
          <p:nvSpPr>
            <p:cNvPr id="63" name=""/>
            <p:cNvSpPr/>
            <p:nvPr/>
          </p:nvSpPr>
          <p:spPr>
            <a:xfrm>
              <a:off x="1769760" y="5853240"/>
              <a:ext cx="14814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New Facilities</a:t>
              </a:r>
              <a:endParaRPr b="0" lang="en-US" sz="1200" strike="noStrike" u="none">
                <a:solidFill>
                  <a:srgbClr val="000000"/>
                </a:solidFill>
                <a:effectLst/>
                <a:uFillTx/>
                <a:latin typeface="Times New Roman"/>
              </a:endParaRPr>
            </a:p>
          </p:txBody>
        </p:sp>
        <p:sp>
          <p:nvSpPr>
            <p:cNvPr id="64" name=""/>
            <p:cNvSpPr/>
            <p:nvPr/>
          </p:nvSpPr>
          <p:spPr>
            <a:xfrm>
              <a:off x="1395360" y="5264280"/>
              <a:ext cx="1481040" cy="2768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sng">
                  <a:solidFill>
                    <a:srgbClr val="000000"/>
                  </a:solidFill>
                  <a:effectLst/>
                  <a:uFillTx/>
                  <a:latin typeface="Times New Roman"/>
                </a:rPr>
                <a:t>Legend</a:t>
              </a:r>
              <a:endParaRPr b="0" lang="en-US" sz="1200" strike="noStrike" u="none">
                <a:solidFill>
                  <a:srgbClr val="000000"/>
                </a:solidFill>
                <a:effectLst/>
                <a:uFillTx/>
                <a:latin typeface="Times New Roman"/>
              </a:endParaRPr>
            </a:p>
          </p:txBody>
        </p:sp>
      </p:grpSp>
      <p:grpSp>
        <p:nvGrpSpPr>
          <p:cNvPr id="65" name=""/>
          <p:cNvGrpSpPr/>
          <p:nvPr/>
        </p:nvGrpSpPr>
        <p:grpSpPr>
          <a:xfrm>
            <a:off x="1955880" y="2087640"/>
            <a:ext cx="6164280" cy="4483080"/>
            <a:chOff x="1955880" y="2087640"/>
            <a:chExt cx="6164280" cy="4483080"/>
          </a:xfrm>
        </p:grpSpPr>
        <p:grpSp>
          <p:nvGrpSpPr>
            <p:cNvPr id="66" name=""/>
            <p:cNvGrpSpPr/>
            <p:nvPr/>
          </p:nvGrpSpPr>
          <p:grpSpPr>
            <a:xfrm>
              <a:off x="1955880" y="2087640"/>
              <a:ext cx="6164280" cy="4483080"/>
              <a:chOff x="1955880" y="2087640"/>
              <a:chExt cx="6164280" cy="4483080"/>
            </a:xfrm>
          </p:grpSpPr>
          <p:sp>
            <p:nvSpPr>
              <p:cNvPr id="67" name=""/>
              <p:cNvSpPr/>
              <p:nvPr/>
            </p:nvSpPr>
            <p:spPr>
              <a:xfrm>
                <a:off x="6247080" y="2581200"/>
                <a:ext cx="280800" cy="934920"/>
              </a:xfrm>
              <a:custGeom>
                <a:avLst/>
                <a:gdLst/>
                <a:ahLst/>
                <a:rect l="l" t="t" r="r" b="b"/>
                <a:pathLst>
                  <a:path w="198" h="643">
                    <a:moveTo>
                      <a:pt x="198" y="643"/>
                    </a:moveTo>
                    <a:lnTo>
                      <a:pt x="0" y="643"/>
                    </a:lnTo>
                    <a:lnTo>
                      <a:pt x="0" y="0"/>
                    </a:lnTo>
                  </a:path>
                </a:pathLst>
              </a:custGeom>
              <a:noFill/>
              <a:ln w="1908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8" name=""/>
              <p:cNvSpPr/>
              <p:nvPr/>
            </p:nvSpPr>
            <p:spPr>
              <a:xfrm>
                <a:off x="4581720" y="3443400"/>
                <a:ext cx="2462400" cy="2012760"/>
              </a:xfrm>
              <a:custGeom>
                <a:avLst/>
                <a:gdLst/>
                <a:ahLst/>
                <a:rect l="l" t="t" r="r" b="b"/>
                <a:pathLst>
                  <a:path w="1551" h="1268">
                    <a:moveTo>
                      <a:pt x="1551" y="13"/>
                    </a:moveTo>
                    <a:lnTo>
                      <a:pt x="1425" y="0"/>
                    </a:lnTo>
                    <a:lnTo>
                      <a:pt x="1415" y="1261"/>
                    </a:lnTo>
                    <a:lnTo>
                      <a:pt x="0" y="1268"/>
                    </a:lnTo>
                    <a:lnTo>
                      <a:pt x="7" y="1135"/>
                    </a:lnTo>
                  </a:path>
                </a:pathLst>
              </a:custGeom>
              <a:noFill/>
              <a:ln w="1908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69" name=""/>
              <p:cNvSpPr/>
              <p:nvPr/>
            </p:nvSpPr>
            <p:spPr>
              <a:xfrm>
                <a:off x="2840400" y="2940120"/>
                <a:ext cx="135864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0" name=""/>
              <p:cNvGrpSpPr/>
              <p:nvPr/>
            </p:nvGrpSpPr>
            <p:grpSpPr>
              <a:xfrm>
                <a:off x="2976840" y="2940120"/>
                <a:ext cx="136080" cy="1047240"/>
                <a:chOff x="2976840" y="2940120"/>
                <a:chExt cx="136080" cy="1047240"/>
              </a:xfrm>
            </p:grpSpPr>
            <p:sp>
              <p:nvSpPr>
                <p:cNvPr id="71" name=""/>
                <p:cNvSpPr/>
                <p:nvPr/>
              </p:nvSpPr>
              <p:spPr>
                <a:xfrm>
                  <a:off x="3045240" y="2940120"/>
                  <a:ext cx="0" cy="2095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976840" y="3149640"/>
                  <a:ext cx="136080" cy="14004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045240" y="3289680"/>
                  <a:ext cx="0" cy="3474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3045240" y="3777480"/>
                  <a:ext cx="0" cy="209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flipH="1">
                  <a:off x="2976840" y="3637440"/>
                  <a:ext cx="136080" cy="13968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76" name=""/>
              <p:cNvSpPr/>
              <p:nvPr/>
            </p:nvSpPr>
            <p:spPr>
              <a:xfrm>
                <a:off x="2840400" y="3987720"/>
                <a:ext cx="8823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7" name=""/>
              <p:cNvGrpSpPr/>
              <p:nvPr/>
            </p:nvGrpSpPr>
            <p:grpSpPr>
              <a:xfrm>
                <a:off x="3450960" y="2940120"/>
                <a:ext cx="136800" cy="1047240"/>
                <a:chOff x="3450960" y="2940120"/>
                <a:chExt cx="136800" cy="1047240"/>
              </a:xfrm>
            </p:grpSpPr>
            <p:sp>
              <p:nvSpPr>
                <p:cNvPr id="78" name=""/>
                <p:cNvSpPr/>
                <p:nvPr/>
              </p:nvSpPr>
              <p:spPr>
                <a:xfrm>
                  <a:off x="3519360" y="2940120"/>
                  <a:ext cx="0" cy="2095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3451320" y="3149640"/>
                  <a:ext cx="136440" cy="14004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3519360" y="3289680"/>
                  <a:ext cx="0" cy="3474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3519360" y="3777480"/>
                  <a:ext cx="0" cy="20988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flipH="1">
                  <a:off x="3450600" y="3637440"/>
                  <a:ext cx="136440" cy="13968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83" name=""/>
              <p:cNvSpPr/>
              <p:nvPr/>
            </p:nvSpPr>
            <p:spPr>
              <a:xfrm>
                <a:off x="3044880" y="3497400"/>
                <a:ext cx="136800" cy="909360"/>
              </a:xfrm>
              <a:custGeom>
                <a:avLst/>
                <a:gdLst/>
                <a:ahLst/>
                <a:rect l="l" t="t" r="r" b="b"/>
                <a:pathLst>
                  <a:path w="96" h="624">
                    <a:moveTo>
                      <a:pt x="0" y="0"/>
                    </a:moveTo>
                    <a:lnTo>
                      <a:pt x="96" y="0"/>
                    </a:lnTo>
                    <a:lnTo>
                      <a:pt x="96" y="624"/>
                    </a:lnTo>
                  </a:path>
                </a:pathLst>
              </a:custGeom>
              <a:noFill/>
              <a:ln w="1908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84" name=""/>
              <p:cNvSpPr/>
              <p:nvPr/>
            </p:nvSpPr>
            <p:spPr>
              <a:xfrm>
                <a:off x="2295720" y="2590920"/>
                <a:ext cx="1019160" cy="1396800"/>
              </a:xfrm>
              <a:custGeom>
                <a:avLst/>
                <a:gdLst/>
                <a:ahLst/>
                <a:rect l="l" t="t" r="r" b="b"/>
                <a:pathLst>
                  <a:path w="720" h="960">
                    <a:moveTo>
                      <a:pt x="720" y="960"/>
                    </a:moveTo>
                    <a:lnTo>
                      <a:pt x="720" y="0"/>
                    </a:lnTo>
                    <a:lnTo>
                      <a:pt x="0" y="0"/>
                    </a:lnTo>
                  </a:path>
                </a:pathLst>
              </a:custGeom>
              <a:noFill/>
              <a:ln w="1908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85" name=""/>
              <p:cNvSpPr/>
              <p:nvPr/>
            </p:nvSpPr>
            <p:spPr>
              <a:xfrm>
                <a:off x="3519720" y="2590920"/>
                <a:ext cx="4554360" cy="906480"/>
              </a:xfrm>
              <a:custGeom>
                <a:avLst/>
                <a:gdLst/>
                <a:ahLst/>
                <a:rect l="l" t="t" r="r" b="b"/>
                <a:pathLst>
                  <a:path w="3216" h="624">
                    <a:moveTo>
                      <a:pt x="0" y="624"/>
                    </a:moveTo>
                    <a:lnTo>
                      <a:pt x="96" y="624"/>
                    </a:lnTo>
                    <a:lnTo>
                      <a:pt x="96" y="0"/>
                    </a:lnTo>
                    <a:lnTo>
                      <a:pt x="3216" y="0"/>
                    </a:lnTo>
                  </a:path>
                </a:pathLst>
              </a:custGeom>
              <a:noFill/>
              <a:ln w="1908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86" name=""/>
              <p:cNvSpPr/>
              <p:nvPr/>
            </p:nvSpPr>
            <p:spPr>
              <a:xfrm>
                <a:off x="3996000" y="2940120"/>
                <a:ext cx="1440" cy="23652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016440" y="3467160"/>
                <a:ext cx="66600" cy="68040"/>
              </a:xfrm>
              <a:prstGeom prst="ellipse">
                <a:avLst/>
              </a:prstGeom>
              <a:solidFill>
                <a:srgbClr val="000000"/>
              </a:solidFill>
              <a:ln w="9360">
                <a:solidFill>
                  <a:srgbClr val="000000"/>
                </a:solidFill>
                <a:miter/>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88" name=""/>
              <p:cNvSpPr/>
              <p:nvPr/>
            </p:nvSpPr>
            <p:spPr>
              <a:xfrm>
                <a:off x="3007080" y="2906640"/>
                <a:ext cx="66600" cy="666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360" bIns="360" anchor="ctr">
                <a:noAutofit/>
              </a:bodyPr>
              <a:p>
                <a:endParaRPr b="0" lang="en-US" sz="2400" strike="noStrike" u="none">
                  <a:solidFill>
                    <a:srgbClr val="000000"/>
                  </a:solidFill>
                  <a:effectLst/>
                  <a:uFillTx/>
                  <a:latin typeface="Times New Roman"/>
                </a:endParaRPr>
              </a:p>
            </p:txBody>
          </p:sp>
          <p:sp>
            <p:nvSpPr>
              <p:cNvPr id="89" name=""/>
              <p:cNvSpPr/>
              <p:nvPr/>
            </p:nvSpPr>
            <p:spPr>
              <a:xfrm>
                <a:off x="3484800" y="3454200"/>
                <a:ext cx="68400" cy="684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90" name=""/>
              <p:cNvSpPr/>
              <p:nvPr/>
            </p:nvSpPr>
            <p:spPr>
              <a:xfrm>
                <a:off x="3284640" y="3952800"/>
                <a:ext cx="66600" cy="6984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91" name=""/>
              <p:cNvSpPr/>
              <p:nvPr/>
            </p:nvSpPr>
            <p:spPr>
              <a:xfrm>
                <a:off x="3007080" y="3951360"/>
                <a:ext cx="66600" cy="68040"/>
              </a:xfrm>
              <a:prstGeom prst="ellipse">
                <a:avLst/>
              </a:prstGeom>
              <a:solidFill>
                <a:srgbClr val="000000"/>
              </a:solidFill>
              <a:ln w="9360">
                <a:solidFill>
                  <a:srgbClr val="000000"/>
                </a:solidFill>
                <a:miter/>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92" name=""/>
              <p:cNvSpPr/>
              <p:nvPr/>
            </p:nvSpPr>
            <p:spPr>
              <a:xfrm>
                <a:off x="3491280" y="3948120"/>
                <a:ext cx="68040" cy="666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360" bIns="360" anchor="ctr">
                <a:noAutofit/>
              </a:bodyPr>
              <a:p>
                <a:endParaRPr b="0" lang="en-US" sz="2400" strike="noStrike" u="none">
                  <a:solidFill>
                    <a:srgbClr val="000000"/>
                  </a:solidFill>
                  <a:effectLst/>
                  <a:uFillTx/>
                  <a:latin typeface="Times New Roman"/>
                </a:endParaRPr>
              </a:p>
            </p:txBody>
          </p:sp>
          <p:sp>
            <p:nvSpPr>
              <p:cNvPr id="93" name=""/>
              <p:cNvSpPr/>
              <p:nvPr/>
            </p:nvSpPr>
            <p:spPr>
              <a:xfrm>
                <a:off x="3491280" y="2900160"/>
                <a:ext cx="68040" cy="684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94" name=""/>
              <p:cNvSpPr/>
              <p:nvPr/>
            </p:nvSpPr>
            <p:spPr>
              <a:xfrm>
                <a:off x="3965760" y="2903400"/>
                <a:ext cx="65160" cy="684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95" name=""/>
              <p:cNvSpPr/>
              <p:nvPr/>
            </p:nvSpPr>
            <p:spPr>
              <a:xfrm flipV="1">
                <a:off x="6320160" y="2940120"/>
                <a:ext cx="884160" cy="9360"/>
              </a:xfrm>
              <a:prstGeom prst="line">
                <a:avLst/>
              </a:prstGeom>
              <a:ln w="19080">
                <a:solidFill>
                  <a:srgbClr val="ff0000"/>
                </a:solidFill>
                <a:miter/>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grpSp>
            <p:nvGrpSpPr>
              <p:cNvPr id="96" name=""/>
              <p:cNvGrpSpPr/>
              <p:nvPr/>
            </p:nvGrpSpPr>
            <p:grpSpPr>
              <a:xfrm>
                <a:off x="6456600" y="2949480"/>
                <a:ext cx="134640" cy="1047600"/>
                <a:chOff x="6456600" y="2949480"/>
                <a:chExt cx="134640" cy="1047600"/>
              </a:xfrm>
            </p:grpSpPr>
            <p:sp>
              <p:nvSpPr>
                <p:cNvPr id="97" name=""/>
                <p:cNvSpPr/>
                <p:nvPr/>
              </p:nvSpPr>
              <p:spPr>
                <a:xfrm>
                  <a:off x="6523920" y="2949480"/>
                  <a:ext cx="0" cy="20988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6456600" y="3159360"/>
                  <a:ext cx="134640" cy="13968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523920" y="3299400"/>
                  <a:ext cx="0" cy="34776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6523920" y="3787560"/>
                  <a:ext cx="0" cy="20952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flipH="1">
                  <a:off x="6456600" y="3647160"/>
                  <a:ext cx="134640" cy="14004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02" name=""/>
              <p:cNvSpPr/>
              <p:nvPr/>
            </p:nvSpPr>
            <p:spPr>
              <a:xfrm>
                <a:off x="6320160" y="3997440"/>
                <a:ext cx="884160" cy="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7000920" y="2949480"/>
                <a:ext cx="0" cy="20808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6932880" y="3157560"/>
                <a:ext cx="135000" cy="13968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7000920" y="3297240"/>
                <a:ext cx="0" cy="34920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7000920" y="3505320"/>
                <a:ext cx="0" cy="49212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6473880" y="3476520"/>
                <a:ext cx="66960" cy="684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08" name=""/>
              <p:cNvSpPr/>
              <p:nvPr/>
            </p:nvSpPr>
            <p:spPr>
              <a:xfrm>
                <a:off x="6488280" y="2916360"/>
                <a:ext cx="66600" cy="66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360" bIns="360" anchor="ctr">
                <a:noAutofit/>
              </a:bodyPr>
              <a:p>
                <a:endParaRPr b="0" lang="en-US" sz="2400" strike="noStrike" u="none">
                  <a:solidFill>
                    <a:srgbClr val="000000"/>
                  </a:solidFill>
                  <a:effectLst/>
                  <a:uFillTx/>
                  <a:latin typeface="Times New Roman"/>
                </a:endParaRPr>
              </a:p>
            </p:txBody>
          </p:sp>
          <p:sp>
            <p:nvSpPr>
              <p:cNvPr id="109" name=""/>
              <p:cNvSpPr/>
              <p:nvPr/>
            </p:nvSpPr>
            <p:spPr>
              <a:xfrm>
                <a:off x="6726600" y="2917800"/>
                <a:ext cx="66600" cy="69840"/>
              </a:xfrm>
              <a:prstGeom prst="ellipse">
                <a:avLst/>
              </a:prstGeom>
              <a:solidFill>
                <a:srgbClr val="ff0000"/>
              </a:solidFill>
              <a:ln w="9360">
                <a:solidFill>
                  <a:srgbClr val="ff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110" name=""/>
              <p:cNvSpPr/>
              <p:nvPr/>
            </p:nvSpPr>
            <p:spPr>
              <a:xfrm>
                <a:off x="6955200" y="3436920"/>
                <a:ext cx="66600" cy="684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11" name=""/>
              <p:cNvSpPr/>
              <p:nvPr/>
            </p:nvSpPr>
            <p:spPr>
              <a:xfrm>
                <a:off x="6488280" y="3960720"/>
                <a:ext cx="66600" cy="684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12" name=""/>
              <p:cNvSpPr/>
              <p:nvPr/>
            </p:nvSpPr>
            <p:spPr>
              <a:xfrm>
                <a:off x="6972480" y="3957480"/>
                <a:ext cx="65160" cy="66960"/>
              </a:xfrm>
              <a:prstGeom prst="ellipse">
                <a:avLst/>
              </a:prstGeom>
              <a:solidFill>
                <a:srgbClr val="ff0000"/>
              </a:solidFill>
              <a:ln w="9360">
                <a:solidFill>
                  <a:srgbClr val="ff0000"/>
                </a:solidFill>
                <a:miter/>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Times New Roman"/>
                </a:endParaRPr>
              </a:p>
            </p:txBody>
          </p:sp>
          <p:sp>
            <p:nvSpPr>
              <p:cNvPr id="113" name=""/>
              <p:cNvSpPr/>
              <p:nvPr/>
            </p:nvSpPr>
            <p:spPr>
              <a:xfrm>
                <a:off x="6972480" y="2909880"/>
                <a:ext cx="65160" cy="684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14" name=""/>
              <p:cNvSpPr/>
              <p:nvPr/>
            </p:nvSpPr>
            <p:spPr>
              <a:xfrm>
                <a:off x="6766200" y="2597040"/>
                <a:ext cx="0" cy="39996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6726600" y="2560680"/>
                <a:ext cx="64800" cy="68040"/>
              </a:xfrm>
              <a:prstGeom prst="ellipse">
                <a:avLst/>
              </a:prstGeom>
              <a:solidFill>
                <a:srgbClr val="ff0000"/>
              </a:solidFill>
              <a:ln w="9360">
                <a:solidFill>
                  <a:srgbClr val="ff0000"/>
                </a:solidFill>
                <a:miter/>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116" name=""/>
              <p:cNvSpPr/>
              <p:nvPr/>
            </p:nvSpPr>
            <p:spPr>
              <a:xfrm>
                <a:off x="6235920" y="2547720"/>
                <a:ext cx="66600" cy="684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17" name=""/>
              <p:cNvSpPr/>
              <p:nvPr/>
            </p:nvSpPr>
            <p:spPr>
              <a:xfrm flipH="1">
                <a:off x="6444000" y="2500200"/>
                <a:ext cx="69840" cy="18432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flipH="1">
                <a:off x="6500880" y="2495520"/>
                <a:ext cx="69840" cy="18576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1962360" y="3303720"/>
                <a:ext cx="1014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Lowndes</a:t>
                </a:r>
                <a:endParaRPr b="0" lang="en-US" sz="1200" strike="noStrike" u="none">
                  <a:solidFill>
                    <a:srgbClr val="000000"/>
                  </a:solidFill>
                  <a:effectLst/>
                  <a:uFillTx/>
                  <a:latin typeface="Times New Roman"/>
                </a:endParaRPr>
              </a:p>
            </p:txBody>
          </p:sp>
          <p:sp>
            <p:nvSpPr>
              <p:cNvPr id="120" name=""/>
              <p:cNvSpPr/>
              <p:nvPr/>
            </p:nvSpPr>
            <p:spPr>
              <a:xfrm>
                <a:off x="4264200" y="5464080"/>
                <a:ext cx="1014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Caledonia</a:t>
                </a:r>
                <a:endParaRPr b="0" lang="en-US" sz="1200" strike="noStrike" u="none">
                  <a:solidFill>
                    <a:srgbClr val="000000"/>
                  </a:solidFill>
                  <a:effectLst/>
                  <a:uFillTx/>
                  <a:latin typeface="Times New Roman"/>
                </a:endParaRPr>
              </a:p>
            </p:txBody>
          </p:sp>
          <p:sp>
            <p:nvSpPr>
              <p:cNvPr id="121" name=""/>
              <p:cNvSpPr/>
              <p:nvPr/>
            </p:nvSpPr>
            <p:spPr>
              <a:xfrm>
                <a:off x="7105680" y="3468600"/>
                <a:ext cx="10144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NewSub</a:t>
                </a:r>
                <a:endParaRPr b="0" lang="en-US" sz="1200" strike="noStrike" u="none">
                  <a:solidFill>
                    <a:srgbClr val="000000"/>
                  </a:solidFill>
                  <a:effectLst/>
                  <a:uFillTx/>
                  <a:latin typeface="Times New Roman"/>
                </a:endParaRPr>
              </a:p>
            </p:txBody>
          </p:sp>
          <p:sp>
            <p:nvSpPr>
              <p:cNvPr id="122" name=""/>
              <p:cNvSpPr/>
              <p:nvPr/>
            </p:nvSpPr>
            <p:spPr>
              <a:xfrm>
                <a:off x="1955880" y="2176560"/>
                <a:ext cx="141624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To West Point</a:t>
                </a:r>
                <a:endParaRPr b="0" lang="en-US" sz="1200" strike="noStrike" u="none">
                  <a:solidFill>
                    <a:srgbClr val="000000"/>
                  </a:solidFill>
                  <a:effectLst/>
                  <a:uFillTx/>
                  <a:latin typeface="Times New Roman"/>
                </a:endParaRPr>
              </a:p>
            </p:txBody>
          </p:sp>
          <p:sp>
            <p:nvSpPr>
              <p:cNvPr id="123" name=""/>
              <p:cNvSpPr/>
              <p:nvPr/>
            </p:nvSpPr>
            <p:spPr>
              <a:xfrm>
                <a:off x="7091640" y="2160720"/>
                <a:ext cx="10159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To Miller</a:t>
                </a:r>
                <a:endParaRPr b="0" lang="en-US" sz="1200" strike="noStrike" u="none">
                  <a:solidFill>
                    <a:srgbClr val="000000"/>
                  </a:solidFill>
                  <a:effectLst/>
                  <a:uFillTx/>
                  <a:latin typeface="Times New Roman"/>
                </a:endParaRPr>
              </a:p>
            </p:txBody>
          </p:sp>
          <p:sp>
            <p:nvSpPr>
              <p:cNvPr id="124" name=""/>
              <p:cNvSpPr/>
              <p:nvPr/>
            </p:nvSpPr>
            <p:spPr>
              <a:xfrm>
                <a:off x="6124680" y="2087640"/>
                <a:ext cx="0" cy="4483080"/>
              </a:xfrm>
              <a:prstGeom prst="line">
                <a:avLst/>
              </a:prstGeom>
              <a:ln w="19080">
                <a:solidFill>
                  <a:srgbClr val="c0c0c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rot="16200000">
                <a:off x="5271480" y="4464360"/>
                <a:ext cx="123984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c0c0c0"/>
                    </a:solidFill>
                    <a:effectLst/>
                    <a:uFillTx/>
                    <a:latin typeface="Times New Roman"/>
                  </a:rPr>
                  <a:t>Mississippi</a:t>
                </a:r>
                <a:endParaRPr b="0" lang="en-US" sz="1200" strike="noStrike" u="none">
                  <a:solidFill>
                    <a:srgbClr val="000000"/>
                  </a:solidFill>
                  <a:effectLst/>
                  <a:uFillTx/>
                  <a:latin typeface="Times New Roman"/>
                </a:endParaRPr>
              </a:p>
            </p:txBody>
          </p:sp>
          <p:sp>
            <p:nvSpPr>
              <p:cNvPr id="126" name=""/>
              <p:cNvSpPr/>
              <p:nvPr/>
            </p:nvSpPr>
            <p:spPr>
              <a:xfrm rot="16200000">
                <a:off x="5781240" y="4575240"/>
                <a:ext cx="10177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c0c0c0"/>
                    </a:solidFill>
                    <a:effectLst/>
                    <a:uFillTx/>
                    <a:latin typeface="Times New Roman"/>
                  </a:rPr>
                  <a:t>Alabama</a:t>
                </a:r>
                <a:endParaRPr b="0" lang="en-US" sz="1200" strike="noStrike" u="none">
                  <a:solidFill>
                    <a:srgbClr val="000000"/>
                  </a:solidFill>
                  <a:effectLst/>
                  <a:uFillTx/>
                  <a:latin typeface="Times New Roman"/>
                </a:endParaRPr>
              </a:p>
            </p:txBody>
          </p:sp>
        </p:grpSp>
        <p:grpSp>
          <p:nvGrpSpPr>
            <p:cNvPr id="127" name=""/>
            <p:cNvGrpSpPr/>
            <p:nvPr/>
          </p:nvGrpSpPr>
          <p:grpSpPr>
            <a:xfrm>
              <a:off x="4518360" y="4908600"/>
              <a:ext cx="134640" cy="347400"/>
              <a:chOff x="4518360" y="4908600"/>
              <a:chExt cx="134640" cy="347400"/>
            </a:xfrm>
          </p:grpSpPr>
          <p:sp>
            <p:nvSpPr>
              <p:cNvPr id="128" name=""/>
              <p:cNvSpPr/>
              <p:nvPr/>
            </p:nvSpPr>
            <p:spPr>
              <a:xfrm>
                <a:off x="4586400" y="4908600"/>
                <a:ext cx="0" cy="209520"/>
              </a:xfrm>
              <a:prstGeom prst="line">
                <a:avLst/>
              </a:prstGeom>
              <a:ln w="1908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518360" y="5116320"/>
                <a:ext cx="134640" cy="13968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30" name=""/>
            <p:cNvGrpSpPr/>
            <p:nvPr/>
          </p:nvGrpSpPr>
          <p:grpSpPr>
            <a:xfrm>
              <a:off x="4510080" y="3079800"/>
              <a:ext cx="862920" cy="2014200"/>
              <a:chOff x="4510080" y="3079800"/>
              <a:chExt cx="862920" cy="2014200"/>
            </a:xfrm>
          </p:grpSpPr>
          <p:sp>
            <p:nvSpPr>
              <p:cNvPr id="131" name=""/>
              <p:cNvSpPr/>
              <p:nvPr/>
            </p:nvSpPr>
            <p:spPr>
              <a:xfrm flipH="1">
                <a:off x="4576680" y="3079800"/>
                <a:ext cx="11160" cy="195264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32" name=""/>
              <p:cNvGrpSpPr/>
              <p:nvPr/>
            </p:nvGrpSpPr>
            <p:grpSpPr>
              <a:xfrm>
                <a:off x="4592880" y="3463920"/>
                <a:ext cx="780120" cy="475920"/>
                <a:chOff x="4592880" y="3463920"/>
                <a:chExt cx="780120" cy="475920"/>
              </a:xfrm>
            </p:grpSpPr>
            <p:sp>
              <p:nvSpPr>
                <p:cNvPr id="133" name=""/>
                <p:cNvSpPr/>
                <p:nvPr/>
              </p:nvSpPr>
              <p:spPr>
                <a:xfrm>
                  <a:off x="4592880" y="3703680"/>
                  <a:ext cx="2098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flipV="1" rot="5400000">
                  <a:off x="4804560" y="3633120"/>
                  <a:ext cx="135720" cy="13968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35" name=""/>
                <p:cNvGrpSpPr/>
                <p:nvPr/>
              </p:nvGrpSpPr>
              <p:grpSpPr>
                <a:xfrm>
                  <a:off x="4942440" y="3463920"/>
                  <a:ext cx="430560" cy="475920"/>
                  <a:chOff x="4942440" y="3463920"/>
                  <a:chExt cx="430560" cy="475920"/>
                </a:xfrm>
              </p:grpSpPr>
              <p:grpSp>
                <p:nvGrpSpPr>
                  <p:cNvPr id="136" name=""/>
                  <p:cNvGrpSpPr/>
                  <p:nvPr/>
                </p:nvGrpSpPr>
                <p:grpSpPr>
                  <a:xfrm>
                    <a:off x="4994640" y="3463920"/>
                    <a:ext cx="145800" cy="475920"/>
                    <a:chOff x="4994640" y="3463920"/>
                    <a:chExt cx="145800" cy="475920"/>
                  </a:xfrm>
                </p:grpSpPr>
                <p:sp>
                  <p:nvSpPr>
                    <p:cNvPr id="137" name=""/>
                    <p:cNvSpPr/>
                    <p:nvPr/>
                  </p:nvSpPr>
                  <p:spPr>
                    <a:xfrm flipV="1" rot="5400000">
                      <a:off x="4805280" y="3652920"/>
                      <a:ext cx="475920" cy="97560"/>
                    </a:xfrm>
                    <a:custGeom>
                      <a:avLst/>
                      <a:gdLst/>
                      <a:ahLst/>
                      <a:rect l="l" t="t" r="r" b="b"/>
                      <a:pathLst>
                        <a:path w="960" h="192">
                          <a:moveTo>
                            <a:pt x="0" y="0"/>
                          </a:moveTo>
                          <a:lnTo>
                            <a:pt x="96" y="192"/>
                          </a:lnTo>
                          <a:lnTo>
                            <a:pt x="192" y="0"/>
                          </a:lnTo>
                          <a:lnTo>
                            <a:pt x="288" y="192"/>
                          </a:lnTo>
                          <a:lnTo>
                            <a:pt x="384" y="0"/>
                          </a:lnTo>
                          <a:lnTo>
                            <a:pt x="480" y="192"/>
                          </a:lnTo>
                          <a:lnTo>
                            <a:pt x="576" y="0"/>
                          </a:lnTo>
                          <a:lnTo>
                            <a:pt x="672" y="192"/>
                          </a:lnTo>
                          <a:lnTo>
                            <a:pt x="768" y="0"/>
                          </a:lnTo>
                          <a:lnTo>
                            <a:pt x="864" y="192"/>
                          </a:lnTo>
                          <a:lnTo>
                            <a:pt x="960"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38" name=""/>
                    <p:cNvSpPr/>
                    <p:nvPr/>
                  </p:nvSpPr>
                  <p:spPr>
                    <a:xfrm flipV="1" rot="5400000">
                      <a:off x="4996440" y="3510000"/>
                      <a:ext cx="190440" cy="97200"/>
                    </a:xfrm>
                    <a:custGeom>
                      <a:avLst/>
                      <a:gdLst/>
                      <a:ahLst/>
                      <a:rect l="l" t="t" r="r" b="b"/>
                      <a:pathLst>
                        <a:path w="384" h="192">
                          <a:moveTo>
                            <a:pt x="0" y="0"/>
                          </a:moveTo>
                          <a:lnTo>
                            <a:pt x="96" y="192"/>
                          </a:lnTo>
                          <a:lnTo>
                            <a:pt x="192" y="0"/>
                          </a:lnTo>
                          <a:lnTo>
                            <a:pt x="288" y="192"/>
                          </a:lnTo>
                          <a:lnTo>
                            <a:pt x="384"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39" name=""/>
                    <p:cNvSpPr/>
                    <p:nvPr/>
                  </p:nvSpPr>
                  <p:spPr>
                    <a:xfrm flipV="1" rot="5400000">
                      <a:off x="4996440" y="3795480"/>
                      <a:ext cx="190440" cy="97200"/>
                    </a:xfrm>
                    <a:custGeom>
                      <a:avLst/>
                      <a:gdLst/>
                      <a:ahLst/>
                      <a:rect l="l" t="t" r="r" b="b"/>
                      <a:pathLst>
                        <a:path w="384" h="192">
                          <a:moveTo>
                            <a:pt x="0" y="0"/>
                          </a:moveTo>
                          <a:lnTo>
                            <a:pt x="96" y="192"/>
                          </a:lnTo>
                          <a:lnTo>
                            <a:pt x="192" y="0"/>
                          </a:lnTo>
                          <a:lnTo>
                            <a:pt x="288" y="192"/>
                          </a:lnTo>
                          <a:lnTo>
                            <a:pt x="384"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sp>
                <p:nvSpPr>
                  <p:cNvPr id="140" name=""/>
                  <p:cNvSpPr/>
                  <p:nvPr/>
                </p:nvSpPr>
                <p:spPr>
                  <a:xfrm>
                    <a:off x="4942440" y="3703320"/>
                    <a:ext cx="1389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5061240" y="3558960"/>
                    <a:ext cx="1389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5055480" y="3846240"/>
                    <a:ext cx="1389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43" name=""/>
                  <p:cNvGrpSpPr/>
                  <p:nvPr/>
                </p:nvGrpSpPr>
                <p:grpSpPr>
                  <a:xfrm>
                    <a:off x="5184360" y="3465360"/>
                    <a:ext cx="185760" cy="186840"/>
                    <a:chOff x="5184360" y="3465360"/>
                    <a:chExt cx="185760" cy="186840"/>
                  </a:xfrm>
                </p:grpSpPr>
                <p:sp>
                  <p:nvSpPr>
                    <p:cNvPr id="144" name=""/>
                    <p:cNvSpPr/>
                    <p:nvPr/>
                  </p:nvSpPr>
                  <p:spPr>
                    <a:xfrm flipV="1" rot="5400000">
                      <a:off x="5183640" y="3465360"/>
                      <a:ext cx="186840" cy="185760"/>
                    </a:xfrm>
                    <a:prstGeom prst="ellipse">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5195880" y="3555720"/>
                      <a:ext cx="83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flipH="1" flipV="1">
                      <a:off x="5282640" y="3557160"/>
                      <a:ext cx="40680" cy="74880"/>
                    </a:xfrm>
                    <a:prstGeom prst="line">
                      <a:avLst/>
                    </a:prstGeom>
                    <a:ln w="19080">
                      <a:solidFill>
                        <a:srgbClr val="000000"/>
                      </a:solidFill>
                      <a:miter/>
                    </a:ln>
                  </p:spPr>
                  <p:style>
                    <a:lnRef idx="0"/>
                    <a:fillRef idx="0"/>
                    <a:effectRef idx="0"/>
                    <a:fontRef idx="minor"/>
                  </p:style>
                  <p:txBody>
                    <a:bodyPr lIns="90000" rIns="90000" tIns="28080" bIns="28080" anchor="ctr">
                      <a:noAutofit/>
                    </a:bodyPr>
                    <a:p>
                      <a:endParaRPr b="0" lang="en-US" sz="2400" strike="noStrike" u="none">
                        <a:solidFill>
                          <a:srgbClr val="000000"/>
                        </a:solidFill>
                        <a:effectLst/>
                        <a:uFillTx/>
                        <a:latin typeface="Times New Roman"/>
                      </a:endParaRPr>
                    </a:p>
                  </p:txBody>
                </p:sp>
                <p:sp>
                  <p:nvSpPr>
                    <p:cNvPr id="147" name=""/>
                    <p:cNvSpPr/>
                    <p:nvPr/>
                  </p:nvSpPr>
                  <p:spPr>
                    <a:xfrm flipH="1">
                      <a:off x="5279400" y="3475080"/>
                      <a:ext cx="43560" cy="77400"/>
                    </a:xfrm>
                    <a:prstGeom prst="line">
                      <a:avLst/>
                    </a:prstGeom>
                    <a:ln w="19080">
                      <a:solidFill>
                        <a:srgbClr val="000000"/>
                      </a:solidFill>
                      <a:miter/>
                    </a:ln>
                  </p:spPr>
                  <p:style>
                    <a:lnRef idx="0"/>
                    <a:fillRef idx="0"/>
                    <a:effectRef idx="0"/>
                    <a:fontRef idx="minor"/>
                  </p:style>
                  <p:txBody>
                    <a:bodyPr lIns="90000" rIns="90000" tIns="30600" bIns="30600" anchor="ctr">
                      <a:noAutofit/>
                    </a:bodyPr>
                    <a:p>
                      <a:endParaRPr b="0" lang="en-US" sz="2400" strike="noStrike" u="none">
                        <a:solidFill>
                          <a:srgbClr val="000000"/>
                        </a:solidFill>
                        <a:effectLst/>
                        <a:uFillTx/>
                        <a:latin typeface="Times New Roman"/>
                      </a:endParaRPr>
                    </a:p>
                  </p:txBody>
                </p:sp>
              </p:grpSp>
              <p:grpSp>
                <p:nvGrpSpPr>
                  <p:cNvPr id="148" name=""/>
                  <p:cNvGrpSpPr/>
                  <p:nvPr/>
                </p:nvGrpSpPr>
                <p:grpSpPr>
                  <a:xfrm>
                    <a:off x="5187240" y="3752640"/>
                    <a:ext cx="185760" cy="186840"/>
                    <a:chOff x="5187240" y="3752640"/>
                    <a:chExt cx="185760" cy="186840"/>
                  </a:xfrm>
                </p:grpSpPr>
                <p:sp>
                  <p:nvSpPr>
                    <p:cNvPr id="149" name=""/>
                    <p:cNvSpPr/>
                    <p:nvPr/>
                  </p:nvSpPr>
                  <p:spPr>
                    <a:xfrm flipV="1" rot="5400000">
                      <a:off x="5186520" y="3752640"/>
                      <a:ext cx="186840" cy="185760"/>
                    </a:xfrm>
                    <a:prstGeom prst="ellipse">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5198760" y="3843000"/>
                      <a:ext cx="83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flipH="1" flipV="1">
                      <a:off x="5285520" y="3844440"/>
                      <a:ext cx="40680" cy="74880"/>
                    </a:xfrm>
                    <a:prstGeom prst="line">
                      <a:avLst/>
                    </a:prstGeom>
                    <a:ln w="19080">
                      <a:solidFill>
                        <a:srgbClr val="000000"/>
                      </a:solidFill>
                      <a:miter/>
                    </a:ln>
                  </p:spPr>
                  <p:style>
                    <a:lnRef idx="0"/>
                    <a:fillRef idx="0"/>
                    <a:effectRef idx="0"/>
                    <a:fontRef idx="minor"/>
                  </p:style>
                  <p:txBody>
                    <a:bodyPr lIns="90000" rIns="90000" tIns="28080" bIns="28080" anchor="ctr">
                      <a:noAutofit/>
                    </a:bodyPr>
                    <a:p>
                      <a:endParaRPr b="0" lang="en-US" sz="2400" strike="noStrike" u="none">
                        <a:solidFill>
                          <a:srgbClr val="000000"/>
                        </a:solidFill>
                        <a:effectLst/>
                        <a:uFillTx/>
                        <a:latin typeface="Times New Roman"/>
                      </a:endParaRPr>
                    </a:p>
                  </p:txBody>
                </p:sp>
                <p:sp>
                  <p:nvSpPr>
                    <p:cNvPr id="152" name=""/>
                    <p:cNvSpPr/>
                    <p:nvPr/>
                  </p:nvSpPr>
                  <p:spPr>
                    <a:xfrm flipH="1">
                      <a:off x="5282280" y="3762360"/>
                      <a:ext cx="43560" cy="77400"/>
                    </a:xfrm>
                    <a:prstGeom prst="line">
                      <a:avLst/>
                    </a:prstGeom>
                    <a:ln w="19080">
                      <a:solidFill>
                        <a:srgbClr val="000000"/>
                      </a:solidFill>
                      <a:miter/>
                    </a:ln>
                  </p:spPr>
                  <p:style>
                    <a:lnRef idx="0"/>
                    <a:fillRef idx="0"/>
                    <a:effectRef idx="0"/>
                    <a:fontRef idx="minor"/>
                  </p:style>
                  <p:txBody>
                    <a:bodyPr lIns="90000" rIns="90000" tIns="30600" bIns="30600" anchor="ctr">
                      <a:noAutofit/>
                    </a:bodyPr>
                    <a:p>
                      <a:endParaRPr b="0" lang="en-US" sz="2400" strike="noStrike" u="none">
                        <a:solidFill>
                          <a:srgbClr val="000000"/>
                        </a:solidFill>
                        <a:effectLst/>
                        <a:uFillTx/>
                        <a:latin typeface="Times New Roman"/>
                      </a:endParaRPr>
                    </a:p>
                  </p:txBody>
                </p:sp>
              </p:grpSp>
            </p:grpSp>
          </p:grpSp>
          <p:grpSp>
            <p:nvGrpSpPr>
              <p:cNvPr id="153" name=""/>
              <p:cNvGrpSpPr/>
              <p:nvPr/>
            </p:nvGrpSpPr>
            <p:grpSpPr>
              <a:xfrm>
                <a:off x="4578480" y="4060800"/>
                <a:ext cx="779040" cy="474120"/>
                <a:chOff x="4578480" y="4060800"/>
                <a:chExt cx="779040" cy="474120"/>
              </a:xfrm>
            </p:grpSpPr>
            <p:sp>
              <p:nvSpPr>
                <p:cNvPr id="154" name=""/>
                <p:cNvSpPr/>
                <p:nvPr/>
              </p:nvSpPr>
              <p:spPr>
                <a:xfrm>
                  <a:off x="4578480" y="4298760"/>
                  <a:ext cx="209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flipV="1" rot="5400000">
                  <a:off x="4789800" y="4228560"/>
                  <a:ext cx="135720" cy="13932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56" name=""/>
                <p:cNvGrpSpPr/>
                <p:nvPr/>
              </p:nvGrpSpPr>
              <p:grpSpPr>
                <a:xfrm>
                  <a:off x="4927680" y="4060800"/>
                  <a:ext cx="429840" cy="474120"/>
                  <a:chOff x="4927680" y="4060800"/>
                  <a:chExt cx="429840" cy="474120"/>
                </a:xfrm>
              </p:grpSpPr>
              <p:grpSp>
                <p:nvGrpSpPr>
                  <p:cNvPr id="157" name=""/>
                  <p:cNvGrpSpPr/>
                  <p:nvPr/>
                </p:nvGrpSpPr>
                <p:grpSpPr>
                  <a:xfrm>
                    <a:off x="4979520" y="4060800"/>
                    <a:ext cx="145800" cy="474120"/>
                    <a:chOff x="4979520" y="4060800"/>
                    <a:chExt cx="145800" cy="474120"/>
                  </a:xfrm>
                </p:grpSpPr>
                <p:sp>
                  <p:nvSpPr>
                    <p:cNvPr id="158" name=""/>
                    <p:cNvSpPr/>
                    <p:nvPr/>
                  </p:nvSpPr>
                  <p:spPr>
                    <a:xfrm flipV="1" rot="5400000">
                      <a:off x="4790880" y="4248720"/>
                      <a:ext cx="474120" cy="97200"/>
                    </a:xfrm>
                    <a:custGeom>
                      <a:avLst/>
                      <a:gdLst/>
                      <a:ahLst/>
                      <a:rect l="l" t="t" r="r" b="b"/>
                      <a:pathLst>
                        <a:path w="960" h="192">
                          <a:moveTo>
                            <a:pt x="0" y="0"/>
                          </a:moveTo>
                          <a:lnTo>
                            <a:pt x="96" y="192"/>
                          </a:lnTo>
                          <a:lnTo>
                            <a:pt x="192" y="0"/>
                          </a:lnTo>
                          <a:lnTo>
                            <a:pt x="288" y="192"/>
                          </a:lnTo>
                          <a:lnTo>
                            <a:pt x="384" y="0"/>
                          </a:lnTo>
                          <a:lnTo>
                            <a:pt x="480" y="192"/>
                          </a:lnTo>
                          <a:lnTo>
                            <a:pt x="576" y="0"/>
                          </a:lnTo>
                          <a:lnTo>
                            <a:pt x="672" y="192"/>
                          </a:lnTo>
                          <a:lnTo>
                            <a:pt x="768" y="0"/>
                          </a:lnTo>
                          <a:lnTo>
                            <a:pt x="864" y="192"/>
                          </a:lnTo>
                          <a:lnTo>
                            <a:pt x="960"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59" name=""/>
                    <p:cNvSpPr/>
                    <p:nvPr/>
                  </p:nvSpPr>
                  <p:spPr>
                    <a:xfrm flipV="1" rot="5400000">
                      <a:off x="4981680" y="4106520"/>
                      <a:ext cx="189720" cy="97200"/>
                    </a:xfrm>
                    <a:custGeom>
                      <a:avLst/>
                      <a:gdLst/>
                      <a:ahLst/>
                      <a:rect l="l" t="t" r="r" b="b"/>
                      <a:pathLst>
                        <a:path w="384" h="192">
                          <a:moveTo>
                            <a:pt x="0" y="0"/>
                          </a:moveTo>
                          <a:lnTo>
                            <a:pt x="96" y="192"/>
                          </a:lnTo>
                          <a:lnTo>
                            <a:pt x="192" y="0"/>
                          </a:lnTo>
                          <a:lnTo>
                            <a:pt x="288" y="192"/>
                          </a:lnTo>
                          <a:lnTo>
                            <a:pt x="384"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60" name=""/>
                    <p:cNvSpPr/>
                    <p:nvPr/>
                  </p:nvSpPr>
                  <p:spPr>
                    <a:xfrm flipV="1" rot="5400000">
                      <a:off x="4981680" y="4390920"/>
                      <a:ext cx="189720" cy="97200"/>
                    </a:xfrm>
                    <a:custGeom>
                      <a:avLst/>
                      <a:gdLst/>
                      <a:ahLst/>
                      <a:rect l="l" t="t" r="r" b="b"/>
                      <a:pathLst>
                        <a:path w="384" h="192">
                          <a:moveTo>
                            <a:pt x="0" y="0"/>
                          </a:moveTo>
                          <a:lnTo>
                            <a:pt x="96" y="192"/>
                          </a:lnTo>
                          <a:lnTo>
                            <a:pt x="192" y="0"/>
                          </a:lnTo>
                          <a:lnTo>
                            <a:pt x="288" y="192"/>
                          </a:lnTo>
                          <a:lnTo>
                            <a:pt x="384"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sp>
                <p:nvSpPr>
                  <p:cNvPr id="161" name=""/>
                  <p:cNvSpPr/>
                  <p:nvPr/>
                </p:nvSpPr>
                <p:spPr>
                  <a:xfrm>
                    <a:off x="4927680" y="4299120"/>
                    <a:ext cx="138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5046120" y="4155480"/>
                    <a:ext cx="138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5040360" y="4441680"/>
                    <a:ext cx="138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64" name=""/>
                  <p:cNvGrpSpPr/>
                  <p:nvPr/>
                </p:nvGrpSpPr>
                <p:grpSpPr>
                  <a:xfrm>
                    <a:off x="5168880" y="4062240"/>
                    <a:ext cx="185400" cy="186120"/>
                    <a:chOff x="5168880" y="4062240"/>
                    <a:chExt cx="185400" cy="186120"/>
                  </a:xfrm>
                </p:grpSpPr>
                <p:sp>
                  <p:nvSpPr>
                    <p:cNvPr id="165" name=""/>
                    <p:cNvSpPr/>
                    <p:nvPr/>
                  </p:nvSpPr>
                  <p:spPr>
                    <a:xfrm flipV="1" rot="5400000">
                      <a:off x="5168520" y="4062240"/>
                      <a:ext cx="186120" cy="185400"/>
                    </a:xfrm>
                    <a:prstGeom prst="ellipse">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5180400" y="4152240"/>
                      <a:ext cx="83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flipH="1" flipV="1">
                      <a:off x="5266800" y="4153320"/>
                      <a:ext cx="40680" cy="74520"/>
                    </a:xfrm>
                    <a:prstGeom prst="line">
                      <a:avLst/>
                    </a:prstGeom>
                    <a:ln w="1908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sp>
                  <p:nvSpPr>
                    <p:cNvPr id="168" name=""/>
                    <p:cNvSpPr/>
                    <p:nvPr/>
                  </p:nvSpPr>
                  <p:spPr>
                    <a:xfrm flipH="1">
                      <a:off x="5263920" y="4071960"/>
                      <a:ext cx="43560" cy="77400"/>
                    </a:xfrm>
                    <a:prstGeom prst="line">
                      <a:avLst/>
                    </a:prstGeom>
                    <a:ln w="19080">
                      <a:solidFill>
                        <a:srgbClr val="000000"/>
                      </a:solidFill>
                      <a:miter/>
                    </a:ln>
                  </p:spPr>
                  <p:style>
                    <a:lnRef idx="0"/>
                    <a:fillRef idx="0"/>
                    <a:effectRef idx="0"/>
                    <a:fontRef idx="minor"/>
                  </p:style>
                  <p:txBody>
                    <a:bodyPr lIns="90000" rIns="90000" tIns="30600" bIns="30600" anchor="ctr">
                      <a:noAutofit/>
                    </a:bodyPr>
                    <a:p>
                      <a:endParaRPr b="0" lang="en-US" sz="2400" strike="noStrike" u="none">
                        <a:solidFill>
                          <a:srgbClr val="000000"/>
                        </a:solidFill>
                        <a:effectLst/>
                        <a:uFillTx/>
                        <a:latin typeface="Times New Roman"/>
                      </a:endParaRPr>
                    </a:p>
                  </p:txBody>
                </p:sp>
              </p:grpSp>
              <p:grpSp>
                <p:nvGrpSpPr>
                  <p:cNvPr id="169" name=""/>
                  <p:cNvGrpSpPr/>
                  <p:nvPr/>
                </p:nvGrpSpPr>
                <p:grpSpPr>
                  <a:xfrm>
                    <a:off x="5172120" y="4348440"/>
                    <a:ext cx="185400" cy="186120"/>
                    <a:chOff x="5172120" y="4348440"/>
                    <a:chExt cx="185400" cy="186120"/>
                  </a:xfrm>
                </p:grpSpPr>
                <p:sp>
                  <p:nvSpPr>
                    <p:cNvPr id="170" name=""/>
                    <p:cNvSpPr/>
                    <p:nvPr/>
                  </p:nvSpPr>
                  <p:spPr>
                    <a:xfrm flipV="1" rot="5400000">
                      <a:off x="5171760" y="4348440"/>
                      <a:ext cx="186120" cy="185400"/>
                    </a:xfrm>
                    <a:prstGeom prst="ellipse">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5183640" y="4438440"/>
                      <a:ext cx="83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flipH="1" flipV="1">
                      <a:off x="5270040" y="4439520"/>
                      <a:ext cx="40680" cy="74520"/>
                    </a:xfrm>
                    <a:prstGeom prst="line">
                      <a:avLst/>
                    </a:prstGeom>
                    <a:ln w="1908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sp>
                  <p:nvSpPr>
                    <p:cNvPr id="173" name=""/>
                    <p:cNvSpPr/>
                    <p:nvPr/>
                  </p:nvSpPr>
                  <p:spPr>
                    <a:xfrm flipH="1">
                      <a:off x="5267160" y="4358160"/>
                      <a:ext cx="43560" cy="77400"/>
                    </a:xfrm>
                    <a:prstGeom prst="line">
                      <a:avLst/>
                    </a:prstGeom>
                    <a:ln w="19080">
                      <a:solidFill>
                        <a:srgbClr val="000000"/>
                      </a:solidFill>
                      <a:miter/>
                    </a:ln>
                  </p:spPr>
                  <p:style>
                    <a:lnRef idx="0"/>
                    <a:fillRef idx="0"/>
                    <a:effectRef idx="0"/>
                    <a:fontRef idx="minor"/>
                  </p:style>
                  <p:txBody>
                    <a:bodyPr lIns="90000" rIns="90000" tIns="30600" bIns="30600" anchor="ctr">
                      <a:noAutofit/>
                    </a:bodyPr>
                    <a:p>
                      <a:endParaRPr b="0" lang="en-US" sz="2400" strike="noStrike" u="none">
                        <a:solidFill>
                          <a:srgbClr val="000000"/>
                        </a:solidFill>
                        <a:effectLst/>
                        <a:uFillTx/>
                        <a:latin typeface="Times New Roman"/>
                      </a:endParaRPr>
                    </a:p>
                  </p:txBody>
                </p:sp>
              </p:grpSp>
            </p:grpSp>
          </p:grpSp>
          <p:sp>
            <p:nvSpPr>
              <p:cNvPr id="174" name=""/>
              <p:cNvSpPr/>
              <p:nvPr/>
            </p:nvSpPr>
            <p:spPr>
              <a:xfrm>
                <a:off x="4578480" y="4857840"/>
                <a:ext cx="209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flipV="1" rot="5400000">
                <a:off x="4791240" y="4786560"/>
                <a:ext cx="136440" cy="13968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76" name=""/>
              <p:cNvGrpSpPr/>
              <p:nvPr/>
            </p:nvGrpSpPr>
            <p:grpSpPr>
              <a:xfrm>
                <a:off x="4929480" y="4619520"/>
                <a:ext cx="431280" cy="474480"/>
                <a:chOff x="4929480" y="4619520"/>
                <a:chExt cx="431280" cy="474480"/>
              </a:xfrm>
            </p:grpSpPr>
            <p:grpSp>
              <p:nvGrpSpPr>
                <p:cNvPr id="177" name=""/>
                <p:cNvGrpSpPr/>
                <p:nvPr/>
              </p:nvGrpSpPr>
              <p:grpSpPr>
                <a:xfrm>
                  <a:off x="4982040" y="4619520"/>
                  <a:ext cx="145800" cy="474480"/>
                  <a:chOff x="4982040" y="4619520"/>
                  <a:chExt cx="145800" cy="474480"/>
                </a:xfrm>
              </p:grpSpPr>
              <p:sp>
                <p:nvSpPr>
                  <p:cNvPr id="178" name=""/>
                  <p:cNvSpPr/>
                  <p:nvPr/>
                </p:nvSpPr>
                <p:spPr>
                  <a:xfrm flipV="1" rot="5400000">
                    <a:off x="4793400" y="4808160"/>
                    <a:ext cx="474480" cy="97200"/>
                  </a:xfrm>
                  <a:custGeom>
                    <a:avLst/>
                    <a:gdLst/>
                    <a:ahLst/>
                    <a:rect l="l" t="t" r="r" b="b"/>
                    <a:pathLst>
                      <a:path w="960" h="192">
                        <a:moveTo>
                          <a:pt x="0" y="0"/>
                        </a:moveTo>
                        <a:lnTo>
                          <a:pt x="96" y="192"/>
                        </a:lnTo>
                        <a:lnTo>
                          <a:pt x="192" y="0"/>
                        </a:lnTo>
                        <a:lnTo>
                          <a:pt x="288" y="192"/>
                        </a:lnTo>
                        <a:lnTo>
                          <a:pt x="384" y="0"/>
                        </a:lnTo>
                        <a:lnTo>
                          <a:pt x="480" y="192"/>
                        </a:lnTo>
                        <a:lnTo>
                          <a:pt x="576" y="0"/>
                        </a:lnTo>
                        <a:lnTo>
                          <a:pt x="672" y="192"/>
                        </a:lnTo>
                        <a:lnTo>
                          <a:pt x="768" y="0"/>
                        </a:lnTo>
                        <a:lnTo>
                          <a:pt x="864" y="192"/>
                        </a:lnTo>
                        <a:lnTo>
                          <a:pt x="960"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79" name=""/>
                  <p:cNvSpPr/>
                  <p:nvPr/>
                </p:nvSpPr>
                <p:spPr>
                  <a:xfrm flipV="1" rot="5400000">
                    <a:off x="4984200" y="4665240"/>
                    <a:ext cx="189720" cy="97200"/>
                  </a:xfrm>
                  <a:custGeom>
                    <a:avLst/>
                    <a:gdLst/>
                    <a:ahLst/>
                    <a:rect l="l" t="t" r="r" b="b"/>
                    <a:pathLst>
                      <a:path w="384" h="192">
                        <a:moveTo>
                          <a:pt x="0" y="0"/>
                        </a:moveTo>
                        <a:lnTo>
                          <a:pt x="96" y="192"/>
                        </a:lnTo>
                        <a:lnTo>
                          <a:pt x="192" y="0"/>
                        </a:lnTo>
                        <a:lnTo>
                          <a:pt x="288" y="192"/>
                        </a:lnTo>
                        <a:lnTo>
                          <a:pt x="384"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80" name=""/>
                  <p:cNvSpPr/>
                  <p:nvPr/>
                </p:nvSpPr>
                <p:spPr>
                  <a:xfrm flipV="1" rot="5400000">
                    <a:off x="4984200" y="4950000"/>
                    <a:ext cx="189720" cy="97200"/>
                  </a:xfrm>
                  <a:custGeom>
                    <a:avLst/>
                    <a:gdLst/>
                    <a:ahLst/>
                    <a:rect l="l" t="t" r="r" b="b"/>
                    <a:pathLst>
                      <a:path w="384" h="192">
                        <a:moveTo>
                          <a:pt x="0" y="0"/>
                        </a:moveTo>
                        <a:lnTo>
                          <a:pt x="96" y="192"/>
                        </a:lnTo>
                        <a:lnTo>
                          <a:pt x="192" y="0"/>
                        </a:lnTo>
                        <a:lnTo>
                          <a:pt x="288" y="192"/>
                        </a:lnTo>
                        <a:lnTo>
                          <a:pt x="384" y="0"/>
                        </a:lnTo>
                      </a:path>
                    </a:pathLst>
                  </a:custGeom>
                  <a:noFill/>
                  <a:ln w="1908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sp>
              <p:nvSpPr>
                <p:cNvPr id="181" name=""/>
                <p:cNvSpPr/>
                <p:nvPr/>
              </p:nvSpPr>
              <p:spPr>
                <a:xfrm>
                  <a:off x="4929480" y="4857840"/>
                  <a:ext cx="1396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5048640" y="4714200"/>
                  <a:ext cx="1396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5043240" y="5001480"/>
                  <a:ext cx="13968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84" name=""/>
                <p:cNvGrpSpPr/>
                <p:nvPr/>
              </p:nvGrpSpPr>
              <p:grpSpPr>
                <a:xfrm>
                  <a:off x="5171400" y="4621320"/>
                  <a:ext cx="185760" cy="185040"/>
                  <a:chOff x="5171400" y="4621320"/>
                  <a:chExt cx="185760" cy="185040"/>
                </a:xfrm>
              </p:grpSpPr>
              <p:sp>
                <p:nvSpPr>
                  <p:cNvPr id="185" name=""/>
                  <p:cNvSpPr/>
                  <p:nvPr/>
                </p:nvSpPr>
                <p:spPr>
                  <a:xfrm flipV="1" rot="5400000">
                    <a:off x="5171760" y="4620960"/>
                    <a:ext cx="185040" cy="185760"/>
                  </a:xfrm>
                  <a:prstGeom prst="ellipse">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5182920" y="4710960"/>
                    <a:ext cx="83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flipH="1" flipV="1">
                    <a:off x="5269680" y="4712040"/>
                    <a:ext cx="40680" cy="74160"/>
                  </a:xfrm>
                  <a:prstGeom prst="line">
                    <a:avLst/>
                  </a:prstGeom>
                  <a:ln w="19080">
                    <a:solidFill>
                      <a:srgbClr val="000000"/>
                    </a:solidFill>
                    <a:miter/>
                  </a:ln>
                </p:spPr>
                <p:style>
                  <a:lnRef idx="0"/>
                  <a:fillRef idx="0"/>
                  <a:effectRef idx="0"/>
                  <a:fontRef idx="minor"/>
                </p:style>
                <p:txBody>
                  <a:bodyPr lIns="90000" rIns="90000" tIns="27360" bIns="27360" anchor="ctr">
                    <a:noAutofit/>
                  </a:bodyPr>
                  <a:p>
                    <a:endParaRPr b="0" lang="en-US" sz="2400" strike="noStrike" u="none">
                      <a:solidFill>
                        <a:srgbClr val="000000"/>
                      </a:solidFill>
                      <a:effectLst/>
                      <a:uFillTx/>
                      <a:latin typeface="Times New Roman"/>
                    </a:endParaRPr>
                  </a:p>
                </p:txBody>
              </p:sp>
              <p:sp>
                <p:nvSpPr>
                  <p:cNvPr id="188" name=""/>
                  <p:cNvSpPr/>
                  <p:nvPr/>
                </p:nvSpPr>
                <p:spPr>
                  <a:xfrm flipH="1">
                    <a:off x="5266440" y="4631040"/>
                    <a:ext cx="43560" cy="76680"/>
                  </a:xfrm>
                  <a:prstGeom prst="line">
                    <a:avLst/>
                  </a:prstGeom>
                  <a:ln w="19080">
                    <a:solidFill>
                      <a:srgbClr val="000000"/>
                    </a:solidFill>
                    <a:miter/>
                  </a:ln>
                </p:spPr>
                <p:style>
                  <a:lnRef idx="0"/>
                  <a:fillRef idx="0"/>
                  <a:effectRef idx="0"/>
                  <a:fontRef idx="minor"/>
                </p:style>
                <p:txBody>
                  <a:bodyPr lIns="90000" rIns="90000" tIns="29880" bIns="29880" anchor="ctr">
                    <a:noAutofit/>
                  </a:bodyPr>
                  <a:p>
                    <a:endParaRPr b="0" lang="en-US" sz="2400" strike="noStrike" u="none">
                      <a:solidFill>
                        <a:srgbClr val="000000"/>
                      </a:solidFill>
                      <a:effectLst/>
                      <a:uFillTx/>
                      <a:latin typeface="Times New Roman"/>
                    </a:endParaRPr>
                  </a:p>
                </p:txBody>
              </p:sp>
            </p:grpSp>
            <p:grpSp>
              <p:nvGrpSpPr>
                <p:cNvPr id="189" name=""/>
                <p:cNvGrpSpPr/>
                <p:nvPr/>
              </p:nvGrpSpPr>
              <p:grpSpPr>
                <a:xfrm>
                  <a:off x="5175360" y="4907160"/>
                  <a:ext cx="185400" cy="186840"/>
                  <a:chOff x="5175360" y="4907160"/>
                  <a:chExt cx="185400" cy="186840"/>
                </a:xfrm>
              </p:grpSpPr>
              <p:sp>
                <p:nvSpPr>
                  <p:cNvPr id="190" name=""/>
                  <p:cNvSpPr/>
                  <p:nvPr/>
                </p:nvSpPr>
                <p:spPr>
                  <a:xfrm flipV="1" rot="5400000">
                    <a:off x="5174640" y="4907520"/>
                    <a:ext cx="186840" cy="185400"/>
                  </a:xfrm>
                  <a:prstGeom prst="ellipse">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5186880" y="4997520"/>
                    <a:ext cx="8352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flipH="1" flipV="1">
                    <a:off x="5273280" y="4998960"/>
                    <a:ext cx="40680" cy="74880"/>
                  </a:xfrm>
                  <a:prstGeom prst="line">
                    <a:avLst/>
                  </a:prstGeom>
                  <a:ln w="19080">
                    <a:solidFill>
                      <a:srgbClr val="000000"/>
                    </a:solidFill>
                    <a:miter/>
                  </a:ln>
                </p:spPr>
                <p:style>
                  <a:lnRef idx="0"/>
                  <a:fillRef idx="0"/>
                  <a:effectRef idx="0"/>
                  <a:fontRef idx="minor"/>
                </p:style>
                <p:txBody>
                  <a:bodyPr lIns="90000" rIns="90000" tIns="28080" bIns="28080" anchor="ctr">
                    <a:noAutofit/>
                  </a:bodyPr>
                  <a:p>
                    <a:endParaRPr b="0" lang="en-US" sz="2400" strike="noStrike" u="none">
                      <a:solidFill>
                        <a:srgbClr val="000000"/>
                      </a:solidFill>
                      <a:effectLst/>
                      <a:uFillTx/>
                      <a:latin typeface="Times New Roman"/>
                    </a:endParaRPr>
                  </a:p>
                </p:txBody>
              </p:sp>
              <p:sp>
                <p:nvSpPr>
                  <p:cNvPr id="193" name=""/>
                  <p:cNvSpPr/>
                  <p:nvPr/>
                </p:nvSpPr>
                <p:spPr>
                  <a:xfrm flipH="1">
                    <a:off x="5270400" y="4916880"/>
                    <a:ext cx="43560" cy="77400"/>
                  </a:xfrm>
                  <a:prstGeom prst="line">
                    <a:avLst/>
                  </a:prstGeom>
                  <a:ln w="19080">
                    <a:solidFill>
                      <a:srgbClr val="000000"/>
                    </a:solidFill>
                    <a:miter/>
                  </a:ln>
                </p:spPr>
                <p:style>
                  <a:lnRef idx="0"/>
                  <a:fillRef idx="0"/>
                  <a:effectRef idx="0"/>
                  <a:fontRef idx="minor"/>
                </p:style>
                <p:txBody>
                  <a:bodyPr lIns="90000" rIns="90000" tIns="30600" bIns="30600" anchor="ctr">
                    <a:noAutofit/>
                  </a:bodyPr>
                  <a:p>
                    <a:endParaRPr b="0" lang="en-US" sz="2400" strike="noStrike" u="none">
                      <a:solidFill>
                        <a:srgbClr val="000000"/>
                      </a:solidFill>
                      <a:effectLst/>
                      <a:uFillTx/>
                      <a:latin typeface="Times New Roman"/>
                    </a:endParaRPr>
                  </a:p>
                </p:txBody>
              </p:sp>
            </p:grpSp>
          </p:grpSp>
          <p:sp>
            <p:nvSpPr>
              <p:cNvPr id="194" name=""/>
              <p:cNvSpPr/>
              <p:nvPr/>
            </p:nvSpPr>
            <p:spPr>
              <a:xfrm flipV="1" rot="5400000">
                <a:off x="4532400" y="3665880"/>
                <a:ext cx="65160" cy="684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95" name=""/>
              <p:cNvSpPr/>
              <p:nvPr/>
            </p:nvSpPr>
            <p:spPr>
              <a:xfrm flipV="1" rot="5400000">
                <a:off x="4549680" y="4824720"/>
                <a:ext cx="66600" cy="6984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196" name=""/>
              <p:cNvSpPr/>
              <p:nvPr/>
            </p:nvSpPr>
            <p:spPr>
              <a:xfrm rot="5400000">
                <a:off x="4526640" y="3317040"/>
                <a:ext cx="136440" cy="13788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rot="5400000">
                <a:off x="4522680" y="3897000"/>
                <a:ext cx="135000" cy="13824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rot="5400000">
                <a:off x="4510800" y="4509360"/>
                <a:ext cx="136440" cy="137880"/>
              </a:xfrm>
              <a:prstGeom prst="rect">
                <a:avLst/>
              </a:prstGeom>
              <a:noFill/>
              <a:ln w="1908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99" name=""/>
            <p:cNvSpPr/>
            <p:nvPr/>
          </p:nvSpPr>
          <p:spPr>
            <a:xfrm flipH="1">
              <a:off x="3970440" y="3184560"/>
              <a:ext cx="6336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00" name=""/>
          <p:cNvSpPr/>
          <p:nvPr/>
        </p:nvSpPr>
        <p:spPr>
          <a:xfrm>
            <a:off x="4098960" y="2984400"/>
            <a:ext cx="504720" cy="244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1" name=""/>
          <p:cNvSpPr/>
          <p:nvPr/>
        </p:nvSpPr>
        <p:spPr>
          <a:xfrm>
            <a:off x="4565520" y="3138480"/>
            <a:ext cx="65160" cy="68400"/>
          </a:xfrm>
          <a:prstGeom prst="ellipse">
            <a:avLst/>
          </a:prstGeom>
          <a:solidFill>
            <a:srgbClr val="000000"/>
          </a:solidFill>
          <a:ln w="9360">
            <a:solidFill>
              <a:srgbClr val="000000"/>
            </a:solidFill>
            <a:miter/>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202" name=""/>
          <p:cNvSpPr/>
          <p:nvPr/>
        </p:nvSpPr>
        <p:spPr>
          <a:xfrm>
            <a:off x="685800" y="20574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74C3DD4-5504-4AB5-B818-D599B395DEA7}" type="slidenum">
              <a:t>4</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ff"/>
                </a:solidFill>
                <a:effectLst/>
                <a:uFillTx/>
                <a:latin typeface="Times New Roman"/>
              </a:rPr>
              <a:t>Caledonia--Southern Details</a:t>
            </a:r>
            <a:endParaRPr b="0" lang="en-US" sz="4400" strike="noStrike" u="none">
              <a:solidFill>
                <a:srgbClr val="000000"/>
              </a:solidFill>
              <a:effectLst/>
              <a:uFillTx/>
              <a:latin typeface="Times New Roman"/>
            </a:endParaRPr>
          </a:p>
        </p:txBody>
      </p:sp>
      <p:sp>
        <p:nvSpPr>
          <p:cNvPr id="20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19999"/>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Benefits</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1)  Reduce reliance on TVA firm transmission to serve SOCO market.</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2) Mitigate TVA counterparty risk (legal, regulatory, etc.)</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3) Reduce Caledonia’s transmission costs.</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4)  Gain Into-SOCO market access (make Into-SOCO EOL markets)</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5)  Potential Green Jacket hedge</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05" name="" descr=""/>
          <p:cNvPicPr/>
          <p:nvPr/>
        </p:nvPicPr>
        <p:blipFill>
          <a:blip r:embed="rId1"/>
          <a:stretch/>
        </p:blipFill>
        <p:spPr>
          <a:xfrm>
            <a:off x="533520" y="533520"/>
            <a:ext cx="914400" cy="963360"/>
          </a:xfrm>
          <a:prstGeom prst="rect">
            <a:avLst/>
          </a:prstGeom>
          <a:noFill/>
          <a:ln w="0">
            <a:noFill/>
          </a:ln>
        </p:spPr>
      </p:pic>
      <p:sp>
        <p:nvSpPr>
          <p:cNvPr id="206" name=""/>
          <p:cNvSpPr/>
          <p:nvPr/>
        </p:nvSpPr>
        <p:spPr>
          <a:xfrm>
            <a:off x="685800" y="205740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49AB277-A68C-466C-BC2E-7DAD225707A4}" type="slidenum">
              <a:t>5</a:t>
            </a:fld>
          </a:p>
        </p:txBody>
      </p:sp>
      <p:sp>
        <p:nvSpPr>
          <p:cNvPr id="5" name="PlaceHolder 4"/>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07" name="PlaceHolder 1"/>
          <p:cNvSpPr>
            <a:spLocks noGrp="1"/>
          </p:cNvSpPr>
          <p:nvPr>
            <p:ph/>
          </p:nvPr>
        </p:nvSpPr>
        <p:spPr>
          <a:xfrm>
            <a:off x="914400" y="380880"/>
            <a:ext cx="7772400" cy="4114800"/>
          </a:xfrm>
          <a:prstGeom prst="rect">
            <a:avLst/>
          </a:prstGeom>
          <a:noFill/>
          <a:ln w="0">
            <a:noFill/>
          </a:ln>
        </p:spPr>
        <p:txBody>
          <a:bodyPr lIns="90000" rIns="90000" tIns="46800" bIns="46800" anchor="t">
            <a:normAutofit fontScale="62500" lnSpcReduction="19999"/>
          </a:bodyPr>
          <a:p>
            <a:pPr marL="343080" indent="-34308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Installed Cost </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Estimated $13MM</a:t>
            </a:r>
            <a:endParaRPr b="0" lang="en-US" sz="2800" strike="noStrike" u="none">
              <a:solidFill>
                <a:srgbClr val="000000"/>
              </a:solidFill>
              <a:effectLst/>
              <a:uFillTx/>
              <a:latin typeface="Times New Roman"/>
            </a:endParaRPr>
          </a:p>
          <a:p>
            <a:pPr marL="343080" indent="-34308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Cost Commitments Schedule</a:t>
            </a:r>
            <a:endParaRPr b="0" lang="en-US" sz="28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$0.4MM on      8/28/00</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(circuit breaker option)</a:t>
            </a: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$2.0MM on      9/01/00</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(transmission towers)</a:t>
            </a: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$0.5MM on      9/15/00</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(land options)</a:t>
            </a: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$0.17MM on    9/15/00</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(circuit breaker purchase)</a:t>
            </a: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$0.83MM on  11/15/00</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(circuit breaker purchase)</a:t>
            </a:r>
            <a:endParaRPr b="0" lang="en-US" sz="2000" strike="noStrike" u="none">
              <a:solidFill>
                <a:srgbClr val="000000"/>
              </a:solidFill>
              <a:effectLst/>
              <a:uFillTx/>
              <a:latin typeface="Times New Roman"/>
            </a:endParaRPr>
          </a:p>
          <a:p>
            <a:pPr lvl="1" marL="743040" indent="-285840">
              <a:spcBef>
                <a:spcPts val="4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Times New Roman"/>
              </a:rPr>
              <a:t>$9.1MM on    12/15/00</a:t>
            </a:r>
            <a:r>
              <a:rPr b="0" lang="en-US" sz="2000" strike="noStrike" u="none">
                <a:solidFill>
                  <a:srgbClr val="0000ff"/>
                </a:solidFill>
                <a:effectLst/>
                <a:uFillTx/>
                <a:latin typeface="Times New Roman"/>
              </a:rPr>
              <a:t>	</a:t>
            </a:r>
            <a:r>
              <a:rPr b="0" lang="en-US" sz="2000" strike="noStrike" u="none">
                <a:solidFill>
                  <a:srgbClr val="0000ff"/>
                </a:solidFill>
                <a:effectLst/>
                <a:uFillTx/>
                <a:latin typeface="Times New Roman"/>
              </a:rPr>
              <a:t>(remainder)</a:t>
            </a:r>
            <a:endParaRPr b="0" lang="en-US" sz="20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rPr>
              <a:t>$2.3MM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Circuit breakers</a:t>
            </a:r>
            <a:r>
              <a:rPr b="0" lang="en-US" sz="1800" strike="noStrike" u="none">
                <a:solidFill>
                  <a:srgbClr val="0000ff"/>
                </a:solidFill>
                <a:effectLst/>
                <a:uFillTx/>
                <a:latin typeface="Times New Roman"/>
              </a:rPr>
              <a:t>	</a:t>
            </a:r>
            <a:endParaRPr b="0" lang="en-US" sz="18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rPr>
              <a:t>$2.5MM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R.O.W</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endParaRPr b="0" lang="en-US" sz="18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Times New Roman"/>
              </a:rPr>
              <a:t>$2.0MM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	</a:t>
            </a:r>
            <a:r>
              <a:rPr b="0" lang="en-US" sz="1800" strike="noStrike" u="none">
                <a:solidFill>
                  <a:srgbClr val="0000ff"/>
                </a:solidFill>
                <a:effectLst/>
                <a:uFillTx/>
                <a:latin typeface="Times New Roman"/>
              </a:rPr>
              <a:t>Transmission E&amp;C</a:t>
            </a:r>
            <a:endParaRPr b="0" lang="en-US" sz="18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ff"/>
                </a:solidFill>
                <a:effectLst/>
                <a:uFillTx/>
                <a:latin typeface="Times New Roman"/>
              </a:rPr>
              <a:t>$2.3MM </a:t>
            </a:r>
            <a:r>
              <a:rPr b="0" lang="en-US" sz="1800" strike="noStrike" u="sng">
                <a:solidFill>
                  <a:srgbClr val="0000ff"/>
                </a:solidFill>
                <a:effectLst/>
                <a:uFillTx/>
                <a:latin typeface="Times New Roman"/>
              </a:rPr>
              <a:t>	</a:t>
            </a:r>
            <a:r>
              <a:rPr b="0" lang="en-US" sz="1800" strike="noStrike" u="sng">
                <a:solidFill>
                  <a:srgbClr val="0000ff"/>
                </a:solidFill>
                <a:effectLst/>
                <a:uFillTx/>
                <a:latin typeface="Times New Roman"/>
              </a:rPr>
              <a:t>	</a:t>
            </a:r>
            <a:r>
              <a:rPr b="0" lang="en-US" sz="1800" strike="noStrike" u="sng">
                <a:solidFill>
                  <a:srgbClr val="0000ff"/>
                </a:solidFill>
                <a:effectLst/>
                <a:uFillTx/>
                <a:latin typeface="Times New Roman"/>
              </a:rPr>
              <a:t>	</a:t>
            </a:r>
            <a:r>
              <a:rPr b="0" lang="en-US" sz="1800" strike="noStrike" u="sng">
                <a:solidFill>
                  <a:srgbClr val="0000ff"/>
                </a:solidFill>
                <a:effectLst/>
                <a:uFillTx/>
                <a:latin typeface="Times New Roman"/>
              </a:rPr>
              <a:t>Switch yard</a:t>
            </a:r>
            <a:endParaRPr b="0" lang="en-US" sz="1800" strike="noStrike" u="none">
              <a:solidFill>
                <a:srgbClr val="000000"/>
              </a:solidFill>
              <a:effectLst/>
              <a:uFillTx/>
              <a:latin typeface="Times New Roman"/>
            </a:endParaRPr>
          </a:p>
          <a:p>
            <a:pPr lvl="2" marL="1143000" indent="-228600">
              <a:spcBef>
                <a:spcPts val="451"/>
              </a:spcBef>
              <a:buClr>
                <a:srgbClr val="0000ff"/>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Times New Roman"/>
              </a:rPr>
              <a:t>$9.1MM </a:t>
            </a:r>
            <a:r>
              <a:rPr b="1" lang="en-US" sz="1800" strike="noStrike" u="none">
                <a:solidFill>
                  <a:srgbClr val="0000ff"/>
                </a:solidFill>
                <a:effectLst/>
                <a:uFillTx/>
                <a:latin typeface="Times New Roman"/>
              </a:rPr>
              <a:t>	</a:t>
            </a:r>
            <a:r>
              <a:rPr b="1" lang="en-US" sz="1800" strike="noStrike" u="none">
                <a:solidFill>
                  <a:srgbClr val="0000ff"/>
                </a:solidFill>
                <a:effectLst/>
                <a:uFillTx/>
                <a:latin typeface="Times New Roman"/>
              </a:rPr>
              <a:t>	</a:t>
            </a:r>
            <a:r>
              <a:rPr b="1" lang="en-US" sz="1800" strike="noStrike" u="none">
                <a:solidFill>
                  <a:srgbClr val="0000ff"/>
                </a:solidFill>
                <a:effectLst/>
                <a:uFillTx/>
                <a:latin typeface="Times New Roman"/>
              </a:rPr>
              <a:t>	</a:t>
            </a:r>
            <a:r>
              <a:rPr b="1" lang="en-US" sz="1800" strike="noStrike" u="none">
                <a:solidFill>
                  <a:srgbClr val="0000ff"/>
                </a:solidFill>
                <a:effectLst/>
                <a:uFillTx/>
                <a:latin typeface="Times New Roman"/>
              </a:rPr>
              <a:t>Total</a:t>
            </a:r>
            <a:endParaRPr b="0" lang="en-US" sz="18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08" name="" descr=""/>
          <p:cNvPicPr/>
          <p:nvPr/>
        </p:nvPicPr>
        <p:blipFill>
          <a:blip r:embed="rId1"/>
          <a:stretch/>
        </p:blipFill>
        <p:spPr>
          <a:xfrm>
            <a:off x="152280" y="0"/>
            <a:ext cx="914400" cy="963720"/>
          </a:xfrm>
          <a:prstGeom prst="rect">
            <a:avLst/>
          </a:prstGeom>
          <a:noFill/>
          <a:ln w="0">
            <a:noFill/>
          </a:ln>
        </p:spPr>
      </p:pic>
      <p:sp>
        <p:nvSpPr>
          <p:cNvPr id="209" name=""/>
          <p:cNvSpPr/>
          <p:nvPr/>
        </p:nvSpPr>
        <p:spPr>
          <a:xfrm>
            <a:off x="685800" y="144792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EFF16DCC-BD88-41D3-BD34-3A5F8AB322E8}" type="slidenum">
              <a:t>6</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graphicFrame>
        <p:nvGraphicFramePr>
          <p:cNvPr id="210" name=""/>
          <p:cNvGraphicFramePr/>
          <p:nvPr/>
        </p:nvGraphicFramePr>
        <p:xfrm>
          <a:off x="533520" y="990720"/>
          <a:ext cx="8143920" cy="7705440"/>
        </p:xfrm>
        <a:graphic>
          <a:graphicData uri="http://schemas.openxmlformats.org/presentationml/2006/ole">
            <p:oleObj progId="Word.Document.12" r:id="rId1" spid="">
              <p:embed/>
              <p:pic>
                <p:nvPicPr>
                  <p:cNvPr id="211" name="" descr=""/>
                  <p:cNvPicPr/>
                  <p:nvPr/>
                </p:nvPicPr>
                <p:blipFill>
                  <a:blip r:embed="rId2"/>
                  <a:stretch/>
                </p:blipFill>
                <p:spPr>
                  <a:xfrm>
                    <a:off x="533520" y="990720"/>
                    <a:ext cx="8143920" cy="7705440"/>
                  </a:xfrm>
                  <a:prstGeom prst="rect">
                    <a:avLst/>
                  </a:prstGeom>
                  <a:noFill/>
                  <a:ln w="0">
                    <a:noFill/>
                  </a:ln>
                </p:spPr>
              </p:pic>
            </p:oleObj>
          </a:graphicData>
        </a:graphic>
      </p:graphicFrame>
      <p:pic>
        <p:nvPicPr>
          <p:cNvPr id="212" name="" descr=""/>
          <p:cNvPicPr/>
          <p:nvPr/>
        </p:nvPicPr>
        <p:blipFill>
          <a:blip r:embed="rId3"/>
          <a:stretch/>
        </p:blipFill>
        <p:spPr>
          <a:xfrm>
            <a:off x="304920" y="228600"/>
            <a:ext cx="914400" cy="963720"/>
          </a:xfrm>
          <a:prstGeom prst="rect">
            <a:avLst/>
          </a:prstGeom>
          <a:noFill/>
          <a:ln w="0">
            <a:noFill/>
          </a:ln>
        </p:spPr>
      </p:pic>
      <p:sp>
        <p:nvSpPr>
          <p:cNvPr id="213" name=""/>
          <p:cNvSpPr/>
          <p:nvPr/>
        </p:nvSpPr>
        <p:spPr>
          <a:xfrm>
            <a:off x="1371600" y="457200"/>
            <a:ext cx="59436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Financial Benefits</a:t>
            </a:r>
            <a:endParaRPr b="0" lang="en-US" sz="2400" strike="noStrike" u="none">
              <a:solidFill>
                <a:srgbClr val="000000"/>
              </a:solidFill>
              <a:effectLst/>
              <a:uFillTx/>
              <a:latin typeface="Times New Roman"/>
            </a:endParaRPr>
          </a:p>
        </p:txBody>
      </p:sp>
      <p:sp>
        <p:nvSpPr>
          <p:cNvPr id="214" name=""/>
          <p:cNvSpPr/>
          <p:nvPr/>
        </p:nvSpPr>
        <p:spPr>
          <a:xfrm>
            <a:off x="685800" y="144792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1EB64DF-748E-42FD-B3BF-0D77F237A24E}" type="slidenum">
              <a:t>7</a:t>
            </a:fld>
          </a:p>
        </p:txBody>
      </p:sp>
      <p:sp>
        <p:nvSpPr>
          <p:cNvPr id="3" name="PlaceHolder 2"/>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15" name="PlaceHolder 1"/>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Additional Potential Revenue</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ff"/>
                </a:solidFill>
                <a:effectLst/>
                <a:uFillTx/>
                <a:latin typeface="Times New Roman"/>
              </a:rPr>
              <a:t>Calpine and CoGentrix have indicated an interest in using the New Sub to interconnect to SOCO.  Possible 50-75% of New Sub costs shifted to Calpine/CoGentrix in 4Q 2001.  New Sub is estimated at $3.7MM.</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16" name="" descr=""/>
          <p:cNvPicPr/>
          <p:nvPr/>
        </p:nvPicPr>
        <p:blipFill>
          <a:blip r:embed="rId1"/>
          <a:stretch/>
        </p:blipFill>
        <p:spPr>
          <a:xfrm>
            <a:off x="304920" y="152280"/>
            <a:ext cx="914400" cy="963720"/>
          </a:xfrm>
          <a:prstGeom prst="rect">
            <a:avLst/>
          </a:prstGeom>
          <a:noFill/>
          <a:ln w="0">
            <a:noFill/>
          </a:ln>
        </p:spPr>
      </p:pic>
      <p:sp>
        <p:nvSpPr>
          <p:cNvPr id="217" name=""/>
          <p:cNvSpPr/>
          <p:nvPr/>
        </p:nvSpPr>
        <p:spPr>
          <a:xfrm>
            <a:off x="914400" y="1295280"/>
            <a:ext cx="723888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1D04949-7340-4567-A9C3-3A98278B96FE}" type="slidenum">
              <a:t>8</a:t>
            </a:fld>
          </a:p>
        </p:txBody>
      </p:sp>
      <p:sp>
        <p:nvSpPr>
          <p:cNvPr id="4" name="PlaceHolder 3"/>
          <p:cNvSpPr>
            <a:spLocks noGrp="1"/>
          </p:cNvSpPr>
          <p:nvPr>
            <p:ph type="dt" idx="1"/>
          </p:nvPr>
        </p:nvSpPr>
        <p:spPr/>
        <p:txBody>
          <a:bodyPr/>
          <a:p>
            <a:r>
              <a:rPr lang="en-US"/>
              <a:t>August 24, 2000</a:t>
            </a: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ffffff"/>
            </a:gs>
            <a:gs pos="100000">
              <a:srgbClr val="dddddd"/>
            </a:gs>
          </a:gsLst>
          <a:lin ang="10800000"/>
        </a:gradFill>
      </p:bgPr>
    </p:bg>
    <p:spTree>
      <p:nvGrpSpPr>
        <p:cNvPr id="1" name=""/>
        <p:cNvGrpSpPr/>
        <p:nvPr/>
      </p:nvGrpSpPr>
      <p:grpSpPr>
        <a:xfrm>
          <a:off x="0" y="0"/>
          <a:ext cx="0" cy="0"/>
          <a:chOff x="0" y="0"/>
          <a:chExt cx="0" cy="0"/>
        </a:xfrm>
      </p:grpSpPr>
      <p:sp>
        <p:nvSpPr>
          <p:cNvPr id="218" name="PlaceHolder 1"/>
          <p:cNvSpPr>
            <a:spLocks noGrp="1"/>
          </p:cNvSpPr>
          <p:nvPr>
            <p:ph/>
          </p:nvPr>
        </p:nvSpPr>
        <p:spPr>
          <a:xfrm>
            <a:off x="457200" y="1371600"/>
            <a:ext cx="7772400" cy="4114800"/>
          </a:xfrm>
          <a:prstGeom prst="rect">
            <a:avLst/>
          </a:prstGeom>
          <a:noFill/>
          <a:ln w="0">
            <a:noFill/>
          </a:ln>
        </p:spPr>
        <p:txBody>
          <a:bodyPr lIns="90000" rIns="90000" tIns="46800" bIns="46800" anchor="t">
            <a:normAutofit/>
          </a:bodyPr>
          <a:p>
            <a:pPr marL="343080" indent="-343080">
              <a:spcBef>
                <a:spcPts val="799"/>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ff"/>
                </a:solidFill>
                <a:effectLst/>
                <a:uFillTx/>
                <a:latin typeface="Times New Roman"/>
              </a:rPr>
              <a:t>Risk Summary</a:t>
            </a:r>
            <a:endParaRPr b="0" lang="en-US" sz="32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1:  Utility Risk</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2:  Equipment Risk</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3:  Construction Risk</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4:  Land Option Risk</a:t>
            </a:r>
            <a:endParaRPr b="0" lang="en-US" sz="2800" strike="noStrike" u="none">
              <a:solidFill>
                <a:srgbClr val="000000"/>
              </a:solidFill>
              <a:effectLst/>
              <a:uFillTx/>
              <a:latin typeface="Times New Roman"/>
            </a:endParaRPr>
          </a:p>
          <a:p>
            <a:pPr lvl="1" marL="743040" indent="-285840">
              <a:spcBef>
                <a:spcPts val="700"/>
              </a:spcBef>
              <a:buClr>
                <a:srgbClr val="0000ff"/>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ff"/>
                </a:solidFill>
                <a:effectLst/>
                <a:uFillTx/>
                <a:latin typeface="Times New Roman"/>
              </a:rPr>
              <a:t>Risk 5:  Regulatory Risk</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19" name="" descr=""/>
          <p:cNvPicPr/>
          <p:nvPr/>
        </p:nvPicPr>
        <p:blipFill>
          <a:blip r:embed="rId1"/>
          <a:stretch/>
        </p:blipFill>
        <p:spPr>
          <a:xfrm>
            <a:off x="304920" y="152280"/>
            <a:ext cx="914400" cy="963720"/>
          </a:xfrm>
          <a:prstGeom prst="rect">
            <a:avLst/>
          </a:prstGeom>
          <a:noFill/>
          <a:ln w="0">
            <a:noFill/>
          </a:ln>
        </p:spPr>
      </p:pic>
      <p:sp>
        <p:nvSpPr>
          <p:cNvPr id="220" name=""/>
          <p:cNvSpPr/>
          <p:nvPr/>
        </p:nvSpPr>
        <p:spPr>
          <a:xfrm>
            <a:off x="838080" y="1371600"/>
            <a:ext cx="7239240" cy="0"/>
          </a:xfrm>
          <a:prstGeom prst="line">
            <a:avLst/>
          </a:prstGeom>
          <a:ln w="28440">
            <a:solidFill>
              <a:srgbClr val="a50021"/>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35DB3687-F656-44CD-B633-ECE8668E516D}" type="slidenum">
              <a:t>9</a:t>
            </a:fld>
          </a:p>
        </p:txBody>
      </p:sp>
      <p:sp>
        <p:nvSpPr>
          <p:cNvPr id="4" name="PlaceHolder 3"/>
          <p:cNvSpPr>
            <a:spLocks noGrp="1"/>
          </p:cNvSpPr>
          <p:nvPr>
            <p:ph type="dt" idx="1"/>
          </p:nvPr>
        </p:nvSpPr>
        <p:spPr/>
        <p:txBody>
          <a:bodyPr/>
          <a:p>
            <a:r>
              <a:rPr lang="en-US"/>
              <a:t>August 24, 2000</a:t>
            </a: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912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2000-08-22T12:57:34Z</dcterms:created>
  <dc:creator>cwatts</dc:creator>
  <dc:description/>
  <dc:language>en-US</dc:language>
  <cp:lastModifiedBy>cwatts</cp:lastModifiedBy>
  <cp:lastPrinted>2000-08-24T10:19:32Z</cp:lastPrinted>
  <dcterms:modified xsi:type="dcterms:W3CDTF">2000-09-01T14:53:52Z</dcterms:modified>
  <cp:revision>69</cp:revision>
  <dc:subject/>
  <dc:title>No Slide Title</dc:title>
</cp:coreProperties>
</file>