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3.jpeg" ContentType="image/jpeg"/>
  <Override PartName="/ppt/media/image2.wmf" ContentType="image/x-wmf"/>
  <Override PartName="/ppt/media/image4.png" ContentType="image/png"/>
  <Override PartName="/ppt/media/image5.png" ContentType="image/png"/>
  <Override PartName="/ppt/media/image6.wmf" ContentType="image/x-wmf"/>
  <Override PartName="/ppt/media/image7.png" ContentType="image/png"/>
  <Override PartName="/ppt/media/image8.png" ContentType="image/png"/>
  <Override PartName="/ppt/media/image9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4EC6A6-2BA4-4A35-9CD4-BD2E3E175E0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E76EFD-19D0-4312-AC01-50E98C4DA8D7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0A8C20-D991-43EE-BF90-6A189DB92DE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Interconnection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Interconnected directly to TVA’s Lowndes substation with access to TVA’s Lowndes-to-Miller 500 kV line, TVA’s Lowndes-to-Westpoint 500 kV line, and TVA’s 161 kV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 for dual interconnection submitted to Southern Company and TVA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Company is anticipated to complete an interconnection study by the end of November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is projected to complete its interconnection study by January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FEEF4A0-931A-4666-A315-FC8961075DB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228240" y="1523880"/>
            <a:ext cx="6095880" cy="182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20000"/>
              </a:lnSpc>
              <a:buClr>
                <a:srgbClr val="3333cc"/>
              </a:buClr>
              <a:buFont typeface="Monotype Sorts" charset="2"/>
              <a:buChar char=""/>
              <a:tabLst>
                <a:tab algn="l" pos="457200"/>
                <a:tab algn="l" pos="1600200"/>
                <a:tab algn="l" pos="2577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Pipeline: Tennessee Gas Pipeline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buClr>
                <a:srgbClr val="3333cc"/>
              </a:buClr>
              <a:buFont typeface="Monotype Sorts" charset="2"/>
              <a:buChar char=""/>
              <a:tabLst>
                <a:tab algn="l" pos="457200"/>
                <a:tab algn="l" pos="1600200"/>
                <a:tab algn="l" pos="2577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Point: Plant-Gate and Midwestern Gas Transmission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Interconnect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buClr>
                <a:srgbClr val="3333cc"/>
              </a:buClr>
              <a:buFont typeface="Monotype Sorts" charset="2"/>
              <a:buChar char=""/>
              <a:tabLst>
                <a:tab algn="l" pos="457200"/>
                <a:tab algn="l" pos="1600200"/>
                <a:tab algn="l" pos="2577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Gas Transport Options Exist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buNone/>
              <a:tabLst>
                <a:tab algn="l" pos="0"/>
                <a:tab algn="l" pos="457200"/>
                <a:tab algn="l" pos="1600200"/>
                <a:tab algn="l" pos="2577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Option A (Combination of FT, AO and Backhaul Service)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buNone/>
              <a:tabLst>
                <a:tab algn="l" pos="0"/>
                <a:tab algn="l" pos="457200"/>
                <a:tab algn="l" pos="1600200"/>
                <a:tab algn="l" pos="2577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BASE CONTRACT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600200"/>
                <a:tab algn="l" pos="2577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years (May - Sept) beginning June 1, 1999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600200"/>
                <a:tab algn="l" pos="2577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85,200 MMBtu/d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buNone/>
              <a:tabLst>
                <a:tab algn="l" pos="0"/>
                <a:tab algn="l" pos="457200"/>
                <a:tab algn="l" pos="1600200"/>
                <a:tab algn="l" pos="2577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0" name="" descr=""/>
          <p:cNvPicPr/>
          <p:nvPr/>
        </p:nvPicPr>
        <p:blipFill>
          <a:blip r:embed="rId1"/>
          <a:stretch/>
        </p:blipFill>
        <p:spPr>
          <a:xfrm>
            <a:off x="5133960" y="1600200"/>
            <a:ext cx="3933720" cy="22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1" name=""/>
          <p:cNvSpPr/>
          <p:nvPr/>
        </p:nvSpPr>
        <p:spPr>
          <a:xfrm>
            <a:off x="228600" y="3238560"/>
            <a:ext cx="8610480" cy="312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tabLst>
                <a:tab algn="l" pos="0"/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FT-A with AO CONTRACT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$.01 year round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on 12,500/d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tabLst>
                <a:tab algn="l" pos="0"/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$.1085 plus fuel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on first 12,500/d, May through Sep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tabLst>
                <a:tab algn="l" pos="0"/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$.1125 plus fuel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on excess (up to 72,700 Dth/day), May through Sep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tabLst>
                <a:tab algn="l" pos="0"/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$.50 plus fuel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rate, Oct through Apr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Vol. Commit: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- 4.5 Bcf per year, Excess Volumes credited years 1,2,3,4 against years 5,4, etc...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tabLst>
                <a:tab algn="l" pos="0"/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Transport nominated under Option A is credited against volume commitment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0.5% on Backhaul; 1.70% on forward haul (summer) and 1.91% (winter)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Points: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Zone 1 &amp; Zone 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tabLst>
                <a:tab algn="l" pos="0"/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BACK-UP CONTRACT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FT-BH CONTRACT (Years 1-5)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$.05 plus fuel (volumetric), May through Sep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tabLst>
                <a:tab algn="l" pos="0"/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Maximum rate, Oct through Apr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57796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Points: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Downstream point in Zone 1, 2, 4, 5 &amp; 6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B40FA8F-B3A4-4694-B445-A384F42A399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28600" y="1752480"/>
            <a:ext cx="8763120" cy="441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74"/>
              </a:spcBef>
              <a:tabLst>
                <a:tab algn="l" pos="0"/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Option B:  Enron North America has a one time right to convert to Option B at any time during the life of the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2"/>
              </a:spcBef>
              <a:tabLst>
                <a:tab algn="l" pos="0"/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FT-A CONTRACT (Plant sole provider)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62"/>
              </a:spcBef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$.01 year round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on 85,200/d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2"/>
              </a:spcBef>
              <a:tabLst>
                <a:tab algn="l" pos="0"/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$.12 plus fuel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on first 5.0 Bcf/yr, May through Sep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2"/>
              </a:spcBef>
              <a:tabLst>
                <a:tab algn="l" pos="0"/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$.05 plus fuel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on next 1.3 Bcf/yr, May through Sep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2"/>
              </a:spcBef>
              <a:tabLst>
                <a:tab algn="l" pos="0"/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$.12 plus fuel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on dth greater than 6.3 Bcf/yr, May through Sep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2"/>
              </a:spcBef>
              <a:tabLst>
                <a:tab algn="l" pos="0"/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$.50 plus fuel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rate, Oct through Apr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62"/>
              </a:spcBef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Points: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500 Leg Zone 1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Secondary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2"/>
              </a:spcBef>
              <a:tabLst>
                <a:tab algn="l" pos="0"/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Midwestern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(Years 1-5); Midwestern Like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(Years 6-10)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11"/>
              </a:spcBef>
              <a:tabLst>
                <a:tab algn="l" pos="0"/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7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BALANCING: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62"/>
              </a:spcBef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OBA at plant interconnect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62"/>
              </a:spcBef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Cash-out monthly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62"/>
              </a:spcBef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uneven hourly flow at plant delivery point with even 24 hour supply flow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11"/>
              </a:spcBef>
              <a:tabLst>
                <a:tab algn="l" pos="0"/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7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62"/>
              </a:spcBef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Cancellation Option beginning at year 6. Payoff as follows: YRS 6-10 ($1,100,000), YRS 7-10 ($1,000,000), YRS 8-10 ($950,000), YRS 9-10 ($900,000), YR 10 ($800,000)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Bcf storage contract at Bear Creek for one year beginning 11/1/00.  Capacity charge is $.05 on the avg monthly balance, $.0053 for injections / withdrawals plus 1.49% fuel.  Transport from Zn L pools to storage is $.05 (winter) and $.015 (summer) plus fuel and ACA.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33cc"/>
              </a:buClr>
              <a:buFont typeface="Symbol" charset="2"/>
              <a:buChar char=""/>
              <a:tabLst>
                <a:tab algn="l" pos="457200"/>
                <a:tab algn="l" pos="182880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Winter 2000 (Nov '00 through March '01) transportation from Zn L pools to plant gate is $.18 plus fuel and ACA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93AC070-5D23-40F8-935B-7968AC1A3738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Location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7" name="calover1" descr=""/>
          <p:cNvPicPr/>
          <p:nvPr/>
        </p:nvPicPr>
        <p:blipFill>
          <a:blip r:embed="rId1"/>
          <a:stretch/>
        </p:blipFill>
        <p:spPr>
          <a:xfrm>
            <a:off x="1206360" y="1600200"/>
            <a:ext cx="6400800" cy="4724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2C96DC-CA1F-4F68-A4F0-823F90A6AB2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 Area Status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control area, ENCA, has been designated a control area in accordance with NERC policy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designation is valuable for point to point power sales and scheduling of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options for Caledonia purchaser include: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services provided by TVA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re-established by purchaser in accordance with NERC procedures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and scheduling services provided by Enron affiliate, under separate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B9AEE9-60FC-4DF1-98FC-A9FB061DBB9C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Expansion/Conversion Opportunity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designed to facilitate future plant expansion and/or conversion to combined cycle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heat rate could go from 12,000 Btu/kWh (HHV) currently to 8,300 (HHV), depending on equipment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output could go from 504 MW (nominal) currently to 804 MW (nominal), depending on equipment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conversion should take approximately 18 to 24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Installation of an SCR should facilitate getting a PSD permit for combined cycle operation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interconnect study agreement has been initiated with TVA for the addition of approximately 510 MW at the Caledonia Plant.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28FE46-6324-4DA7-9A5B-74E8465F608E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Specifications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1752120" y="2133360"/>
            <a:ext cx="6248520" cy="259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Discharge Permit: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Required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 Permit: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Non-PSD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Control Method: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DLN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Method: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248 T NO</a:t>
            </a:r>
            <a:r>
              <a:rPr b="0" lang="en-US" sz="16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248 T CO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Commission NO</a:t>
            </a:r>
            <a:r>
              <a:rPr b="0" lang="en-US" sz="16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&lt;15 ppm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Commission CO: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&lt;25 ppm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Run Hours: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1,088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600200" y="2133720"/>
            <a:ext cx="2819520" cy="2971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419720" y="2133720"/>
            <a:ext cx="2743200" cy="2971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3CC86EE-644C-43CD-87AF-1209DD848F8B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Estimated Operating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185840" y="1981080"/>
            <a:ext cx="862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Type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189080" y="2165400"/>
            <a:ext cx="850680" cy="17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959920" y="1981080"/>
            <a:ext cx="7736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Est. Cost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962440" y="2165400"/>
            <a:ext cx="766440" cy="17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870160" y="1981080"/>
            <a:ext cx="9219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872320" y="2165400"/>
            <a:ext cx="914400" cy="17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981720" y="2301840"/>
            <a:ext cx="949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2506320" y="2301840"/>
            <a:ext cx="8647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$1.00 / 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400640" y="2293920"/>
            <a:ext cx="34736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includes estimates on water costs, electricity, 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maintenance expenditures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982080" y="2847960"/>
            <a:ext cx="762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505960" y="2847960"/>
            <a:ext cx="4921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?/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441680" y="2841480"/>
            <a:ext cx="3795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includes estimates of payroll expenses and other fixed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436280" y="3024360"/>
            <a:ext cx="3477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982800" y="3395520"/>
            <a:ext cx="12967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Maintenance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505600" y="3395520"/>
            <a:ext cx="1559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$1,000 / Start / Turbine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448880" y="3387600"/>
            <a:ext cx="3922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includes estimated accrual for future major maintenance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440240" y="3570120"/>
            <a:ext cx="37450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per turbine basis, assuming 100 starts/year, using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443480" y="3753000"/>
            <a:ext cx="2931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OEM recommended maintenance schedule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981360" y="4124160"/>
            <a:ext cx="11901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Owner's Expense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505960" y="4124160"/>
            <a:ext cx="4921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?/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442400" y="4116240"/>
            <a:ext cx="3931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includes estimates of insurance, utilities, interconnection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443480" y="4299120"/>
            <a:ext cx="3567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fees, gas pipeline metering costs and miscellaneous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437720" y="4481640"/>
            <a:ext cx="653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09480" y="1790640"/>
            <a:ext cx="7925040" cy="3048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1C45E58-C9F4-4D34-A686-9867C2836EFF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Chart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837720" y="1978200"/>
            <a:ext cx="3429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is currently operated by Operational Energy Corp (“OEC”), an Enron Corp. subsidiary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anticipated that at closing, O&amp;M contract with OEC will be terminated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personnel are currently employees of OEC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8" name=""/>
          <p:cNvGraphicFramePr/>
          <p:nvPr/>
        </p:nvGraphicFramePr>
        <p:xfrm>
          <a:off x="4425840" y="2209680"/>
          <a:ext cx="4438800" cy="2870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25840" y="2209680"/>
                    <a:ext cx="4438800" cy="287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4931B16-971A-4E25-AF60-6CB444FEBF87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Legal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Power I, L.L.C. (“Caledonia Power”) is a Delaware limited liability company and is 100% owned by Enron North America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 will acquire 100% of member interests in Caledonia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EB47B9E-052D-43E2-8F2D-157FF571D725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219320" y="185436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Description: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504 MW (nominal) natural gas-fired,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simple-cycle facility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60-acre tract in Lowndes County,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Mississippi, in TVA subregion of SERC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Interconnect: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500 kV line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Tennessee Gas Pipeline Company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of Construction: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1998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Operation Date: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1999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 (ISO):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12,000 Btu/kWh (HHV)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Approx. Max. Annual MWh: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550,000 @ 59</a:t>
            </a:r>
            <a:r>
              <a:rPr b="0" lang="en-US" sz="1500" strike="noStrike" u="none" baseline="40000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Approx. Run Hours: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1,088 including approximately 200 hours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peak-firing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(per unit):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&lt;15 ppm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 (per unit):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&lt;25 ppm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990720" y="1828800"/>
            <a:ext cx="2971800" cy="4191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962520" y="1828800"/>
            <a:ext cx="4114800" cy="4191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89FA54-A439-4C00-9505-BDE93B55F0F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Facility Strengths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1752480"/>
            <a:ext cx="678168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“First-mover advantage” inside TVA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and surrounding areas have historically experienced extreme power price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 for dual interconnection submitted to Southern Company and TVA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Company is anticipated to complete an interconnection study by the end of November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is projected to complete its interconnection study by January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Ideally suited to capitalize on gas/power arbitrage 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Expansion/conversion potential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has room for additional gas turbines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 technology and layout allow for easy conversion to combined cycle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30-minute normal unit ramp-up from cold to full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Permits allow for approximately 200 hours of peak-firing, which adds approximately 30 MW of plant-wide output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55CE58C-649F-48CB-BF36-4991C2784A4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Picture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Caledonia%201" descr=""/>
          <p:cNvPicPr/>
          <p:nvPr/>
        </p:nvPicPr>
        <p:blipFill>
          <a:blip r:embed="rId1"/>
          <a:stretch/>
        </p:blipFill>
        <p:spPr>
          <a:xfrm>
            <a:off x="1828800" y="1905120"/>
            <a:ext cx="5521320" cy="414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36A934B-665C-4463-A1F1-92778B9CE3E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caledonia" descr=""/>
          <p:cNvPicPr/>
          <p:nvPr/>
        </p:nvPicPr>
        <p:blipFill>
          <a:blip r:embed="rId1"/>
          <a:stretch/>
        </p:blipFill>
        <p:spPr>
          <a:xfrm>
            <a:off x="977760" y="1612800"/>
            <a:ext cx="6629400" cy="472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608943B-D7AC-4C36-826E-6D2B63EC6D7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Power I, L.L.C. is qualified as an Exempt Wholesale Generator and has authority to sell energy and capacity at market-based rates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TVA’s extensive 500 kV system provides system users excellent transmission reliability and reach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Caledonia’s location in TVA and access to eastern U.S. electricity market provide sales opportunities into the wholesale power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provides access to TVA system with direct connections to 12 surrounding control area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is within two utility wheels away from over 70 control area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Planned interconnection to Southern transmission line would provide valuable power marketing opportunities;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TVA transmission costs into Southern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TVA transmission losses into Southern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Added flexibility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D37563D-5861-4787-9E8F-1A5F7B3E8C0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761760" y="1752120"/>
            <a:ext cx="419076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Turbines: 6 General Electric 7EA gas turbines using fogging for inlet air cooling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Switchyard Equipment: ABB, 500 kV interconnect breakers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Switchyard Configuration: radial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Transformers: (3) ABB 208 MVA, 3 winding, 3 phase, 13.8 kV/500 kV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System: General Electric Mark 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 Circuit Breakers: (6) ABB HGC (7,500A)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 Voltages: 13.8 kV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Distribution Voltages: 4160 V and 480 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302080" y="1782720"/>
            <a:ext cx="3519720" cy="324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662880" y="1782720"/>
            <a:ext cx="818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870600" y="1938240"/>
            <a:ext cx="3823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464680" y="3267000"/>
            <a:ext cx="357120" cy="325440"/>
          </a:xfrm>
          <a:custGeom>
            <a:avLst/>
            <a:gdLst/>
            <a:ahLst/>
            <a:rect l="l" t="t" r="r" b="b"/>
            <a:pathLst>
              <a:path w="326" h="324">
                <a:moveTo>
                  <a:pt x="0" y="162"/>
                </a:moveTo>
                <a:lnTo>
                  <a:pt x="8" y="138"/>
                </a:lnTo>
                <a:lnTo>
                  <a:pt x="8" y="114"/>
                </a:lnTo>
                <a:lnTo>
                  <a:pt x="16" y="89"/>
                </a:lnTo>
                <a:lnTo>
                  <a:pt x="32" y="65"/>
                </a:lnTo>
                <a:lnTo>
                  <a:pt x="48" y="49"/>
                </a:lnTo>
                <a:lnTo>
                  <a:pt x="72" y="33"/>
                </a:lnTo>
                <a:lnTo>
                  <a:pt x="88" y="16"/>
                </a:lnTo>
                <a:lnTo>
                  <a:pt x="112" y="8"/>
                </a:lnTo>
                <a:lnTo>
                  <a:pt x="143" y="0"/>
                </a:lnTo>
                <a:lnTo>
                  <a:pt x="167" y="0"/>
                </a:lnTo>
                <a:lnTo>
                  <a:pt x="191" y="0"/>
                </a:lnTo>
                <a:lnTo>
                  <a:pt x="215" y="8"/>
                </a:lnTo>
                <a:lnTo>
                  <a:pt x="239" y="16"/>
                </a:lnTo>
                <a:lnTo>
                  <a:pt x="262" y="33"/>
                </a:lnTo>
                <a:lnTo>
                  <a:pt x="278" y="49"/>
                </a:lnTo>
                <a:lnTo>
                  <a:pt x="294" y="65"/>
                </a:lnTo>
                <a:lnTo>
                  <a:pt x="310" y="89"/>
                </a:lnTo>
                <a:lnTo>
                  <a:pt x="318" y="114"/>
                </a:lnTo>
                <a:lnTo>
                  <a:pt x="326" y="138"/>
                </a:lnTo>
                <a:lnTo>
                  <a:pt x="326" y="162"/>
                </a:lnTo>
                <a:lnTo>
                  <a:pt x="326" y="186"/>
                </a:lnTo>
                <a:lnTo>
                  <a:pt x="318" y="211"/>
                </a:lnTo>
                <a:lnTo>
                  <a:pt x="310" y="235"/>
                </a:lnTo>
                <a:lnTo>
                  <a:pt x="294" y="259"/>
                </a:lnTo>
                <a:lnTo>
                  <a:pt x="278" y="275"/>
                </a:lnTo>
                <a:lnTo>
                  <a:pt x="262" y="292"/>
                </a:lnTo>
                <a:lnTo>
                  <a:pt x="239" y="308"/>
                </a:lnTo>
                <a:lnTo>
                  <a:pt x="215" y="316"/>
                </a:lnTo>
                <a:lnTo>
                  <a:pt x="191" y="324"/>
                </a:lnTo>
                <a:lnTo>
                  <a:pt x="167" y="324"/>
                </a:lnTo>
                <a:lnTo>
                  <a:pt x="143" y="324"/>
                </a:lnTo>
                <a:lnTo>
                  <a:pt x="112" y="316"/>
                </a:lnTo>
                <a:lnTo>
                  <a:pt x="88" y="308"/>
                </a:lnTo>
                <a:lnTo>
                  <a:pt x="72" y="292"/>
                </a:lnTo>
                <a:lnTo>
                  <a:pt x="48" y="275"/>
                </a:lnTo>
                <a:lnTo>
                  <a:pt x="32" y="259"/>
                </a:lnTo>
                <a:lnTo>
                  <a:pt x="16" y="235"/>
                </a:lnTo>
                <a:lnTo>
                  <a:pt x="8" y="211"/>
                </a:lnTo>
                <a:lnTo>
                  <a:pt x="8" y="186"/>
                </a:lnTo>
                <a:lnTo>
                  <a:pt x="0" y="162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569440" y="3357720"/>
            <a:ext cx="155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464680" y="2854440"/>
            <a:ext cx="357120" cy="331560"/>
          </a:xfrm>
          <a:custGeom>
            <a:avLst/>
            <a:gdLst/>
            <a:ahLst/>
            <a:rect l="l" t="t" r="r" b="b"/>
            <a:pathLst>
              <a:path w="326" h="331">
                <a:moveTo>
                  <a:pt x="0" y="161"/>
                </a:moveTo>
                <a:lnTo>
                  <a:pt x="8" y="137"/>
                </a:lnTo>
                <a:lnTo>
                  <a:pt x="8" y="113"/>
                </a:lnTo>
                <a:lnTo>
                  <a:pt x="16" y="89"/>
                </a:lnTo>
                <a:lnTo>
                  <a:pt x="32" y="64"/>
                </a:lnTo>
                <a:lnTo>
                  <a:pt x="48" y="48"/>
                </a:lnTo>
                <a:lnTo>
                  <a:pt x="72" y="32"/>
                </a:lnTo>
                <a:lnTo>
                  <a:pt x="88" y="16"/>
                </a:lnTo>
                <a:lnTo>
                  <a:pt x="112" y="8"/>
                </a:lnTo>
                <a:lnTo>
                  <a:pt x="143" y="0"/>
                </a:lnTo>
                <a:lnTo>
                  <a:pt x="167" y="0"/>
                </a:lnTo>
                <a:lnTo>
                  <a:pt x="191" y="0"/>
                </a:lnTo>
                <a:lnTo>
                  <a:pt x="215" y="8"/>
                </a:lnTo>
                <a:lnTo>
                  <a:pt x="239" y="16"/>
                </a:lnTo>
                <a:lnTo>
                  <a:pt x="262" y="32"/>
                </a:lnTo>
                <a:lnTo>
                  <a:pt x="278" y="48"/>
                </a:lnTo>
                <a:lnTo>
                  <a:pt x="294" y="64"/>
                </a:lnTo>
                <a:lnTo>
                  <a:pt x="310" y="89"/>
                </a:lnTo>
                <a:lnTo>
                  <a:pt x="318" y="113"/>
                </a:lnTo>
                <a:lnTo>
                  <a:pt x="326" y="137"/>
                </a:lnTo>
                <a:lnTo>
                  <a:pt x="326" y="161"/>
                </a:lnTo>
                <a:lnTo>
                  <a:pt x="326" y="186"/>
                </a:lnTo>
                <a:lnTo>
                  <a:pt x="318" y="210"/>
                </a:lnTo>
                <a:lnTo>
                  <a:pt x="310" y="234"/>
                </a:lnTo>
                <a:lnTo>
                  <a:pt x="294" y="258"/>
                </a:lnTo>
                <a:lnTo>
                  <a:pt x="278" y="283"/>
                </a:lnTo>
                <a:lnTo>
                  <a:pt x="262" y="299"/>
                </a:lnTo>
                <a:lnTo>
                  <a:pt x="239" y="307"/>
                </a:lnTo>
                <a:lnTo>
                  <a:pt x="215" y="323"/>
                </a:lnTo>
                <a:lnTo>
                  <a:pt x="191" y="323"/>
                </a:lnTo>
                <a:lnTo>
                  <a:pt x="167" y="331"/>
                </a:lnTo>
                <a:lnTo>
                  <a:pt x="143" y="323"/>
                </a:lnTo>
                <a:lnTo>
                  <a:pt x="112" y="323"/>
                </a:lnTo>
                <a:lnTo>
                  <a:pt x="88" y="307"/>
                </a:lnTo>
                <a:lnTo>
                  <a:pt x="72" y="299"/>
                </a:lnTo>
                <a:lnTo>
                  <a:pt x="48" y="283"/>
                </a:lnTo>
                <a:lnTo>
                  <a:pt x="32" y="258"/>
                </a:lnTo>
                <a:lnTo>
                  <a:pt x="16" y="234"/>
                </a:lnTo>
                <a:lnTo>
                  <a:pt x="8" y="210"/>
                </a:lnTo>
                <a:lnTo>
                  <a:pt x="8" y="186"/>
                </a:lnTo>
                <a:lnTo>
                  <a:pt x="0" y="161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569440" y="2943360"/>
            <a:ext cx="155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464680" y="2440080"/>
            <a:ext cx="357120" cy="333360"/>
          </a:xfrm>
          <a:custGeom>
            <a:avLst/>
            <a:gdLst/>
            <a:ahLst/>
            <a:rect l="l" t="t" r="r" b="b"/>
            <a:pathLst>
              <a:path w="326" h="332">
                <a:moveTo>
                  <a:pt x="0" y="162"/>
                </a:moveTo>
                <a:lnTo>
                  <a:pt x="8" y="137"/>
                </a:lnTo>
                <a:lnTo>
                  <a:pt x="8" y="113"/>
                </a:lnTo>
                <a:lnTo>
                  <a:pt x="16" y="89"/>
                </a:lnTo>
                <a:lnTo>
                  <a:pt x="32" y="65"/>
                </a:lnTo>
                <a:lnTo>
                  <a:pt x="48" y="48"/>
                </a:lnTo>
                <a:lnTo>
                  <a:pt x="72" y="32"/>
                </a:lnTo>
                <a:lnTo>
                  <a:pt x="88" y="16"/>
                </a:lnTo>
                <a:lnTo>
                  <a:pt x="112" y="8"/>
                </a:lnTo>
                <a:lnTo>
                  <a:pt x="143" y="0"/>
                </a:lnTo>
                <a:lnTo>
                  <a:pt x="167" y="0"/>
                </a:lnTo>
                <a:lnTo>
                  <a:pt x="191" y="0"/>
                </a:lnTo>
                <a:lnTo>
                  <a:pt x="215" y="8"/>
                </a:lnTo>
                <a:lnTo>
                  <a:pt x="239" y="16"/>
                </a:lnTo>
                <a:lnTo>
                  <a:pt x="262" y="32"/>
                </a:lnTo>
                <a:lnTo>
                  <a:pt x="278" y="48"/>
                </a:lnTo>
                <a:lnTo>
                  <a:pt x="294" y="65"/>
                </a:lnTo>
                <a:lnTo>
                  <a:pt x="310" y="89"/>
                </a:lnTo>
                <a:lnTo>
                  <a:pt x="318" y="113"/>
                </a:lnTo>
                <a:lnTo>
                  <a:pt x="326" y="137"/>
                </a:lnTo>
                <a:lnTo>
                  <a:pt x="326" y="162"/>
                </a:lnTo>
                <a:lnTo>
                  <a:pt x="326" y="186"/>
                </a:lnTo>
                <a:lnTo>
                  <a:pt x="318" y="218"/>
                </a:lnTo>
                <a:lnTo>
                  <a:pt x="310" y="243"/>
                </a:lnTo>
                <a:lnTo>
                  <a:pt x="294" y="259"/>
                </a:lnTo>
                <a:lnTo>
                  <a:pt x="278" y="283"/>
                </a:lnTo>
                <a:lnTo>
                  <a:pt x="262" y="299"/>
                </a:lnTo>
                <a:lnTo>
                  <a:pt x="239" y="315"/>
                </a:lnTo>
                <a:lnTo>
                  <a:pt x="215" y="324"/>
                </a:lnTo>
                <a:lnTo>
                  <a:pt x="191" y="324"/>
                </a:lnTo>
                <a:lnTo>
                  <a:pt x="167" y="332"/>
                </a:lnTo>
                <a:lnTo>
                  <a:pt x="143" y="324"/>
                </a:lnTo>
                <a:lnTo>
                  <a:pt x="112" y="324"/>
                </a:lnTo>
                <a:lnTo>
                  <a:pt x="88" y="315"/>
                </a:lnTo>
                <a:lnTo>
                  <a:pt x="72" y="299"/>
                </a:lnTo>
                <a:lnTo>
                  <a:pt x="48" y="283"/>
                </a:lnTo>
                <a:lnTo>
                  <a:pt x="32" y="259"/>
                </a:lnTo>
                <a:lnTo>
                  <a:pt x="16" y="243"/>
                </a:lnTo>
                <a:lnTo>
                  <a:pt x="8" y="218"/>
                </a:lnTo>
                <a:lnTo>
                  <a:pt x="8" y="186"/>
                </a:lnTo>
                <a:lnTo>
                  <a:pt x="0" y="162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569440" y="2530440"/>
            <a:ext cx="155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464680" y="3681360"/>
            <a:ext cx="357120" cy="325440"/>
          </a:xfrm>
          <a:custGeom>
            <a:avLst/>
            <a:gdLst/>
            <a:ahLst/>
            <a:rect l="l" t="t" r="r" b="b"/>
            <a:pathLst>
              <a:path w="326" h="324">
                <a:moveTo>
                  <a:pt x="0" y="162"/>
                </a:moveTo>
                <a:lnTo>
                  <a:pt x="8" y="137"/>
                </a:lnTo>
                <a:lnTo>
                  <a:pt x="8" y="113"/>
                </a:lnTo>
                <a:lnTo>
                  <a:pt x="16" y="89"/>
                </a:lnTo>
                <a:lnTo>
                  <a:pt x="32" y="65"/>
                </a:lnTo>
                <a:lnTo>
                  <a:pt x="48" y="48"/>
                </a:lnTo>
                <a:lnTo>
                  <a:pt x="72" y="24"/>
                </a:lnTo>
                <a:lnTo>
                  <a:pt x="88" y="16"/>
                </a:lnTo>
                <a:lnTo>
                  <a:pt x="112" y="8"/>
                </a:lnTo>
                <a:lnTo>
                  <a:pt x="143" y="0"/>
                </a:lnTo>
                <a:lnTo>
                  <a:pt x="167" y="0"/>
                </a:lnTo>
                <a:lnTo>
                  <a:pt x="191" y="0"/>
                </a:lnTo>
                <a:lnTo>
                  <a:pt x="215" y="8"/>
                </a:lnTo>
                <a:lnTo>
                  <a:pt x="239" y="16"/>
                </a:lnTo>
                <a:lnTo>
                  <a:pt x="262" y="24"/>
                </a:lnTo>
                <a:lnTo>
                  <a:pt x="278" y="48"/>
                </a:lnTo>
                <a:lnTo>
                  <a:pt x="294" y="65"/>
                </a:lnTo>
                <a:lnTo>
                  <a:pt x="310" y="89"/>
                </a:lnTo>
                <a:lnTo>
                  <a:pt x="318" y="113"/>
                </a:lnTo>
                <a:lnTo>
                  <a:pt x="326" y="137"/>
                </a:lnTo>
                <a:lnTo>
                  <a:pt x="326" y="162"/>
                </a:lnTo>
                <a:lnTo>
                  <a:pt x="326" y="186"/>
                </a:lnTo>
                <a:lnTo>
                  <a:pt x="318" y="210"/>
                </a:lnTo>
                <a:lnTo>
                  <a:pt x="310" y="235"/>
                </a:lnTo>
                <a:lnTo>
                  <a:pt x="294" y="259"/>
                </a:lnTo>
                <a:lnTo>
                  <a:pt x="278" y="275"/>
                </a:lnTo>
                <a:lnTo>
                  <a:pt x="262" y="291"/>
                </a:lnTo>
                <a:lnTo>
                  <a:pt x="239" y="307"/>
                </a:lnTo>
                <a:lnTo>
                  <a:pt x="215" y="316"/>
                </a:lnTo>
                <a:lnTo>
                  <a:pt x="191" y="324"/>
                </a:lnTo>
                <a:lnTo>
                  <a:pt x="167" y="324"/>
                </a:lnTo>
                <a:lnTo>
                  <a:pt x="143" y="324"/>
                </a:lnTo>
                <a:lnTo>
                  <a:pt x="112" y="316"/>
                </a:lnTo>
                <a:lnTo>
                  <a:pt x="88" y="307"/>
                </a:lnTo>
                <a:lnTo>
                  <a:pt x="72" y="291"/>
                </a:lnTo>
                <a:lnTo>
                  <a:pt x="48" y="275"/>
                </a:lnTo>
                <a:lnTo>
                  <a:pt x="32" y="259"/>
                </a:lnTo>
                <a:lnTo>
                  <a:pt x="16" y="235"/>
                </a:lnTo>
                <a:lnTo>
                  <a:pt x="8" y="210"/>
                </a:lnTo>
                <a:lnTo>
                  <a:pt x="8" y="186"/>
                </a:lnTo>
                <a:lnTo>
                  <a:pt x="0" y="162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8569440" y="3770280"/>
            <a:ext cx="155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464680" y="4502160"/>
            <a:ext cx="357120" cy="331920"/>
          </a:xfrm>
          <a:custGeom>
            <a:avLst/>
            <a:gdLst/>
            <a:ahLst/>
            <a:rect l="l" t="t" r="r" b="b"/>
            <a:pathLst>
              <a:path w="326" h="332">
                <a:moveTo>
                  <a:pt x="0" y="170"/>
                </a:moveTo>
                <a:lnTo>
                  <a:pt x="8" y="138"/>
                </a:lnTo>
                <a:lnTo>
                  <a:pt x="8" y="114"/>
                </a:lnTo>
                <a:lnTo>
                  <a:pt x="16" y="89"/>
                </a:lnTo>
                <a:lnTo>
                  <a:pt x="32" y="73"/>
                </a:lnTo>
                <a:lnTo>
                  <a:pt x="48" y="49"/>
                </a:lnTo>
                <a:lnTo>
                  <a:pt x="72" y="33"/>
                </a:lnTo>
                <a:lnTo>
                  <a:pt x="88" y="16"/>
                </a:lnTo>
                <a:lnTo>
                  <a:pt x="112" y="8"/>
                </a:lnTo>
                <a:lnTo>
                  <a:pt x="143" y="8"/>
                </a:lnTo>
                <a:lnTo>
                  <a:pt x="167" y="0"/>
                </a:lnTo>
                <a:lnTo>
                  <a:pt x="191" y="8"/>
                </a:lnTo>
                <a:lnTo>
                  <a:pt x="215" y="8"/>
                </a:lnTo>
                <a:lnTo>
                  <a:pt x="239" y="16"/>
                </a:lnTo>
                <a:lnTo>
                  <a:pt x="262" y="33"/>
                </a:lnTo>
                <a:lnTo>
                  <a:pt x="278" y="49"/>
                </a:lnTo>
                <a:lnTo>
                  <a:pt x="294" y="73"/>
                </a:lnTo>
                <a:lnTo>
                  <a:pt x="310" y="89"/>
                </a:lnTo>
                <a:lnTo>
                  <a:pt x="318" y="114"/>
                </a:lnTo>
                <a:lnTo>
                  <a:pt x="326" y="138"/>
                </a:lnTo>
                <a:lnTo>
                  <a:pt x="326" y="170"/>
                </a:lnTo>
                <a:lnTo>
                  <a:pt x="326" y="194"/>
                </a:lnTo>
                <a:lnTo>
                  <a:pt x="318" y="219"/>
                </a:lnTo>
                <a:lnTo>
                  <a:pt x="310" y="243"/>
                </a:lnTo>
                <a:lnTo>
                  <a:pt x="294" y="267"/>
                </a:lnTo>
                <a:lnTo>
                  <a:pt x="278" y="283"/>
                </a:lnTo>
                <a:lnTo>
                  <a:pt x="262" y="300"/>
                </a:lnTo>
                <a:lnTo>
                  <a:pt x="239" y="316"/>
                </a:lnTo>
                <a:lnTo>
                  <a:pt x="215" y="324"/>
                </a:lnTo>
                <a:lnTo>
                  <a:pt x="191" y="332"/>
                </a:lnTo>
                <a:lnTo>
                  <a:pt x="167" y="332"/>
                </a:lnTo>
                <a:lnTo>
                  <a:pt x="143" y="332"/>
                </a:lnTo>
                <a:lnTo>
                  <a:pt x="112" y="324"/>
                </a:lnTo>
                <a:lnTo>
                  <a:pt x="88" y="316"/>
                </a:lnTo>
                <a:lnTo>
                  <a:pt x="72" y="300"/>
                </a:lnTo>
                <a:lnTo>
                  <a:pt x="48" y="283"/>
                </a:lnTo>
                <a:lnTo>
                  <a:pt x="32" y="267"/>
                </a:lnTo>
                <a:lnTo>
                  <a:pt x="16" y="243"/>
                </a:lnTo>
                <a:lnTo>
                  <a:pt x="8" y="219"/>
                </a:lnTo>
                <a:lnTo>
                  <a:pt x="8" y="194"/>
                </a:lnTo>
                <a:lnTo>
                  <a:pt x="0" y="17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569440" y="4600440"/>
            <a:ext cx="155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464680" y="4087800"/>
            <a:ext cx="357120" cy="331920"/>
          </a:xfrm>
          <a:custGeom>
            <a:avLst/>
            <a:gdLst/>
            <a:ahLst/>
            <a:rect l="l" t="t" r="r" b="b"/>
            <a:pathLst>
              <a:path w="326" h="331">
                <a:moveTo>
                  <a:pt x="0" y="169"/>
                </a:moveTo>
                <a:lnTo>
                  <a:pt x="8" y="145"/>
                </a:lnTo>
                <a:lnTo>
                  <a:pt x="8" y="121"/>
                </a:lnTo>
                <a:lnTo>
                  <a:pt x="16" y="97"/>
                </a:lnTo>
                <a:lnTo>
                  <a:pt x="32" y="72"/>
                </a:lnTo>
                <a:lnTo>
                  <a:pt x="48" y="48"/>
                </a:lnTo>
                <a:lnTo>
                  <a:pt x="72" y="32"/>
                </a:lnTo>
                <a:lnTo>
                  <a:pt x="88" y="24"/>
                </a:lnTo>
                <a:lnTo>
                  <a:pt x="112" y="8"/>
                </a:lnTo>
                <a:lnTo>
                  <a:pt x="143" y="8"/>
                </a:lnTo>
                <a:lnTo>
                  <a:pt x="167" y="0"/>
                </a:lnTo>
                <a:lnTo>
                  <a:pt x="191" y="8"/>
                </a:lnTo>
                <a:lnTo>
                  <a:pt x="215" y="8"/>
                </a:lnTo>
                <a:lnTo>
                  <a:pt x="239" y="24"/>
                </a:lnTo>
                <a:lnTo>
                  <a:pt x="262" y="32"/>
                </a:lnTo>
                <a:lnTo>
                  <a:pt x="278" y="48"/>
                </a:lnTo>
                <a:lnTo>
                  <a:pt x="294" y="72"/>
                </a:lnTo>
                <a:lnTo>
                  <a:pt x="310" y="97"/>
                </a:lnTo>
                <a:lnTo>
                  <a:pt x="318" y="121"/>
                </a:lnTo>
                <a:lnTo>
                  <a:pt x="326" y="145"/>
                </a:lnTo>
                <a:lnTo>
                  <a:pt x="326" y="169"/>
                </a:lnTo>
                <a:lnTo>
                  <a:pt x="326" y="194"/>
                </a:lnTo>
                <a:lnTo>
                  <a:pt x="318" y="218"/>
                </a:lnTo>
                <a:lnTo>
                  <a:pt x="310" y="242"/>
                </a:lnTo>
                <a:lnTo>
                  <a:pt x="294" y="267"/>
                </a:lnTo>
                <a:lnTo>
                  <a:pt x="278" y="283"/>
                </a:lnTo>
                <a:lnTo>
                  <a:pt x="262" y="299"/>
                </a:lnTo>
                <a:lnTo>
                  <a:pt x="239" y="315"/>
                </a:lnTo>
                <a:lnTo>
                  <a:pt x="215" y="323"/>
                </a:lnTo>
                <a:lnTo>
                  <a:pt x="191" y="331"/>
                </a:lnTo>
                <a:lnTo>
                  <a:pt x="167" y="331"/>
                </a:lnTo>
                <a:lnTo>
                  <a:pt x="143" y="331"/>
                </a:lnTo>
                <a:lnTo>
                  <a:pt x="112" y="323"/>
                </a:lnTo>
                <a:lnTo>
                  <a:pt x="88" y="315"/>
                </a:lnTo>
                <a:lnTo>
                  <a:pt x="72" y="299"/>
                </a:lnTo>
                <a:lnTo>
                  <a:pt x="48" y="283"/>
                </a:lnTo>
                <a:lnTo>
                  <a:pt x="32" y="267"/>
                </a:lnTo>
                <a:lnTo>
                  <a:pt x="16" y="242"/>
                </a:lnTo>
                <a:lnTo>
                  <a:pt x="8" y="218"/>
                </a:lnTo>
                <a:lnTo>
                  <a:pt x="8" y="194"/>
                </a:lnTo>
                <a:lnTo>
                  <a:pt x="0" y="169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569440" y="4186080"/>
            <a:ext cx="155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120160" y="2521080"/>
            <a:ext cx="171360" cy="1713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178480" y="2554200"/>
            <a:ext cx="84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8120160" y="2933640"/>
            <a:ext cx="171360" cy="163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8178480" y="2967120"/>
            <a:ext cx="84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120160" y="3349800"/>
            <a:ext cx="171360" cy="1616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178480" y="3379680"/>
            <a:ext cx="84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120160" y="3762360"/>
            <a:ext cx="171360" cy="163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178480" y="3795840"/>
            <a:ext cx="84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8120160" y="4176720"/>
            <a:ext cx="171360" cy="162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178480" y="4202280"/>
            <a:ext cx="84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120160" y="4583160"/>
            <a:ext cx="171360" cy="1699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178480" y="4614840"/>
            <a:ext cx="84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8291520" y="2602080"/>
            <a:ext cx="173160" cy="1440"/>
          </a:xfrm>
          <a:custGeom>
            <a:avLst/>
            <a:gdLst/>
            <a:ahLst/>
            <a:rect l="l" t="t" r="r" b="b"/>
            <a:pathLst>
              <a:path w="159" h="0">
                <a:moveTo>
                  <a:pt x="0" y="0"/>
                </a:moveTo>
                <a:lnTo>
                  <a:pt x="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8291520" y="3016080"/>
            <a:ext cx="173160" cy="1800"/>
          </a:xfrm>
          <a:custGeom>
            <a:avLst/>
            <a:gdLst/>
            <a:ahLst/>
            <a:rect l="l" t="t" r="r" b="b"/>
            <a:pathLst>
              <a:path w="159" h="0">
                <a:moveTo>
                  <a:pt x="0" y="0"/>
                </a:moveTo>
                <a:lnTo>
                  <a:pt x="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8291520" y="3430440"/>
            <a:ext cx="173160" cy="360"/>
          </a:xfrm>
          <a:custGeom>
            <a:avLst/>
            <a:gdLst/>
            <a:ahLst/>
            <a:rect l="l" t="t" r="r" b="b"/>
            <a:pathLst>
              <a:path w="159" h="0">
                <a:moveTo>
                  <a:pt x="0" y="0"/>
                </a:moveTo>
                <a:lnTo>
                  <a:pt x="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291520" y="3844800"/>
            <a:ext cx="173160" cy="360"/>
          </a:xfrm>
          <a:custGeom>
            <a:avLst/>
            <a:gdLst/>
            <a:ahLst/>
            <a:rect l="l" t="t" r="r" b="b"/>
            <a:pathLst>
              <a:path w="159" h="0">
                <a:moveTo>
                  <a:pt x="0" y="0"/>
                </a:moveTo>
                <a:lnTo>
                  <a:pt x="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8291520" y="4257720"/>
            <a:ext cx="173160" cy="360"/>
          </a:xfrm>
          <a:custGeom>
            <a:avLst/>
            <a:gdLst/>
            <a:ahLst/>
            <a:rect l="l" t="t" r="r" b="b"/>
            <a:pathLst>
              <a:path w="159" h="0">
                <a:moveTo>
                  <a:pt x="0" y="0"/>
                </a:moveTo>
                <a:lnTo>
                  <a:pt x="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8291520" y="4672080"/>
            <a:ext cx="173160" cy="1440"/>
          </a:xfrm>
          <a:custGeom>
            <a:avLst/>
            <a:gdLst/>
            <a:ahLst/>
            <a:rect l="l" t="t" r="r" b="b"/>
            <a:pathLst>
              <a:path w="159" h="0">
                <a:moveTo>
                  <a:pt x="0" y="0"/>
                </a:moveTo>
                <a:lnTo>
                  <a:pt x="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302080" y="5011560"/>
            <a:ext cx="3345120" cy="538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393240" y="5070600"/>
            <a:ext cx="429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Summer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098120" y="5070600"/>
            <a:ext cx="443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Nominal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790760" y="5070600"/>
            <a:ext cx="352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Winter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336640" y="5199120"/>
            <a:ext cx="893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 MW Rating: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392880" y="5199120"/>
            <a:ext cx="127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097760" y="5199120"/>
            <a:ext cx="127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805880" y="5199120"/>
            <a:ext cx="127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337360" y="5613480"/>
            <a:ext cx="619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 = Breaker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339880" y="5727600"/>
            <a:ext cx="1575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GSU = Generator Step-up Unit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H="1">
            <a:off x="7935840" y="2602080"/>
            <a:ext cx="18432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935840" y="2933640"/>
            <a:ext cx="184320" cy="82440"/>
          </a:xfrm>
          <a:custGeom>
            <a:avLst/>
            <a:gdLst/>
            <a:ahLst/>
            <a:rect l="l" t="t" r="r" b="b"/>
            <a:pathLst>
              <a:path w="167" h="81">
                <a:moveTo>
                  <a:pt x="167" y="81"/>
                </a:moveTo>
                <a:lnTo>
                  <a:pt x="0" y="81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763040" y="2602080"/>
            <a:ext cx="172800" cy="90360"/>
          </a:xfrm>
          <a:custGeom>
            <a:avLst/>
            <a:gdLst/>
            <a:ahLst/>
            <a:rect l="l" t="t" r="r" b="b"/>
            <a:pathLst>
              <a:path w="159" h="89">
                <a:moveTo>
                  <a:pt x="159" y="0"/>
                </a:moveTo>
                <a:lnTo>
                  <a:pt x="159" y="89"/>
                </a:lnTo>
                <a:lnTo>
                  <a:pt x="0" y="89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7763040" y="2933640"/>
            <a:ext cx="17280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632720" y="2602080"/>
            <a:ext cx="130320" cy="331560"/>
          </a:xfrm>
          <a:custGeom>
            <a:avLst/>
            <a:gdLst/>
            <a:ahLst/>
            <a:rect l="l" t="t" r="r" b="b"/>
            <a:pathLst>
              <a:path w="119" h="331">
                <a:moveTo>
                  <a:pt x="119" y="0"/>
                </a:moveTo>
                <a:lnTo>
                  <a:pt x="40" y="0"/>
                </a:lnTo>
                <a:lnTo>
                  <a:pt x="24" y="8"/>
                </a:lnTo>
                <a:lnTo>
                  <a:pt x="16" y="8"/>
                </a:lnTo>
                <a:lnTo>
                  <a:pt x="8" y="16"/>
                </a:lnTo>
                <a:lnTo>
                  <a:pt x="0" y="32"/>
                </a:lnTo>
                <a:lnTo>
                  <a:pt x="0" y="40"/>
                </a:lnTo>
                <a:lnTo>
                  <a:pt x="0" y="56"/>
                </a:lnTo>
                <a:lnTo>
                  <a:pt x="8" y="64"/>
                </a:lnTo>
                <a:lnTo>
                  <a:pt x="16" y="81"/>
                </a:lnTo>
                <a:lnTo>
                  <a:pt x="24" y="81"/>
                </a:lnTo>
                <a:lnTo>
                  <a:pt x="40" y="89"/>
                </a:lnTo>
                <a:lnTo>
                  <a:pt x="24" y="89"/>
                </a:lnTo>
                <a:lnTo>
                  <a:pt x="16" y="89"/>
                </a:lnTo>
                <a:lnTo>
                  <a:pt x="8" y="105"/>
                </a:lnTo>
                <a:lnTo>
                  <a:pt x="0" y="113"/>
                </a:lnTo>
                <a:lnTo>
                  <a:pt x="0" y="129"/>
                </a:lnTo>
                <a:lnTo>
                  <a:pt x="0" y="137"/>
                </a:lnTo>
                <a:lnTo>
                  <a:pt x="8" y="153"/>
                </a:lnTo>
                <a:lnTo>
                  <a:pt x="16" y="162"/>
                </a:lnTo>
                <a:lnTo>
                  <a:pt x="24" y="162"/>
                </a:lnTo>
                <a:lnTo>
                  <a:pt x="40" y="170"/>
                </a:lnTo>
                <a:lnTo>
                  <a:pt x="24" y="170"/>
                </a:lnTo>
                <a:lnTo>
                  <a:pt x="16" y="178"/>
                </a:lnTo>
                <a:lnTo>
                  <a:pt x="8" y="186"/>
                </a:lnTo>
                <a:lnTo>
                  <a:pt x="0" y="194"/>
                </a:lnTo>
                <a:lnTo>
                  <a:pt x="0" y="210"/>
                </a:lnTo>
                <a:lnTo>
                  <a:pt x="0" y="218"/>
                </a:lnTo>
                <a:lnTo>
                  <a:pt x="8" y="234"/>
                </a:lnTo>
                <a:lnTo>
                  <a:pt x="16" y="242"/>
                </a:lnTo>
                <a:lnTo>
                  <a:pt x="24" y="251"/>
                </a:lnTo>
                <a:lnTo>
                  <a:pt x="40" y="251"/>
                </a:lnTo>
                <a:lnTo>
                  <a:pt x="24" y="251"/>
                </a:lnTo>
                <a:lnTo>
                  <a:pt x="16" y="259"/>
                </a:lnTo>
                <a:lnTo>
                  <a:pt x="8" y="267"/>
                </a:lnTo>
                <a:lnTo>
                  <a:pt x="0" y="275"/>
                </a:lnTo>
                <a:lnTo>
                  <a:pt x="0" y="291"/>
                </a:lnTo>
                <a:lnTo>
                  <a:pt x="0" y="299"/>
                </a:lnTo>
                <a:lnTo>
                  <a:pt x="8" y="315"/>
                </a:lnTo>
                <a:lnTo>
                  <a:pt x="16" y="323"/>
                </a:lnTo>
                <a:lnTo>
                  <a:pt x="24" y="331"/>
                </a:lnTo>
                <a:lnTo>
                  <a:pt x="40" y="331"/>
                </a:lnTo>
                <a:lnTo>
                  <a:pt x="119" y="331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416720" y="2602080"/>
            <a:ext cx="128520" cy="331560"/>
          </a:xfrm>
          <a:custGeom>
            <a:avLst/>
            <a:gdLst/>
            <a:ahLst/>
            <a:rect l="l" t="t" r="r" b="b"/>
            <a:pathLst>
              <a:path w="119" h="331">
                <a:moveTo>
                  <a:pt x="0" y="0"/>
                </a:moveTo>
                <a:lnTo>
                  <a:pt x="80" y="0"/>
                </a:lnTo>
                <a:lnTo>
                  <a:pt x="88" y="8"/>
                </a:lnTo>
                <a:lnTo>
                  <a:pt x="104" y="8"/>
                </a:lnTo>
                <a:lnTo>
                  <a:pt x="112" y="16"/>
                </a:lnTo>
                <a:lnTo>
                  <a:pt x="119" y="32"/>
                </a:lnTo>
                <a:lnTo>
                  <a:pt x="119" y="40"/>
                </a:lnTo>
                <a:lnTo>
                  <a:pt x="119" y="56"/>
                </a:lnTo>
                <a:lnTo>
                  <a:pt x="112" y="64"/>
                </a:lnTo>
                <a:lnTo>
                  <a:pt x="104" y="81"/>
                </a:lnTo>
                <a:lnTo>
                  <a:pt x="88" y="81"/>
                </a:lnTo>
                <a:lnTo>
                  <a:pt x="80" y="89"/>
                </a:lnTo>
                <a:lnTo>
                  <a:pt x="88" y="89"/>
                </a:lnTo>
                <a:lnTo>
                  <a:pt x="104" y="89"/>
                </a:lnTo>
                <a:lnTo>
                  <a:pt x="112" y="105"/>
                </a:lnTo>
                <a:lnTo>
                  <a:pt x="119" y="113"/>
                </a:lnTo>
                <a:lnTo>
                  <a:pt x="119" y="129"/>
                </a:lnTo>
                <a:lnTo>
                  <a:pt x="119" y="137"/>
                </a:lnTo>
                <a:lnTo>
                  <a:pt x="112" y="153"/>
                </a:lnTo>
                <a:lnTo>
                  <a:pt x="104" y="162"/>
                </a:lnTo>
                <a:lnTo>
                  <a:pt x="88" y="162"/>
                </a:lnTo>
                <a:lnTo>
                  <a:pt x="80" y="170"/>
                </a:lnTo>
                <a:lnTo>
                  <a:pt x="88" y="170"/>
                </a:lnTo>
                <a:lnTo>
                  <a:pt x="104" y="178"/>
                </a:lnTo>
                <a:lnTo>
                  <a:pt x="112" y="186"/>
                </a:lnTo>
                <a:lnTo>
                  <a:pt x="119" y="194"/>
                </a:lnTo>
                <a:lnTo>
                  <a:pt x="119" y="210"/>
                </a:lnTo>
                <a:lnTo>
                  <a:pt x="119" y="218"/>
                </a:lnTo>
                <a:lnTo>
                  <a:pt x="112" y="234"/>
                </a:lnTo>
                <a:lnTo>
                  <a:pt x="104" y="242"/>
                </a:lnTo>
                <a:lnTo>
                  <a:pt x="88" y="251"/>
                </a:lnTo>
                <a:lnTo>
                  <a:pt x="80" y="251"/>
                </a:lnTo>
                <a:lnTo>
                  <a:pt x="88" y="251"/>
                </a:lnTo>
                <a:lnTo>
                  <a:pt x="104" y="259"/>
                </a:lnTo>
                <a:lnTo>
                  <a:pt x="112" y="267"/>
                </a:lnTo>
                <a:lnTo>
                  <a:pt x="119" y="275"/>
                </a:lnTo>
                <a:lnTo>
                  <a:pt x="119" y="291"/>
                </a:lnTo>
                <a:lnTo>
                  <a:pt x="119" y="299"/>
                </a:lnTo>
                <a:lnTo>
                  <a:pt x="112" y="315"/>
                </a:lnTo>
                <a:lnTo>
                  <a:pt x="104" y="323"/>
                </a:lnTo>
                <a:lnTo>
                  <a:pt x="88" y="331"/>
                </a:lnTo>
                <a:lnTo>
                  <a:pt x="80" y="331"/>
                </a:lnTo>
                <a:lnTo>
                  <a:pt x="0" y="331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502760" y="2943360"/>
            <a:ext cx="348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GSU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7935840" y="3430440"/>
            <a:ext cx="184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7935840" y="3844800"/>
            <a:ext cx="184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935840" y="3430440"/>
            <a:ext cx="1800" cy="81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763040" y="3762360"/>
            <a:ext cx="172800" cy="82440"/>
          </a:xfrm>
          <a:custGeom>
            <a:avLst/>
            <a:gdLst/>
            <a:ahLst/>
            <a:rect l="l" t="t" r="r" b="b"/>
            <a:pathLst>
              <a:path w="159" h="81">
                <a:moveTo>
                  <a:pt x="159" y="81"/>
                </a:moveTo>
                <a:lnTo>
                  <a:pt x="159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7763040" y="3511440"/>
            <a:ext cx="1728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632720" y="3430440"/>
            <a:ext cx="130320" cy="331920"/>
          </a:xfrm>
          <a:custGeom>
            <a:avLst/>
            <a:gdLst/>
            <a:ahLst/>
            <a:rect l="l" t="t" r="r" b="b"/>
            <a:pathLst>
              <a:path w="119" h="332">
                <a:moveTo>
                  <a:pt x="119" y="0"/>
                </a:moveTo>
                <a:lnTo>
                  <a:pt x="40" y="0"/>
                </a:lnTo>
                <a:lnTo>
                  <a:pt x="24" y="0"/>
                </a:lnTo>
                <a:lnTo>
                  <a:pt x="16" y="8"/>
                </a:lnTo>
                <a:lnTo>
                  <a:pt x="8" y="16"/>
                </a:lnTo>
                <a:lnTo>
                  <a:pt x="0" y="32"/>
                </a:lnTo>
                <a:lnTo>
                  <a:pt x="0" y="41"/>
                </a:lnTo>
                <a:lnTo>
                  <a:pt x="0" y="57"/>
                </a:lnTo>
                <a:lnTo>
                  <a:pt x="8" y="65"/>
                </a:lnTo>
                <a:lnTo>
                  <a:pt x="16" y="73"/>
                </a:lnTo>
                <a:lnTo>
                  <a:pt x="24" y="81"/>
                </a:lnTo>
                <a:lnTo>
                  <a:pt x="40" y="81"/>
                </a:lnTo>
                <a:lnTo>
                  <a:pt x="24" y="81"/>
                </a:lnTo>
                <a:lnTo>
                  <a:pt x="16" y="89"/>
                </a:lnTo>
                <a:lnTo>
                  <a:pt x="8" y="97"/>
                </a:lnTo>
                <a:lnTo>
                  <a:pt x="0" y="113"/>
                </a:lnTo>
                <a:lnTo>
                  <a:pt x="0" y="121"/>
                </a:lnTo>
                <a:lnTo>
                  <a:pt x="0" y="138"/>
                </a:lnTo>
                <a:lnTo>
                  <a:pt x="8" y="146"/>
                </a:lnTo>
                <a:lnTo>
                  <a:pt x="16" y="154"/>
                </a:lnTo>
                <a:lnTo>
                  <a:pt x="24" y="162"/>
                </a:lnTo>
                <a:lnTo>
                  <a:pt x="40" y="162"/>
                </a:lnTo>
                <a:lnTo>
                  <a:pt x="24" y="170"/>
                </a:lnTo>
                <a:lnTo>
                  <a:pt x="16" y="170"/>
                </a:lnTo>
                <a:lnTo>
                  <a:pt x="8" y="178"/>
                </a:lnTo>
                <a:lnTo>
                  <a:pt x="0" y="194"/>
                </a:lnTo>
                <a:lnTo>
                  <a:pt x="0" y="210"/>
                </a:lnTo>
                <a:lnTo>
                  <a:pt x="0" y="219"/>
                </a:lnTo>
                <a:lnTo>
                  <a:pt x="8" y="235"/>
                </a:lnTo>
                <a:lnTo>
                  <a:pt x="16" y="243"/>
                </a:lnTo>
                <a:lnTo>
                  <a:pt x="24" y="243"/>
                </a:lnTo>
                <a:lnTo>
                  <a:pt x="40" y="251"/>
                </a:lnTo>
                <a:lnTo>
                  <a:pt x="24" y="251"/>
                </a:lnTo>
                <a:lnTo>
                  <a:pt x="16" y="259"/>
                </a:lnTo>
                <a:lnTo>
                  <a:pt x="8" y="267"/>
                </a:lnTo>
                <a:lnTo>
                  <a:pt x="0" y="275"/>
                </a:lnTo>
                <a:lnTo>
                  <a:pt x="0" y="291"/>
                </a:lnTo>
                <a:lnTo>
                  <a:pt x="0" y="299"/>
                </a:lnTo>
                <a:lnTo>
                  <a:pt x="8" y="316"/>
                </a:lnTo>
                <a:lnTo>
                  <a:pt x="16" y="324"/>
                </a:lnTo>
                <a:lnTo>
                  <a:pt x="24" y="324"/>
                </a:lnTo>
                <a:lnTo>
                  <a:pt x="40" y="332"/>
                </a:lnTo>
                <a:lnTo>
                  <a:pt x="119" y="332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416720" y="3430440"/>
            <a:ext cx="128520" cy="331920"/>
          </a:xfrm>
          <a:custGeom>
            <a:avLst/>
            <a:gdLst/>
            <a:ahLst/>
            <a:rect l="l" t="t" r="r" b="b"/>
            <a:pathLst>
              <a:path w="119" h="332">
                <a:moveTo>
                  <a:pt x="0" y="0"/>
                </a:moveTo>
                <a:lnTo>
                  <a:pt x="80" y="0"/>
                </a:lnTo>
                <a:lnTo>
                  <a:pt x="88" y="0"/>
                </a:lnTo>
                <a:lnTo>
                  <a:pt x="104" y="8"/>
                </a:lnTo>
                <a:lnTo>
                  <a:pt x="112" y="16"/>
                </a:lnTo>
                <a:lnTo>
                  <a:pt x="119" y="32"/>
                </a:lnTo>
                <a:lnTo>
                  <a:pt x="119" y="41"/>
                </a:lnTo>
                <a:lnTo>
                  <a:pt x="119" y="57"/>
                </a:lnTo>
                <a:lnTo>
                  <a:pt x="112" y="65"/>
                </a:lnTo>
                <a:lnTo>
                  <a:pt x="104" y="73"/>
                </a:lnTo>
                <a:lnTo>
                  <a:pt x="88" y="81"/>
                </a:lnTo>
                <a:lnTo>
                  <a:pt x="80" y="81"/>
                </a:lnTo>
                <a:lnTo>
                  <a:pt x="88" y="81"/>
                </a:lnTo>
                <a:lnTo>
                  <a:pt x="104" y="89"/>
                </a:lnTo>
                <a:lnTo>
                  <a:pt x="112" y="97"/>
                </a:lnTo>
                <a:lnTo>
                  <a:pt x="119" y="113"/>
                </a:lnTo>
                <a:lnTo>
                  <a:pt x="119" y="121"/>
                </a:lnTo>
                <a:lnTo>
                  <a:pt x="119" y="138"/>
                </a:lnTo>
                <a:lnTo>
                  <a:pt x="112" y="146"/>
                </a:lnTo>
                <a:lnTo>
                  <a:pt x="104" y="154"/>
                </a:lnTo>
                <a:lnTo>
                  <a:pt x="88" y="162"/>
                </a:lnTo>
                <a:lnTo>
                  <a:pt x="80" y="162"/>
                </a:lnTo>
                <a:lnTo>
                  <a:pt x="88" y="170"/>
                </a:lnTo>
                <a:lnTo>
                  <a:pt x="104" y="170"/>
                </a:lnTo>
                <a:lnTo>
                  <a:pt x="112" y="178"/>
                </a:lnTo>
                <a:lnTo>
                  <a:pt x="119" y="194"/>
                </a:lnTo>
                <a:lnTo>
                  <a:pt x="119" y="210"/>
                </a:lnTo>
                <a:lnTo>
                  <a:pt x="119" y="219"/>
                </a:lnTo>
                <a:lnTo>
                  <a:pt x="112" y="235"/>
                </a:lnTo>
                <a:lnTo>
                  <a:pt x="104" y="243"/>
                </a:lnTo>
                <a:lnTo>
                  <a:pt x="88" y="243"/>
                </a:lnTo>
                <a:lnTo>
                  <a:pt x="80" y="251"/>
                </a:lnTo>
                <a:lnTo>
                  <a:pt x="88" y="251"/>
                </a:lnTo>
                <a:lnTo>
                  <a:pt x="104" y="259"/>
                </a:lnTo>
                <a:lnTo>
                  <a:pt x="112" y="267"/>
                </a:lnTo>
                <a:lnTo>
                  <a:pt x="119" y="275"/>
                </a:lnTo>
                <a:lnTo>
                  <a:pt x="119" y="291"/>
                </a:lnTo>
                <a:lnTo>
                  <a:pt x="119" y="299"/>
                </a:lnTo>
                <a:lnTo>
                  <a:pt x="112" y="316"/>
                </a:lnTo>
                <a:lnTo>
                  <a:pt x="104" y="324"/>
                </a:lnTo>
                <a:lnTo>
                  <a:pt x="88" y="324"/>
                </a:lnTo>
                <a:lnTo>
                  <a:pt x="80" y="332"/>
                </a:lnTo>
                <a:lnTo>
                  <a:pt x="0" y="332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502760" y="3770280"/>
            <a:ext cx="348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GSU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7935840" y="4257720"/>
            <a:ext cx="184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935840" y="4583160"/>
            <a:ext cx="184320" cy="88920"/>
          </a:xfrm>
          <a:custGeom>
            <a:avLst/>
            <a:gdLst/>
            <a:ahLst/>
            <a:rect l="l" t="t" r="r" b="b"/>
            <a:pathLst>
              <a:path w="167" h="89">
                <a:moveTo>
                  <a:pt x="167" y="89"/>
                </a:moveTo>
                <a:lnTo>
                  <a:pt x="0" y="89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763040" y="4257720"/>
            <a:ext cx="172800" cy="81000"/>
          </a:xfrm>
          <a:custGeom>
            <a:avLst/>
            <a:gdLst/>
            <a:ahLst/>
            <a:rect l="l" t="t" r="r" b="b"/>
            <a:pathLst>
              <a:path w="159" h="81">
                <a:moveTo>
                  <a:pt x="159" y="0"/>
                </a:moveTo>
                <a:lnTo>
                  <a:pt x="159" y="81"/>
                </a:lnTo>
                <a:lnTo>
                  <a:pt x="0" y="81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7763040" y="4583160"/>
            <a:ext cx="1728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632720" y="4257720"/>
            <a:ext cx="130320" cy="325440"/>
          </a:xfrm>
          <a:custGeom>
            <a:avLst/>
            <a:gdLst/>
            <a:ahLst/>
            <a:rect l="l" t="t" r="r" b="b"/>
            <a:pathLst>
              <a:path w="119" h="324">
                <a:moveTo>
                  <a:pt x="119" y="0"/>
                </a:moveTo>
                <a:lnTo>
                  <a:pt x="40" y="0"/>
                </a:lnTo>
                <a:lnTo>
                  <a:pt x="24" y="0"/>
                </a:lnTo>
                <a:lnTo>
                  <a:pt x="16" y="9"/>
                </a:lnTo>
                <a:lnTo>
                  <a:pt x="8" y="17"/>
                </a:lnTo>
                <a:lnTo>
                  <a:pt x="0" y="25"/>
                </a:lnTo>
                <a:lnTo>
                  <a:pt x="0" y="41"/>
                </a:lnTo>
                <a:lnTo>
                  <a:pt x="0" y="49"/>
                </a:lnTo>
                <a:lnTo>
                  <a:pt x="8" y="65"/>
                </a:lnTo>
                <a:lnTo>
                  <a:pt x="16" y="73"/>
                </a:lnTo>
                <a:lnTo>
                  <a:pt x="24" y="81"/>
                </a:lnTo>
                <a:lnTo>
                  <a:pt x="40" y="81"/>
                </a:lnTo>
                <a:lnTo>
                  <a:pt x="24" y="81"/>
                </a:lnTo>
                <a:lnTo>
                  <a:pt x="16" y="89"/>
                </a:lnTo>
                <a:lnTo>
                  <a:pt x="8" y="98"/>
                </a:lnTo>
                <a:lnTo>
                  <a:pt x="0" y="106"/>
                </a:lnTo>
                <a:lnTo>
                  <a:pt x="0" y="122"/>
                </a:lnTo>
                <a:lnTo>
                  <a:pt x="0" y="138"/>
                </a:lnTo>
                <a:lnTo>
                  <a:pt x="8" y="146"/>
                </a:lnTo>
                <a:lnTo>
                  <a:pt x="16" y="154"/>
                </a:lnTo>
                <a:lnTo>
                  <a:pt x="24" y="162"/>
                </a:lnTo>
                <a:lnTo>
                  <a:pt x="40" y="162"/>
                </a:lnTo>
                <a:lnTo>
                  <a:pt x="24" y="162"/>
                </a:lnTo>
                <a:lnTo>
                  <a:pt x="16" y="170"/>
                </a:lnTo>
                <a:lnTo>
                  <a:pt x="8" y="178"/>
                </a:lnTo>
                <a:lnTo>
                  <a:pt x="0" y="195"/>
                </a:lnTo>
                <a:lnTo>
                  <a:pt x="0" y="203"/>
                </a:lnTo>
                <a:lnTo>
                  <a:pt x="0" y="219"/>
                </a:lnTo>
                <a:lnTo>
                  <a:pt x="8" y="227"/>
                </a:lnTo>
                <a:lnTo>
                  <a:pt x="16" y="235"/>
                </a:lnTo>
                <a:lnTo>
                  <a:pt x="24" y="243"/>
                </a:lnTo>
                <a:lnTo>
                  <a:pt x="40" y="243"/>
                </a:lnTo>
                <a:lnTo>
                  <a:pt x="24" y="251"/>
                </a:lnTo>
                <a:lnTo>
                  <a:pt x="16" y="251"/>
                </a:lnTo>
                <a:lnTo>
                  <a:pt x="8" y="259"/>
                </a:lnTo>
                <a:lnTo>
                  <a:pt x="0" y="276"/>
                </a:lnTo>
                <a:lnTo>
                  <a:pt x="0" y="284"/>
                </a:lnTo>
                <a:lnTo>
                  <a:pt x="0" y="300"/>
                </a:lnTo>
                <a:lnTo>
                  <a:pt x="8" y="308"/>
                </a:lnTo>
                <a:lnTo>
                  <a:pt x="16" y="316"/>
                </a:lnTo>
                <a:lnTo>
                  <a:pt x="24" y="324"/>
                </a:lnTo>
                <a:lnTo>
                  <a:pt x="40" y="324"/>
                </a:lnTo>
                <a:lnTo>
                  <a:pt x="119" y="324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416720" y="4257720"/>
            <a:ext cx="128520" cy="325440"/>
          </a:xfrm>
          <a:custGeom>
            <a:avLst/>
            <a:gdLst/>
            <a:ahLst/>
            <a:rect l="l" t="t" r="r" b="b"/>
            <a:pathLst>
              <a:path w="119" h="324">
                <a:moveTo>
                  <a:pt x="0" y="0"/>
                </a:moveTo>
                <a:lnTo>
                  <a:pt x="80" y="0"/>
                </a:lnTo>
                <a:lnTo>
                  <a:pt x="88" y="0"/>
                </a:lnTo>
                <a:lnTo>
                  <a:pt x="104" y="9"/>
                </a:lnTo>
                <a:lnTo>
                  <a:pt x="112" y="17"/>
                </a:lnTo>
                <a:lnTo>
                  <a:pt x="119" y="25"/>
                </a:lnTo>
                <a:lnTo>
                  <a:pt x="119" y="41"/>
                </a:lnTo>
                <a:lnTo>
                  <a:pt x="119" y="49"/>
                </a:lnTo>
                <a:lnTo>
                  <a:pt x="112" y="65"/>
                </a:lnTo>
                <a:lnTo>
                  <a:pt x="104" y="73"/>
                </a:lnTo>
                <a:lnTo>
                  <a:pt x="88" y="81"/>
                </a:lnTo>
                <a:lnTo>
                  <a:pt x="80" y="81"/>
                </a:lnTo>
                <a:lnTo>
                  <a:pt x="88" y="81"/>
                </a:lnTo>
                <a:lnTo>
                  <a:pt x="104" y="89"/>
                </a:lnTo>
                <a:lnTo>
                  <a:pt x="112" y="98"/>
                </a:lnTo>
                <a:lnTo>
                  <a:pt x="119" y="106"/>
                </a:lnTo>
                <a:lnTo>
                  <a:pt x="119" y="122"/>
                </a:lnTo>
                <a:lnTo>
                  <a:pt x="119" y="138"/>
                </a:lnTo>
                <a:lnTo>
                  <a:pt x="112" y="146"/>
                </a:lnTo>
                <a:lnTo>
                  <a:pt x="104" y="154"/>
                </a:lnTo>
                <a:lnTo>
                  <a:pt x="88" y="162"/>
                </a:lnTo>
                <a:lnTo>
                  <a:pt x="80" y="162"/>
                </a:lnTo>
                <a:lnTo>
                  <a:pt x="88" y="162"/>
                </a:lnTo>
                <a:lnTo>
                  <a:pt x="104" y="170"/>
                </a:lnTo>
                <a:lnTo>
                  <a:pt x="112" y="178"/>
                </a:lnTo>
                <a:lnTo>
                  <a:pt x="119" y="195"/>
                </a:lnTo>
                <a:lnTo>
                  <a:pt x="119" y="203"/>
                </a:lnTo>
                <a:lnTo>
                  <a:pt x="119" y="219"/>
                </a:lnTo>
                <a:lnTo>
                  <a:pt x="112" y="227"/>
                </a:lnTo>
                <a:lnTo>
                  <a:pt x="104" y="235"/>
                </a:lnTo>
                <a:lnTo>
                  <a:pt x="88" y="243"/>
                </a:lnTo>
                <a:lnTo>
                  <a:pt x="80" y="243"/>
                </a:lnTo>
                <a:lnTo>
                  <a:pt x="88" y="251"/>
                </a:lnTo>
                <a:lnTo>
                  <a:pt x="104" y="251"/>
                </a:lnTo>
                <a:lnTo>
                  <a:pt x="112" y="259"/>
                </a:lnTo>
                <a:lnTo>
                  <a:pt x="119" y="276"/>
                </a:lnTo>
                <a:lnTo>
                  <a:pt x="119" y="284"/>
                </a:lnTo>
                <a:lnTo>
                  <a:pt x="119" y="300"/>
                </a:lnTo>
                <a:lnTo>
                  <a:pt x="112" y="308"/>
                </a:lnTo>
                <a:lnTo>
                  <a:pt x="104" y="316"/>
                </a:lnTo>
                <a:lnTo>
                  <a:pt x="88" y="324"/>
                </a:lnTo>
                <a:lnTo>
                  <a:pt x="80" y="324"/>
                </a:lnTo>
                <a:lnTo>
                  <a:pt x="0" y="324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502760" y="4599000"/>
            <a:ext cx="348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GSU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H="1">
            <a:off x="6973920" y="2773440"/>
            <a:ext cx="52848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6973920" y="3592440"/>
            <a:ext cx="52848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6973920" y="4419720"/>
            <a:ext cx="52848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7676640" y="4338720"/>
            <a:ext cx="8604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>
            <a:off x="7676640" y="3511440"/>
            <a:ext cx="860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>
            <a:off x="7676640" y="2692440"/>
            <a:ext cx="860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88240" y="2440080"/>
            <a:ext cx="1440" cy="2313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rot="16200000">
            <a:off x="6496920" y="3414600"/>
            <a:ext cx="605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 rot="-54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kV Bus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6888240" y="4419720"/>
            <a:ext cx="8568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H="1">
            <a:off x="6888240" y="3592440"/>
            <a:ext cx="8568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H="1">
            <a:off x="6888240" y="2773440"/>
            <a:ext cx="8568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061040" y="2692440"/>
            <a:ext cx="173160" cy="162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121160" y="2714760"/>
            <a:ext cx="84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061040" y="3511440"/>
            <a:ext cx="173160" cy="1699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121160" y="3544920"/>
            <a:ext cx="84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061040" y="4338720"/>
            <a:ext cx="173160" cy="163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121160" y="4373640"/>
            <a:ext cx="84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272280" y="2278080"/>
            <a:ext cx="788760" cy="243000"/>
          </a:xfrm>
          <a:custGeom>
            <a:avLst/>
            <a:gdLst/>
            <a:ahLst/>
            <a:rect l="l" t="t" r="r" b="b"/>
            <a:pathLst>
              <a:path w="723" h="243">
                <a:moveTo>
                  <a:pt x="564" y="243"/>
                </a:moveTo>
                <a:lnTo>
                  <a:pt x="723" y="243"/>
                </a:lnTo>
                <a:lnTo>
                  <a:pt x="723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129280" y="2189160"/>
            <a:ext cx="1143000" cy="9079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336640" y="2374920"/>
            <a:ext cx="763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kV line to: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580720" y="2505240"/>
            <a:ext cx="260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TVA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459040" y="2617920"/>
            <a:ext cx="464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Lowndes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415120" y="2773440"/>
            <a:ext cx="534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105520" y="1689120"/>
            <a:ext cx="3735360" cy="43434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BC4577F-4BDF-4691-8CDE-DC3458502F0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Layout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9" name="Caledonia%20New" descr=""/>
          <p:cNvPicPr/>
          <p:nvPr/>
        </p:nvPicPr>
        <p:blipFill>
          <a:blip r:embed="rId1"/>
          <a:stretch/>
        </p:blipFill>
        <p:spPr>
          <a:xfrm>
            <a:off x="1119240" y="1676520"/>
            <a:ext cx="6958080" cy="43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13B8EF6-BC61-4D54-8800-EE46E461832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2" name=""/>
          <p:cNvGraphicFramePr/>
          <p:nvPr/>
        </p:nvGraphicFramePr>
        <p:xfrm>
          <a:off x="739800" y="1987560"/>
          <a:ext cx="7664400" cy="3422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9800" y="1987560"/>
                    <a:ext cx="7664400" cy="342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FF74186-EA2A-4D2D-A4A8-5E5F95E711C2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Jinsung Myung</cp:lastModifiedBy>
  <cp:lastPrinted>2000-11-27T14:37:32Z</cp:lastPrinted>
  <dcterms:modified xsi:type="dcterms:W3CDTF">2000-11-27T19:43:00Z</dcterms:modified>
  <cp:revision>699</cp:revision>
  <dc:subject/>
  <dc:title>No Slide Title</dc:title>
</cp:coreProperties>
</file>