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Override PartName="/ppt/media/image2.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hyperlink" Target="http://testweb1.eoltest.com:5010/jsp/marketing/markets/forward.html" TargetMode="External"/><Relationship Id="rId4" Type="http://schemas.openxmlformats.org/officeDocument/2006/relationships/hyperlink" Target="http://testweb1.eoltest.com:5010/docs/marketing/research_pub/EnronEnergyOutlook99.html" TargetMode="External"/><Relationship Id="rId5" Type="http://schemas.openxmlformats.org/officeDocument/2006/relationships/hyperlink" Target="http://testweb1.eoltest.com:5010/docs/marketing/glossary/glossary_info.html" TargetMode="External"/><Relationship Id="rId6" Type="http://schemas.openxmlformats.org/officeDocument/2006/relationships/hyperlink" Target="http://testweb1.eoltest.com:5010/docs/marketing/glossary/glossary_A.html" TargetMode="External"/><Relationship Id="rId7" Type="http://schemas.openxmlformats.org/officeDocument/2006/relationships/hyperlink" Target="http://testweb1.eoltest.com:5010/docs/marketing/glossary/glossary_B.html" TargetMode="External"/><Relationship Id="rId8" Type="http://schemas.openxmlformats.org/officeDocument/2006/relationships/hyperlink" Target="http://testweb1.eoltest.com:5010/docs/marketing/glossary/glossary_C.html" TargetMode="External"/><Relationship Id="rId9" Type="http://schemas.openxmlformats.org/officeDocument/2006/relationships/hyperlink" Target="http://testweb1.eoltest.com:5010/docs/marketing/glossary/glossary_D.html" TargetMode="External"/><Relationship Id="rId10" Type="http://schemas.openxmlformats.org/officeDocument/2006/relationships/hyperlink" Target="http://testweb1.eoltest.com:5010/docs/marketing/glossary/glossary_E.html" TargetMode="External"/><Relationship Id="rId11" Type="http://schemas.openxmlformats.org/officeDocument/2006/relationships/hyperlink" Target="http://testweb1.eoltest.com:5010/docs/marketing/glossary/glossary_F.html" TargetMode="External"/><Relationship Id="rId12" Type="http://schemas.openxmlformats.org/officeDocument/2006/relationships/hyperlink" Target="http://testweb1.eoltest.com:5010/docs/marketing/glossary/glossary_G.html" TargetMode="External"/><Relationship Id="rId13" Type="http://schemas.openxmlformats.org/officeDocument/2006/relationships/hyperlink" Target="http://testweb1.eoltest.com:5010/docs/marketing/glossary/glossary_H.html" TargetMode="External"/><Relationship Id="rId14" Type="http://schemas.openxmlformats.org/officeDocument/2006/relationships/hyperlink" Target="http://testweb1.eoltest.com:5010/docs/marketing/glossary/glossary_I.html" TargetMode="External"/><Relationship Id="rId15" Type="http://schemas.openxmlformats.org/officeDocument/2006/relationships/hyperlink" Target="http://testweb1.eoltest.com:5010/docs/marketing/glossary/glossary_J.html" TargetMode="External"/><Relationship Id="rId16" Type="http://schemas.openxmlformats.org/officeDocument/2006/relationships/hyperlink" Target="http://testweb1.eoltest.com:5010/docs/marketing/glossary/glossary_K.html" TargetMode="External"/><Relationship Id="rId17" Type="http://schemas.openxmlformats.org/officeDocument/2006/relationships/hyperlink" Target="http://testweb1.eoltest.com:5010/docs/marketing/glossary/glossary_L.html" TargetMode="External"/><Relationship Id="rId18" Type="http://schemas.openxmlformats.org/officeDocument/2006/relationships/hyperlink" Target="http://testweb1.eoltest.com:5010/docs/marketing/glossary/glossary_M.html" TargetMode="External"/><Relationship Id="rId19" Type="http://schemas.openxmlformats.org/officeDocument/2006/relationships/hyperlink" Target="http://testweb1.eoltest.com:5010/docs/marketing/glossary/glossary_N.html" TargetMode="External"/><Relationship Id="rId20" Type="http://schemas.openxmlformats.org/officeDocument/2006/relationships/hyperlink" Target="http://testweb1.eoltest.com:5010/docs/marketing/glossary/glossary_O.html" TargetMode="External"/><Relationship Id="rId21" Type="http://schemas.openxmlformats.org/officeDocument/2006/relationships/hyperlink" Target="http://testweb1.eoltest.com:5010/docs/marketing/glossary/glossary_P.html" TargetMode="External"/><Relationship Id="rId22" Type="http://schemas.openxmlformats.org/officeDocument/2006/relationships/hyperlink" Target="http://testweb1.eoltest.com:5010/docs/marketing/glossary/glossary_Q.html" TargetMode="External"/><Relationship Id="rId23" Type="http://schemas.openxmlformats.org/officeDocument/2006/relationships/hyperlink" Target="http://testweb1.eoltest.com:5010/docs/marketing/glossary/glossary_R.html" TargetMode="External"/><Relationship Id="rId24" Type="http://schemas.openxmlformats.org/officeDocument/2006/relationships/hyperlink" Target="http://testweb1.eoltest.com:5010/docs/marketing/glossary/glossary_S.html" TargetMode="External"/><Relationship Id="rId25" Type="http://schemas.openxmlformats.org/officeDocument/2006/relationships/hyperlink" Target="http://testweb1.eoltest.com:5010/docs/marketing/glossary/glossary_T.html" TargetMode="External"/><Relationship Id="rId26" Type="http://schemas.openxmlformats.org/officeDocument/2006/relationships/hyperlink" Target="http://testweb1.eoltest.com:5010/docs/marketing/glossary/glossary_U.html" TargetMode="External"/><Relationship Id="rId27" Type="http://schemas.openxmlformats.org/officeDocument/2006/relationships/hyperlink" Target="http://testweb1.eoltest.com:5010/docs/marketing/glossary/glossary_V.html" TargetMode="External"/><Relationship Id="rId28" Type="http://schemas.openxmlformats.org/officeDocument/2006/relationships/hyperlink" Target="http://testweb1.eoltest.com:5010/docs/marketing/glossary/glossary_W.html" TargetMode="External"/><Relationship Id="rId29" Type="http://schemas.openxmlformats.org/officeDocument/2006/relationships/hyperlink" Target="http://testweb1.eoltest.com:5010/docs/marketing/glossary/glossary_X.html" TargetMode="External"/><Relationship Id="rId30" Type="http://schemas.openxmlformats.org/officeDocument/2006/relationships/hyperlink" Target="http://testweb1.eoltest.com:5010/docs/marketing/glossary/glossary_Y.html" TargetMode="External"/><Relationship Id="rId31" Type="http://schemas.openxmlformats.org/officeDocument/2006/relationships/hyperlink" Target="http://testweb1.eoltest.com:5010/docs/marketing/glossary/glossary_Z.html" TargetMode="External"/><Relationship Id="rId32" Type="http://schemas.openxmlformats.org/officeDocument/2006/relationships/hyperlink" Target="http://testweb1.eoltest.com:5010/docs/marketing/glossary/glossary_reserved.html" TargetMode="External"/><Relationship Id="rId33" Type="http://schemas.openxmlformats.org/officeDocument/2006/relationships/hyperlink" Target="http://testweb1.eoltest.com:5010/docs/marketing/research_pub/uni_ill.html" TargetMode="External"/><Relationship Id="rId34" Type="http://schemas.openxmlformats.org/officeDocument/2006/relationships/hyperlink" Target="http://testweb1.eoltest.com:5010/docs/marketing/research_pub/over_dereg.html" TargetMode="External"/><Relationship Id="rId35" Type="http://schemas.openxmlformats.org/officeDocument/2006/relationships/hyperlink" Target="http://testweb1.eoltest.com:5010/docs/marketing/research_pub/tame_mkt.html" TargetMode="External"/><Relationship Id="rId36" Type="http://schemas.openxmlformats.org/officeDocument/2006/relationships/hyperlink" Target="http://testweb1.eoltest.com:5010/docs/marketing/research_pub/tame_mkt.html" TargetMode="External"/><Relationship Id="rId37" Type="http://schemas.openxmlformats.org/officeDocument/2006/relationships/hyperlink" Target="http://testweb1.eoltest.com:5010/docs/marketing/research_pub/tame_mkt.html" TargetMode="External"/><Relationship Id="rId38" Type="http://schemas.openxmlformats.org/officeDocument/2006/relationships/hyperlink" Target="http://testweb1.eoltest.com:5010/docs/marketing/research_pub/band_trade.html" TargetMode="External"/><Relationship Id="rId39" Type="http://schemas.openxmlformats.org/officeDocument/2006/relationships/hyperlink" Target="http://testweb1.eoltest.com:5010/docs/marketing/research_pub/grow.html" TargetMode="External"/><Relationship Id="rId40" Type="http://schemas.openxmlformats.org/officeDocument/2006/relationships/hyperlink" Target="http://testweb1.eoltest.com:5010/docs/marketing/research_pub/tame_price.html" TargetMode="External"/><Relationship Id="rId41" Type="http://schemas.openxmlformats.org/officeDocument/2006/relationships/hyperlink" Target="http://testweb1.eoltest.com:5010/docs/marketing/research_pub/nord_blu.html" TargetMode="External"/><Relationship Id="rId4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4" name=""/>
          <p:cNvGraphicFramePr/>
          <p:nvPr/>
        </p:nvGraphicFramePr>
        <p:xfrm>
          <a:off x="0" y="0"/>
          <a:ext cx="8305920" cy="6869160"/>
        </p:xfrm>
        <a:graphic>
          <a:graphicData uri="http://schemas.openxmlformats.org/presentationml/2006/ole">
            <p:oleObj r:id="rId1" spid="">
              <p:embed/>
              <p:pic>
                <p:nvPicPr>
                  <p:cNvPr id="5" name="" descr=""/>
                  <p:cNvPicPr/>
                  <p:nvPr/>
                </p:nvPicPr>
                <p:blipFill>
                  <a:blip r:embed="rId2"/>
                  <a:stretch/>
                </p:blipFill>
                <p:spPr>
                  <a:xfrm>
                    <a:off x="0" y="0"/>
                    <a:ext cx="8305920" cy="6869160"/>
                  </a:xfrm>
                  <a:prstGeom prst="rect">
                    <a:avLst/>
                  </a:prstGeom>
                  <a:noFill/>
                  <a:ln w="0">
                    <a:noFill/>
                  </a:ln>
                </p:spPr>
              </p:pic>
            </p:oleObj>
          </a:graphicData>
        </a:graphic>
      </p:graphicFrame>
      <p:sp>
        <p:nvSpPr>
          <p:cNvPr id="6" name=""/>
          <p:cNvSpPr/>
          <p:nvPr/>
        </p:nvSpPr>
        <p:spPr>
          <a:xfrm>
            <a:off x="1752480" y="2057400"/>
            <a:ext cx="6553440" cy="43434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Arial"/>
              </a:rPr>
              <a:t>1999-2000 Enron Energy Outlook</a:t>
            </a:r>
            <a:br>
              <a:rPr sz="900"/>
            </a:br>
            <a:r>
              <a:rPr b="0" lang="en-US" sz="900" strike="noStrike" u="none">
                <a:solidFill>
                  <a:srgbClr val="000000"/>
                </a:solidFill>
                <a:effectLst/>
                <a:uFillTx/>
                <a:latin typeface="Arial"/>
                <a:ea typeface="Arial"/>
              </a:rPr>
              <a:t>Interested in global energy market statistics and projections? </a:t>
            </a:r>
            <a:br>
              <a:rPr sz="900"/>
            </a:br>
            <a:r>
              <a:rPr b="0" lang="en-US" sz="900" strike="noStrike" u="none">
                <a:solidFill>
                  <a:srgbClr val="000000"/>
                </a:solidFill>
                <a:effectLst/>
                <a:uFillTx/>
                <a:latin typeface="Arial"/>
                <a:ea typeface="Arial"/>
              </a:rPr>
              <a:t>View </a:t>
            </a:r>
            <a:r>
              <a:rPr b="0" lang="en-US" sz="900" strike="noStrike" u="sng">
                <a:solidFill>
                  <a:srgbClr val="ccccff"/>
                </a:solidFill>
                <a:effectLst/>
                <a:uFillTx/>
                <a:latin typeface="Arial"/>
                <a:ea typeface="Arial"/>
                <a:hlinkClick r:id="rId3"/>
              </a:rPr>
              <a:t>online</a:t>
            </a:r>
            <a:r>
              <a:rPr b="0" lang="en-US" sz="900" strike="noStrike" u="none">
                <a:solidFill>
                  <a:srgbClr val="000000"/>
                </a:solidFill>
                <a:effectLst/>
                <a:uFillTx/>
                <a:latin typeface="Arial"/>
                <a:ea typeface="Arial"/>
              </a:rPr>
              <a:t> or </a:t>
            </a:r>
            <a:r>
              <a:rPr b="0" lang="en-US" sz="900" strike="noStrike" u="sng">
                <a:solidFill>
                  <a:srgbClr val="ccccff"/>
                </a:solidFill>
                <a:effectLst/>
                <a:uFillTx/>
                <a:latin typeface="Arial"/>
                <a:ea typeface="Arial"/>
                <a:hlinkClick r:id="rId4"/>
              </a:rPr>
              <a:t>download</a:t>
            </a:r>
            <a:r>
              <a:rPr b="0" lang="en-US" sz="900" strike="noStrike" u="none">
                <a:solidFill>
                  <a:srgbClr val="000000"/>
                </a:solidFill>
                <a:effectLst/>
                <a:uFillTx/>
                <a:latin typeface="Arial"/>
                <a:ea typeface="Arial"/>
              </a:rPr>
              <a:t> in Adobe</a:t>
            </a:r>
            <a:r>
              <a:rPr b="0" lang="en-US" sz="900" strike="noStrike" u="none" baseline="30000">
                <a:solidFill>
                  <a:srgbClr val="000000"/>
                </a:solidFill>
                <a:effectLst/>
                <a:uFillTx/>
                <a:latin typeface="Arial"/>
                <a:ea typeface="Arial"/>
              </a:rPr>
              <a:t>®</a:t>
            </a:r>
            <a:r>
              <a:rPr b="0" lang="en-US" sz="900" strike="noStrike" u="none">
                <a:solidFill>
                  <a:srgbClr val="000000"/>
                </a:solidFill>
                <a:effectLst/>
                <a:uFillTx/>
                <a:latin typeface="Arial"/>
                <a:ea typeface="Arial"/>
              </a:rPr>
              <a:t> Acrobat.</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Arial"/>
              </a:rPr>
              <a:t>Energy &amp; Power Risk Management Glossary</a:t>
            </a:r>
            <a:br>
              <a:rPr sz="900"/>
            </a:br>
            <a:r>
              <a:rPr b="0" lang="en-US" sz="900" strike="noStrike" u="none">
                <a:solidFill>
                  <a:srgbClr val="000000"/>
                </a:solidFill>
                <a:effectLst/>
                <a:uFillTx/>
                <a:latin typeface="Arial"/>
                <a:ea typeface="Arial"/>
              </a:rPr>
              <a:t>Reference energy and power risk management concepts, products and other terms.</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ccccff"/>
                </a:solidFill>
                <a:effectLst/>
                <a:uFillTx/>
                <a:latin typeface="Arial"/>
                <a:ea typeface="Arial"/>
                <a:hlinkClick r:id="rId5"/>
              </a:rPr>
              <a:t>Introduction to the glossary</a:t>
            </a:r>
            <a:r>
              <a:rPr b="0" lang="en-US" sz="900" strike="noStrike" u="none">
                <a:solidFill>
                  <a:srgbClr val="000000"/>
                </a:solidFill>
                <a:effectLst/>
                <a:uFillTx/>
                <a:latin typeface="Arial"/>
                <a:ea typeface="Arial"/>
              </a:rPr>
              <a:t> by David Turner, Editor, Energy and Power Risk Management</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sng">
                <a:solidFill>
                  <a:srgbClr val="ccccff"/>
                </a:solidFill>
                <a:effectLst/>
                <a:uFillTx/>
                <a:latin typeface="Arial"/>
                <a:ea typeface="Arial"/>
                <a:hlinkClick r:id="rId6"/>
              </a:rPr>
              <a:t>A</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7"/>
              </a:rPr>
              <a:t>B</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8"/>
              </a:rPr>
              <a:t>C</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9"/>
              </a:rPr>
              <a:t>D</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0"/>
              </a:rPr>
              <a:t>E</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1"/>
              </a:rPr>
              <a:t>F</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2"/>
              </a:rPr>
              <a:t>G</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3"/>
              </a:rPr>
              <a:t>H</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4"/>
              </a:rPr>
              <a:t>I</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5"/>
              </a:rPr>
              <a:t>J</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6"/>
              </a:rPr>
              <a:t>K</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7"/>
              </a:rPr>
              <a:t>L</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8"/>
              </a:rPr>
              <a:t>M</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19"/>
              </a:rPr>
              <a:t>N</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0"/>
              </a:rPr>
              <a:t>O</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1"/>
              </a:rPr>
              <a:t>P</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2"/>
              </a:rPr>
              <a:t>Q</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3"/>
              </a:rPr>
              <a:t>R</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4"/>
              </a:rPr>
              <a:t>S</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5"/>
              </a:rPr>
              <a:t>T</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6"/>
              </a:rPr>
              <a:t>U</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7"/>
              </a:rPr>
              <a:t>V</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8"/>
              </a:rPr>
              <a:t>W</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29"/>
              </a:rPr>
              <a:t>X</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30"/>
              </a:rPr>
              <a:t>Y</a:t>
            </a:r>
            <a:r>
              <a:rPr b="0" lang="en-US" sz="900" strike="noStrike" u="none">
                <a:solidFill>
                  <a:srgbClr val="000000"/>
                </a:solidFill>
                <a:effectLst/>
                <a:uFillTx/>
                <a:latin typeface="Arial"/>
                <a:ea typeface="Arial"/>
              </a:rPr>
              <a:t> |  </a:t>
            </a:r>
            <a:r>
              <a:rPr b="0" lang="en-US" sz="900" strike="noStrike" u="sng">
                <a:solidFill>
                  <a:srgbClr val="ccccff"/>
                </a:solidFill>
                <a:effectLst/>
                <a:uFillTx/>
                <a:latin typeface="Arial"/>
                <a:ea typeface="Arial"/>
                <a:hlinkClick r:id="rId31"/>
              </a:rPr>
              <a:t>Z</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ea typeface="Arial"/>
              </a:rPr>
              <a:t>Published by Energy &amp; Power Risk Management Risk Publications Glossary</a:t>
            </a:r>
            <a:r>
              <a:rPr b="0" lang="en-US" sz="900" strike="noStrike" u="none" baseline="30000">
                <a:solidFill>
                  <a:srgbClr val="000000"/>
                </a:solidFill>
                <a:effectLst/>
                <a:uFillTx/>
                <a:latin typeface="Arial"/>
                <a:ea typeface="Arial"/>
              </a:rPr>
              <a:t>©</a:t>
            </a:r>
            <a:br>
              <a:rPr sz="900"/>
            </a:br>
            <a:r>
              <a:rPr b="0" lang="en-US" sz="900" strike="noStrike" u="none">
                <a:solidFill>
                  <a:srgbClr val="000000"/>
                </a:solidFill>
                <a:effectLst/>
                <a:uFillTx/>
                <a:latin typeface="Arial"/>
                <a:ea typeface="Arial"/>
              </a:rPr>
              <a:t>Financial Engineering Ltd., London 1999. </a:t>
            </a:r>
            <a:r>
              <a:rPr b="0" lang="en-US" sz="900" strike="noStrike" u="sng">
                <a:solidFill>
                  <a:srgbClr val="ccccff"/>
                </a:solidFill>
                <a:effectLst/>
                <a:uFillTx/>
                <a:latin typeface="Arial"/>
                <a:ea typeface="Arial"/>
                <a:hlinkClick r:id="rId32"/>
              </a:rPr>
              <a:t>All rights reserved</a:t>
            </a:r>
            <a:r>
              <a:rPr b="0" lang="en-US" sz="900" strike="noStrike" u="none">
                <a:solidFill>
                  <a:srgbClr val="000000"/>
                </a:solidFill>
                <a:effectLst/>
                <a:uFillTx/>
                <a:latin typeface="Arial"/>
                <a:ea typeface="Arial"/>
              </a:rPr>
              <a:t>.</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Arial"/>
              </a:rPr>
              <a:t>Options Calculator</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ea typeface="Arial"/>
              </a:rPr>
              <a:t>This basic </a:t>
            </a:r>
            <a:r>
              <a:rPr b="0" lang="en-US" sz="900" strike="noStrike" u="sng">
                <a:solidFill>
                  <a:srgbClr val="000000"/>
                </a:solidFill>
                <a:effectLst/>
                <a:uFillTx/>
                <a:latin typeface="Arial"/>
                <a:ea typeface="Arial"/>
              </a:rPr>
              <a:t>options calculator</a:t>
            </a:r>
            <a:r>
              <a:rPr b="0" lang="en-US" sz="900" strike="noStrike" u="none">
                <a:solidFill>
                  <a:srgbClr val="000000"/>
                </a:solidFill>
                <a:effectLst/>
                <a:uFillTx/>
                <a:latin typeface="Arial"/>
                <a:ea typeface="Arial"/>
              </a:rPr>
              <a:t> provides easy computations for European, American and Asian options.  It also includes instructional information about options.</a:t>
            </a: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ea typeface="Arial"/>
              </a:rPr>
              <a:t>Enron Publications</a:t>
            </a:r>
            <a:r>
              <a:rPr b="0" lang="en-US" sz="900" strike="noStrike" u="none">
                <a:solidFill>
                  <a:srgbClr val="000000"/>
                </a:solidFill>
                <a:effectLst/>
                <a:uFillTx/>
                <a:latin typeface="Arial"/>
                <a:ea typeface="Arial"/>
              </a:rPr>
              <a:t> </a:t>
            </a:r>
            <a:br>
              <a:rPr sz="900"/>
            </a:br>
            <a:r>
              <a:rPr b="0" lang="en-US" sz="900" strike="noStrike" u="none">
                <a:solidFill>
                  <a:srgbClr val="000000"/>
                </a:solidFill>
                <a:effectLst/>
                <a:uFillTx/>
                <a:latin typeface="Arial"/>
                <a:ea typeface="Arial"/>
              </a:rPr>
              <a:t>Summer 2000 </a:t>
            </a:r>
            <a:r>
              <a:rPr b="0" lang="en-US" sz="900" strike="noStrike" u="sng">
                <a:solidFill>
                  <a:srgbClr val="ccccff"/>
                </a:solidFill>
                <a:effectLst/>
                <a:uFillTx/>
                <a:latin typeface="Arial"/>
                <a:ea typeface="Arial"/>
                <a:hlinkClick r:id="rId33"/>
              </a:rPr>
              <a:t>United Illuminating: One Utility's Standard-Offer Solution</a:t>
            </a:r>
            <a:br>
              <a:rPr sz="900"/>
            </a:br>
            <a:r>
              <a:rPr b="0" lang="en-US" sz="900" strike="noStrike" u="none">
                <a:solidFill>
                  <a:srgbClr val="000000"/>
                </a:solidFill>
                <a:effectLst/>
                <a:uFillTx/>
                <a:latin typeface="Arial"/>
                <a:ea typeface="Arial"/>
              </a:rPr>
              <a:t>Summer 2000 </a:t>
            </a:r>
            <a:r>
              <a:rPr b="0" lang="en-US" sz="900" strike="noStrike" u="sng">
                <a:solidFill>
                  <a:srgbClr val="ccccff"/>
                </a:solidFill>
                <a:effectLst/>
                <a:uFillTx/>
                <a:latin typeface="Arial"/>
                <a:ea typeface="Arial"/>
                <a:hlinkClick r:id="rId34"/>
              </a:rPr>
              <a:t>Overlooked Post-Deregulation Risk</a:t>
            </a:r>
            <a:br>
              <a:rPr sz="900"/>
            </a:br>
            <a:r>
              <a:rPr b="0" lang="en-US" sz="900" strike="noStrike" u="none">
                <a:solidFill>
                  <a:srgbClr val="000000"/>
                </a:solidFill>
                <a:effectLst/>
                <a:uFillTx/>
                <a:latin typeface="Arial"/>
                <a:ea typeface="Arial"/>
              </a:rPr>
              <a:t>Summer 2000 </a:t>
            </a:r>
            <a:r>
              <a:rPr b="0" lang="en-US" sz="900" strike="noStrike" u="sng">
                <a:solidFill>
                  <a:srgbClr val="ccccff"/>
                </a:solidFill>
                <a:effectLst/>
                <a:uFillTx/>
                <a:latin typeface="Arial"/>
                <a:ea typeface="Arial"/>
                <a:hlinkClick r:id="rId35"/>
              </a:rPr>
              <a:t>Plastics &amp;</a:t>
            </a:r>
            <a:r>
              <a:rPr b="0" lang="en-US" sz="900" strike="noStrike" u="sng">
                <a:solidFill>
                  <a:srgbClr val="ccccff"/>
                </a:solidFill>
                <a:effectLst/>
                <a:uFillTx/>
                <a:latin typeface="Arial"/>
                <a:ea typeface="Arial"/>
                <a:hlinkClick r:id="rId36"/>
              </a:rPr>
              <a:t> Petrochems</a:t>
            </a:r>
            <a:r>
              <a:rPr b="0" lang="en-US" sz="900" strike="noStrike" u="sng">
                <a:solidFill>
                  <a:srgbClr val="ccccff"/>
                </a:solidFill>
                <a:effectLst/>
                <a:uFillTx/>
                <a:latin typeface="Arial"/>
                <a:ea typeface="Arial"/>
                <a:hlinkClick r:id="rId37"/>
              </a:rPr>
              <a:t>: Taming a Volatile Market</a:t>
            </a:r>
            <a:br>
              <a:rPr sz="900"/>
            </a:br>
            <a:r>
              <a:rPr b="0" lang="en-US" sz="900" strike="noStrike" u="none">
                <a:solidFill>
                  <a:srgbClr val="000000"/>
                </a:solidFill>
                <a:effectLst/>
                <a:uFillTx/>
                <a:latin typeface="Arial"/>
                <a:ea typeface="Arial"/>
              </a:rPr>
              <a:t>Summer 2000 </a:t>
            </a:r>
            <a:r>
              <a:rPr b="0" lang="en-US" sz="900" strike="noStrike" u="sng">
                <a:solidFill>
                  <a:srgbClr val="ccccff"/>
                </a:solidFill>
                <a:effectLst/>
                <a:uFillTx/>
                <a:latin typeface="Arial"/>
                <a:ea typeface="Arial"/>
                <a:hlinkClick r:id="rId38"/>
              </a:rPr>
              <a:t>Enron Creates a Market in Bandwidth Trading</a:t>
            </a:r>
            <a:br>
              <a:rPr sz="900"/>
            </a:br>
            <a:r>
              <a:rPr b="0" lang="en-US" sz="900" strike="noStrike" u="none">
                <a:solidFill>
                  <a:srgbClr val="000000"/>
                </a:solidFill>
                <a:effectLst/>
                <a:uFillTx/>
                <a:latin typeface="Arial"/>
                <a:ea typeface="Arial"/>
              </a:rPr>
              <a:t>Winter 2000 </a:t>
            </a:r>
            <a:r>
              <a:rPr b="0" lang="en-US" sz="900" strike="noStrike" u="sng">
                <a:solidFill>
                  <a:srgbClr val="ccccff"/>
                </a:solidFill>
                <a:effectLst/>
                <a:uFillTx/>
                <a:latin typeface="Arial"/>
                <a:ea typeface="Arial"/>
                <a:hlinkClick r:id="rId39"/>
              </a:rPr>
              <a:t>Utilities: What it Will Take to Grow</a:t>
            </a:r>
            <a:br>
              <a:rPr sz="900"/>
            </a:br>
            <a:r>
              <a:rPr b="0" lang="en-US" sz="900" strike="noStrike" u="none">
                <a:solidFill>
                  <a:srgbClr val="000000"/>
                </a:solidFill>
                <a:effectLst/>
                <a:uFillTx/>
                <a:latin typeface="Arial"/>
                <a:ea typeface="Arial"/>
              </a:rPr>
              <a:t>Winter 2000 </a:t>
            </a:r>
            <a:r>
              <a:rPr b="0" lang="en-US" sz="900" strike="noStrike" u="sng">
                <a:solidFill>
                  <a:srgbClr val="ccccff"/>
                </a:solidFill>
                <a:effectLst/>
                <a:uFillTx/>
                <a:latin typeface="Arial"/>
                <a:ea typeface="Arial"/>
                <a:hlinkClick r:id="rId40"/>
              </a:rPr>
              <a:t>Taming Price Volatility in the Pulp &amp; Paper Industry</a:t>
            </a:r>
            <a:br>
              <a:rPr sz="900"/>
            </a:br>
            <a:r>
              <a:rPr b="0" lang="en-US" sz="900" strike="noStrike" u="none">
                <a:solidFill>
                  <a:srgbClr val="000000"/>
                </a:solidFill>
                <a:effectLst/>
                <a:uFillTx/>
                <a:latin typeface="Arial"/>
                <a:ea typeface="Arial"/>
              </a:rPr>
              <a:t>Winter 2000 </a:t>
            </a:r>
            <a:r>
              <a:rPr b="0" lang="en-US" sz="900" strike="noStrike" u="sng">
                <a:solidFill>
                  <a:srgbClr val="ccccff"/>
                </a:solidFill>
                <a:effectLst/>
                <a:uFillTx/>
                <a:latin typeface="Arial"/>
                <a:ea typeface="Arial"/>
                <a:hlinkClick r:id="rId41"/>
              </a:rPr>
              <a:t>Why Nordic Countries are a Blueprint for Deregulation</a:t>
            </a:r>
            <a:br>
              <a:rPr sz="900"/>
            </a:br>
            <a:r>
              <a:rPr b="0" lang="en-US" sz="900" strike="noStrike" u="none">
                <a:solidFill>
                  <a:srgbClr val="000000"/>
                </a:solidFill>
                <a:effectLst/>
                <a:uFillTx/>
                <a:latin typeface="Arial"/>
                <a:ea typeface="Arial"/>
              </a:rPr>
              <a:t>Winter 2000 The Market for Coal: More Efficiencies Less Risk</a:t>
            </a:r>
            <a:br>
              <a:rPr sz="900"/>
            </a:br>
            <a:r>
              <a:rPr b="0" lang="en-US" sz="900" strike="noStrike" u="none">
                <a:solidFill>
                  <a:srgbClr val="000000"/>
                </a:solidFill>
                <a:effectLst/>
                <a:uFillTx/>
                <a:latin typeface="Arial"/>
                <a:ea typeface="Arial"/>
              </a:rPr>
              <a:t>September 1999 Competitive Electricity Markets Around the World; Managing Energy Price Risk</a:t>
            </a:r>
            <a:br>
              <a:rPr sz="900"/>
            </a:br>
            <a:r>
              <a:rPr b="0" lang="en-US" sz="900" strike="noStrike" u="none">
                <a:solidFill>
                  <a:srgbClr val="000000"/>
                </a:solidFill>
                <a:effectLst/>
                <a:uFillTx/>
                <a:latin typeface="Arial"/>
                <a:ea typeface="Arial"/>
              </a:rPr>
              <a:t>September 1999 Exotic Options; Managing Energy Price Risk</a:t>
            </a:r>
            <a:br>
              <a:rPr sz="900"/>
            </a:br>
            <a:r>
              <a:rPr b="0" lang="en-US" sz="900" strike="noStrike" u="none">
                <a:solidFill>
                  <a:srgbClr val="000000"/>
                </a:solidFill>
                <a:effectLst/>
                <a:uFillTx/>
                <a:latin typeface="Arial"/>
                <a:ea typeface="Arial"/>
              </a:rPr>
              <a:t>September 1999 The Natural Gas Market; Managing Energy Price Risk</a:t>
            </a:r>
            <a:br>
              <a:rPr sz="900"/>
            </a:br>
            <a:endParaRPr b="0" lang="en-US" sz="9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
        <p:nvSpPr>
          <p:cNvPr id="7" name=""/>
          <p:cNvSpPr/>
          <p:nvPr/>
        </p:nvSpPr>
        <p:spPr>
          <a:xfrm>
            <a:off x="304920" y="3962520"/>
            <a:ext cx="1295280" cy="914400"/>
          </a:xfrm>
          <a:prstGeom prst="wedgeRoundRectCallout">
            <a:avLst>
              <a:gd name="adj1" fmla="val 59925"/>
              <a:gd name="adj2" fmla="val -77083"/>
              <a:gd name="adj3" fmla="val 16667"/>
            </a:avLst>
          </a:prstGeom>
          <a:solidFill>
            <a:srgbClr val="ffffff"/>
          </a:solidFill>
          <a:ln w="381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New section on the research page to navigate to options calculator</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8" name=""/>
          <p:cNvGrpSpPr/>
          <p:nvPr/>
        </p:nvGrpSpPr>
        <p:grpSpPr>
          <a:xfrm>
            <a:off x="0" y="0"/>
            <a:ext cx="9144000" cy="6553080"/>
            <a:chOff x="0" y="0"/>
            <a:chExt cx="9144000" cy="6553080"/>
          </a:xfrm>
        </p:grpSpPr>
        <p:graphicFrame>
          <p:nvGraphicFramePr>
            <p:cNvPr id="9" name=""/>
            <p:cNvGraphicFramePr/>
            <p:nvPr/>
          </p:nvGraphicFramePr>
          <p:xfrm>
            <a:off x="0" y="0"/>
            <a:ext cx="9144000" cy="6418440"/>
          </p:xfrm>
          <a:graphic>
            <a:graphicData uri="http://schemas.openxmlformats.org/presentationml/2006/ole">
              <p:oleObj r:id="rId1" spid="">
                <p:embed/>
                <p:pic>
                  <p:nvPicPr>
                    <p:cNvPr id="10" name="" descr=""/>
                    <p:cNvPicPr/>
                    <p:nvPr/>
                  </p:nvPicPr>
                  <p:blipFill>
                    <a:blip r:embed="rId2"/>
                    <a:stretch/>
                  </p:blipFill>
                  <p:spPr>
                    <a:xfrm>
                      <a:off x="0" y="0"/>
                      <a:ext cx="9144000" cy="6418440"/>
                    </a:xfrm>
                    <a:prstGeom prst="rect">
                      <a:avLst/>
                    </a:prstGeom>
                    <a:noFill/>
                    <a:ln w="0">
                      <a:noFill/>
                    </a:ln>
                  </p:spPr>
                </p:pic>
              </p:oleObj>
            </a:graphicData>
          </a:graphic>
        </p:graphicFrame>
        <p:sp>
          <p:nvSpPr>
            <p:cNvPr id="11" name=""/>
            <p:cNvSpPr/>
            <p:nvPr/>
          </p:nvSpPr>
          <p:spPr>
            <a:xfrm>
              <a:off x="1981080" y="2286000"/>
              <a:ext cx="6019920" cy="42670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2" name=""/>
          <p:cNvSpPr/>
          <p:nvPr/>
        </p:nvSpPr>
        <p:spPr>
          <a:xfrm>
            <a:off x="1981080" y="2133720"/>
            <a:ext cx="5578560" cy="10666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This basic options calculator is based on common formulas used for pricing options.  Premium values are based on your inputs and the applicable formula.  Any premium values calculated with this tool do not represent Enron’s assessment of the value of the option.</a:t>
            </a:r>
            <a:endParaRPr b="0" lang="en-US" sz="1000" strike="noStrike" u="none">
              <a:solidFill>
                <a:srgbClr val="000000"/>
              </a:solidFill>
              <a:effectLst/>
              <a:uFillTx/>
              <a:latin typeface="Times New Roman"/>
            </a:endParaRPr>
          </a:p>
        </p:txBody>
      </p:sp>
      <p:sp>
        <p:nvSpPr>
          <p:cNvPr id="13" name=""/>
          <p:cNvSpPr/>
          <p:nvPr/>
        </p:nvSpPr>
        <p:spPr>
          <a:xfrm>
            <a:off x="2057400" y="3124080"/>
            <a:ext cx="838080" cy="25956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Style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Type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Strike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Volatility</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Expiry</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Underlier</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Rate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Yield</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Premium</a:t>
            </a:r>
            <a:endParaRPr b="0" lang="en-US" sz="1000" strike="noStrike" u="none">
              <a:solidFill>
                <a:srgbClr val="000000"/>
              </a:solidFill>
              <a:effectLst/>
              <a:uFillTx/>
              <a:latin typeface="Times New Roman"/>
            </a:endParaRPr>
          </a:p>
        </p:txBody>
      </p:sp>
      <p:sp>
        <p:nvSpPr>
          <p:cNvPr id="14" name=""/>
          <p:cNvSpPr/>
          <p:nvPr/>
        </p:nvSpPr>
        <p:spPr>
          <a:xfrm>
            <a:off x="304920" y="3657600"/>
            <a:ext cx="1371600" cy="1371600"/>
          </a:xfrm>
          <a:prstGeom prst="wedgeRoundRectCallout">
            <a:avLst>
              <a:gd name="adj1" fmla="val 80092"/>
              <a:gd name="adj2" fmla="val -80671"/>
              <a:gd name="adj3" fmla="val 16667"/>
            </a:avLst>
          </a:prstGeom>
          <a:noFill/>
          <a:ln w="255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Looks like this when user selects European option.</a:t>
            </a:r>
            <a:endParaRPr b="0" lang="en-US" sz="1200" strike="noStrike" u="none">
              <a:solidFill>
                <a:srgbClr val="000000"/>
              </a:solidFill>
              <a:effectLst/>
              <a:uFillTx/>
              <a:latin typeface="Times New Roman"/>
            </a:endParaRPr>
          </a:p>
        </p:txBody>
      </p:sp>
      <p:sp>
        <p:nvSpPr>
          <p:cNvPr id="15" name=""/>
          <p:cNvSpPr/>
          <p:nvPr/>
        </p:nvSpPr>
        <p:spPr>
          <a:xfrm>
            <a:off x="3886200" y="5029200"/>
            <a:ext cx="2819520" cy="457200"/>
          </a:xfrm>
          <a:custGeom>
            <a:avLst/>
            <a:gdLst/>
            <a:ahLst/>
            <a:rect l="l" t="t" r="r" b="b"/>
            <a:pathLst>
              <a:path w="1392" h="432">
                <a:moveTo>
                  <a:pt x="0" y="0"/>
                </a:moveTo>
                <a:cubicBezTo>
                  <a:pt x="8" y="164"/>
                  <a:pt x="16" y="328"/>
                  <a:pt x="144" y="336"/>
                </a:cubicBezTo>
                <a:cubicBezTo>
                  <a:pt x="272" y="344"/>
                  <a:pt x="560" y="32"/>
                  <a:pt x="768" y="48"/>
                </a:cubicBezTo>
                <a:cubicBezTo>
                  <a:pt x="976" y="64"/>
                  <a:pt x="1288" y="376"/>
                  <a:pt x="1392" y="432"/>
                </a:cubicBezTo>
              </a:path>
            </a:pathLst>
          </a:custGeom>
          <a:noFill/>
          <a:ln w="38160">
            <a:solidFill>
              <a:srgbClr val="000000"/>
            </a:solidFill>
            <a:roun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6" name=""/>
          <p:cNvGrpSpPr/>
          <p:nvPr/>
        </p:nvGrpSpPr>
        <p:grpSpPr>
          <a:xfrm>
            <a:off x="2133720" y="3124080"/>
            <a:ext cx="4647960" cy="1981440"/>
            <a:chOff x="2133720" y="3124080"/>
            <a:chExt cx="4647960" cy="1981440"/>
          </a:xfrm>
        </p:grpSpPr>
        <p:sp>
          <p:nvSpPr>
            <p:cNvPr id="17" name=""/>
            <p:cNvSpPr/>
            <p:nvPr/>
          </p:nvSpPr>
          <p:spPr>
            <a:xfrm>
              <a:off x="2895480" y="32004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2895480" y="33526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2895480" y="35053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2895480" y="36576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2895480" y="38098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2895480" y="39625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2895480" y="41148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2895480" y="45720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2133720" y="3124080"/>
              <a:ext cx="335268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3505320" y="3124080"/>
              <a:ext cx="3276360" cy="15242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Option style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Type of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Strike price of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Annualized volatility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days to expiration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 of underlying instrument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Annualized risk-free rate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Yield of the underlying instrument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Calculated price of the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sng">
                  <a:solidFill>
                    <a:srgbClr val="000000"/>
                  </a:solidFill>
                  <a:effectLst/>
                  <a:uFillTx/>
                  <a:latin typeface="Arial"/>
                </a:rPr>
                <a:t>Float calculator</a:t>
              </a:r>
              <a:endParaRPr b="0" lang="en-US" sz="1000" strike="noStrike" u="none">
                <a:solidFill>
                  <a:srgbClr val="000000"/>
                </a:solidFill>
                <a:effectLst/>
                <a:uFillTx/>
                <a:latin typeface="Times New Roman"/>
              </a:endParaRPr>
            </a:p>
          </p:txBody>
        </p:sp>
        <p:sp>
          <p:nvSpPr>
            <p:cNvPr id="27" name=""/>
            <p:cNvSpPr/>
            <p:nvPr/>
          </p:nvSpPr>
          <p:spPr>
            <a:xfrm>
              <a:off x="2895480" y="42670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28" name=""/>
          <p:cNvSpPr/>
          <p:nvPr/>
        </p:nvSpPr>
        <p:spPr>
          <a:xfrm>
            <a:off x="0" y="1981080"/>
            <a:ext cx="1447920" cy="13716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9900"/>
                </a:solidFill>
                <a:effectLst/>
                <a:uFillTx/>
                <a:latin typeface="Arial"/>
              </a:rPr>
              <a:t>&gt;&gt;</a:t>
            </a:r>
            <a:r>
              <a:rPr b="1" lang="en-US" sz="900" strike="noStrike" u="none">
                <a:solidFill>
                  <a:srgbClr val="3333cc"/>
                </a:solidFill>
                <a:effectLst/>
                <a:uFillTx/>
                <a:latin typeface="Arial"/>
              </a:rPr>
              <a:t> Options 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Introduction</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Types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Styles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Example</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___________________</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3333cc"/>
                </a:solidFill>
                <a:effectLst/>
                <a:uFillTx/>
                <a:latin typeface="Arial"/>
              </a:rPr>
              <a:t>Legal &amp; Privacy</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grpSp>
        <p:nvGrpSpPr>
          <p:cNvPr id="29" name=""/>
          <p:cNvGrpSpPr/>
          <p:nvPr/>
        </p:nvGrpSpPr>
        <p:grpSpPr>
          <a:xfrm>
            <a:off x="6629400" y="3962520"/>
            <a:ext cx="1676520" cy="2743200"/>
            <a:chOff x="6629400" y="3962520"/>
            <a:chExt cx="1676520" cy="2743200"/>
          </a:xfrm>
        </p:grpSpPr>
        <p:sp>
          <p:nvSpPr>
            <p:cNvPr id="30" name=""/>
            <p:cNvSpPr/>
            <p:nvPr/>
          </p:nvSpPr>
          <p:spPr>
            <a:xfrm>
              <a:off x="6781680" y="3962520"/>
              <a:ext cx="1524240" cy="2743200"/>
            </a:xfrm>
            <a:prstGeom prst="rect">
              <a:avLst/>
            </a:prstGeom>
            <a:noFill/>
            <a:ln w="381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6629400" y="4572000"/>
              <a:ext cx="838080" cy="16002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Style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Type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Strike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Volatility</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Expiry</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Underlier</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Rate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Yield</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Premium</a:t>
              </a:r>
              <a:endParaRPr b="0" lang="en-US" sz="1000" strike="noStrike" u="none">
                <a:solidFill>
                  <a:srgbClr val="000000"/>
                </a:solidFill>
                <a:effectLst/>
                <a:uFillTx/>
                <a:latin typeface="Times New Roman"/>
              </a:endParaRPr>
            </a:p>
          </p:txBody>
        </p:sp>
        <p:sp>
          <p:nvSpPr>
            <p:cNvPr id="32" name=""/>
            <p:cNvSpPr/>
            <p:nvPr/>
          </p:nvSpPr>
          <p:spPr>
            <a:xfrm>
              <a:off x="7467480" y="46483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7467480" y="48006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7467480" y="49528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7467480" y="51055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7467480" y="52578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7467480" y="54100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7467480" y="55627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7467480" y="60199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7467480" y="57150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6759000" y="4038480"/>
              <a:ext cx="154404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EnronOnline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3333cc"/>
                  </a:solidFill>
                  <a:effectLst/>
                  <a:uFillTx/>
                  <a:latin typeface="Arial"/>
                </a:rPr>
                <a:t>Options Calculator</a:t>
              </a:r>
              <a:endParaRPr b="0" lang="en-US" sz="1200" strike="noStrike" u="none">
                <a:solidFill>
                  <a:srgbClr val="000000"/>
                </a:solidFill>
                <a:effectLst/>
                <a:uFillTx/>
                <a:latin typeface="Times New Roman"/>
              </a:endParaRPr>
            </a:p>
          </p:txBody>
        </p:sp>
        <p:sp>
          <p:nvSpPr>
            <p:cNvPr id="42" name=""/>
            <p:cNvSpPr/>
            <p:nvPr/>
          </p:nvSpPr>
          <p:spPr>
            <a:xfrm>
              <a:off x="7238880" y="6400800"/>
              <a:ext cx="609840" cy="228600"/>
            </a:xfrm>
            <a:custGeom>
              <a:avLst/>
              <a:gdLst>
                <a:gd name="textAreaLeft" fmla="*/ 14760 w 609840"/>
                <a:gd name="textAreaRight" fmla="*/ 595080 w 609840"/>
                <a:gd name="textAreaTop" fmla="*/ 14760 h 228600"/>
                <a:gd name="textAreaBottom" fmla="*/ 213840 h 228600"/>
              </a:gdLst>
              <a:ahLst/>
              <a:cxnLst/>
              <a:rect l="textAreaLeft" t="textAreaTop" r="textAreaRight" b="textAreaBottom"/>
              <a:pathLst>
                <a:path w="57566" h="21600">
                  <a:moveTo>
                    <a:pt x="0" y="0"/>
                  </a:moveTo>
                  <a:lnTo>
                    <a:pt x="57566" y="0"/>
                  </a:lnTo>
                  <a:lnTo>
                    <a:pt x="57566" y="21600"/>
                  </a:lnTo>
                  <a:lnTo>
                    <a:pt x="0" y="21600"/>
                  </a:lnTo>
                  <a:close/>
                </a:path>
                <a:path fill="lightenLess" w="57566" h="21600">
                  <a:moveTo>
                    <a:pt x="0" y="0"/>
                  </a:moveTo>
                  <a:lnTo>
                    <a:pt x="57566" y="0"/>
                  </a:lnTo>
                  <a:lnTo>
                    <a:pt x="56166" y="1400"/>
                  </a:lnTo>
                  <a:lnTo>
                    <a:pt x="1400" y="1400"/>
                  </a:lnTo>
                  <a:close/>
                </a:path>
                <a:path fill="darken" w="57566" h="21600">
                  <a:moveTo>
                    <a:pt x="57566" y="0"/>
                  </a:moveTo>
                  <a:lnTo>
                    <a:pt x="57566" y="21600"/>
                  </a:lnTo>
                  <a:lnTo>
                    <a:pt x="56166" y="20200"/>
                  </a:lnTo>
                  <a:lnTo>
                    <a:pt x="56166" y="1400"/>
                  </a:lnTo>
                  <a:close/>
                </a:path>
                <a:path fill="darkenLess" w="57566" h="21600">
                  <a:moveTo>
                    <a:pt x="57566" y="21600"/>
                  </a:moveTo>
                  <a:lnTo>
                    <a:pt x="0" y="21600"/>
                  </a:lnTo>
                  <a:lnTo>
                    <a:pt x="1400" y="20200"/>
                  </a:lnTo>
                  <a:lnTo>
                    <a:pt x="56166" y="20200"/>
                  </a:lnTo>
                  <a:close/>
                </a:path>
                <a:path fill="lighten" w="57566" h="21600">
                  <a:moveTo>
                    <a:pt x="0" y="21600"/>
                  </a:moveTo>
                  <a:lnTo>
                    <a:pt x="0" y="0"/>
                  </a:lnTo>
                  <a:lnTo>
                    <a:pt x="1400" y="1400"/>
                  </a:lnTo>
                  <a:lnTo>
                    <a:pt x="1400" y="20200"/>
                  </a:lnTo>
                  <a:close/>
                </a:path>
              </a:pathLst>
            </a:custGeom>
            <a:solidFill>
              <a:srgbClr val="b2b2b2"/>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Close</a:t>
              </a:r>
              <a:endParaRPr b="0" lang="en-US" sz="1200" strike="noStrike" u="none">
                <a:solidFill>
                  <a:srgbClr val="000000"/>
                </a:solidFill>
                <a:effectLst/>
                <a:uFillTx/>
                <a:latin typeface="Times New Roman"/>
              </a:endParaRPr>
            </a:p>
          </p:txBody>
        </p:sp>
        <p:sp>
          <p:nvSpPr>
            <p:cNvPr id="43" name=""/>
            <p:cNvSpPr/>
            <p:nvPr/>
          </p:nvSpPr>
          <p:spPr>
            <a:xfrm>
              <a:off x="6781680" y="4038480"/>
              <a:ext cx="1524240" cy="0"/>
            </a:xfrm>
            <a:prstGeom prst="line">
              <a:avLst/>
            </a:prstGeom>
            <a:ln w="127080">
              <a:solidFill>
                <a:srgbClr val="99cc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44" name=""/>
          <p:cNvGrpSpPr/>
          <p:nvPr/>
        </p:nvGrpSpPr>
        <p:grpSpPr>
          <a:xfrm>
            <a:off x="0" y="0"/>
            <a:ext cx="9144000" cy="6553080"/>
            <a:chOff x="0" y="0"/>
            <a:chExt cx="9144000" cy="6553080"/>
          </a:xfrm>
        </p:grpSpPr>
        <p:graphicFrame>
          <p:nvGraphicFramePr>
            <p:cNvPr id="45" name=""/>
            <p:cNvGraphicFramePr/>
            <p:nvPr/>
          </p:nvGraphicFramePr>
          <p:xfrm>
            <a:off x="0" y="0"/>
            <a:ext cx="9144000" cy="6418440"/>
          </p:xfrm>
          <a:graphic>
            <a:graphicData uri="http://schemas.openxmlformats.org/presentationml/2006/ole">
              <p:oleObj r:id="rId1" spid="">
                <p:embed/>
                <p:pic>
                  <p:nvPicPr>
                    <p:cNvPr id="46" name="" descr=""/>
                    <p:cNvPicPr/>
                    <p:nvPr/>
                  </p:nvPicPr>
                  <p:blipFill>
                    <a:blip r:embed="rId2"/>
                    <a:stretch/>
                  </p:blipFill>
                  <p:spPr>
                    <a:xfrm>
                      <a:off x="0" y="0"/>
                      <a:ext cx="9144000" cy="6418440"/>
                    </a:xfrm>
                    <a:prstGeom prst="rect">
                      <a:avLst/>
                    </a:prstGeom>
                    <a:noFill/>
                    <a:ln w="0">
                      <a:noFill/>
                    </a:ln>
                  </p:spPr>
                </p:pic>
              </p:oleObj>
            </a:graphicData>
          </a:graphic>
        </p:graphicFrame>
        <p:sp>
          <p:nvSpPr>
            <p:cNvPr id="47" name=""/>
            <p:cNvSpPr/>
            <p:nvPr/>
          </p:nvSpPr>
          <p:spPr>
            <a:xfrm>
              <a:off x="1981080" y="2286000"/>
              <a:ext cx="6019920" cy="42670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48" name=""/>
          <p:cNvSpPr/>
          <p:nvPr/>
        </p:nvSpPr>
        <p:spPr>
          <a:xfrm>
            <a:off x="1981080" y="2133720"/>
            <a:ext cx="5578560" cy="10666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This basic options calculator is based on common formulas used for pricing options.  Premium values are based on your inputs and the applicable formula.  Any premium values calculated with this tool do not represent Enron’s assessment of the value of the option.</a:t>
            </a:r>
            <a:endParaRPr b="0" lang="en-US" sz="1000" strike="noStrike" u="none">
              <a:solidFill>
                <a:srgbClr val="000000"/>
              </a:solidFill>
              <a:effectLst/>
              <a:uFillTx/>
              <a:latin typeface="Times New Roman"/>
            </a:endParaRPr>
          </a:p>
        </p:txBody>
      </p:sp>
      <p:sp>
        <p:nvSpPr>
          <p:cNvPr id="49" name=""/>
          <p:cNvSpPr/>
          <p:nvPr/>
        </p:nvSpPr>
        <p:spPr>
          <a:xfrm>
            <a:off x="228600" y="3962520"/>
            <a:ext cx="1371600" cy="1371600"/>
          </a:xfrm>
          <a:prstGeom prst="wedgeRoundRectCallout">
            <a:avLst>
              <a:gd name="adj1" fmla="val 85648"/>
              <a:gd name="adj2" fmla="val -102893"/>
              <a:gd name="adj3" fmla="val 16667"/>
            </a:avLst>
          </a:prstGeom>
          <a:noFill/>
          <a:ln w="255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Looks like this when user selects American option.</a:t>
            </a:r>
            <a:endParaRPr b="0" lang="en-US" sz="1200" strike="noStrike" u="none">
              <a:solidFill>
                <a:srgbClr val="000000"/>
              </a:solidFill>
              <a:effectLst/>
              <a:uFillTx/>
              <a:latin typeface="Times New Roman"/>
            </a:endParaRPr>
          </a:p>
        </p:txBody>
      </p:sp>
      <p:grpSp>
        <p:nvGrpSpPr>
          <p:cNvPr id="50" name=""/>
          <p:cNvGrpSpPr/>
          <p:nvPr/>
        </p:nvGrpSpPr>
        <p:grpSpPr>
          <a:xfrm>
            <a:off x="2133720" y="3124080"/>
            <a:ext cx="4647960" cy="1981440"/>
            <a:chOff x="2133720" y="3124080"/>
            <a:chExt cx="4647960" cy="1981440"/>
          </a:xfrm>
        </p:grpSpPr>
        <p:sp>
          <p:nvSpPr>
            <p:cNvPr id="51" name=""/>
            <p:cNvSpPr/>
            <p:nvPr/>
          </p:nvSpPr>
          <p:spPr>
            <a:xfrm>
              <a:off x="2895480" y="32004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2895480" y="33526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2895480" y="35053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2895480" y="36576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2895480" y="38098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2895480" y="39625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a:off x="2895480" y="41148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2895480" y="45720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2133720" y="3124080"/>
              <a:ext cx="3352680" cy="198144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60" name=""/>
            <p:cNvSpPr/>
            <p:nvPr/>
          </p:nvSpPr>
          <p:spPr>
            <a:xfrm>
              <a:off x="3505320" y="3124080"/>
              <a:ext cx="3276360" cy="15242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Option style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Type of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Strike price of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Annualized volatility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days to expiration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 of underlying instrument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Annualized risk-free rate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Yield of the underlying instrument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Calculated price of the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sng">
                  <a:solidFill>
                    <a:srgbClr val="000000"/>
                  </a:solidFill>
                  <a:effectLst/>
                  <a:uFillTx/>
                  <a:latin typeface="Arial"/>
                </a:rPr>
                <a:t>Float calculator</a:t>
              </a:r>
              <a:endParaRPr b="0" lang="en-US" sz="1000" strike="noStrike" u="none">
                <a:solidFill>
                  <a:srgbClr val="000000"/>
                </a:solidFill>
                <a:effectLst/>
                <a:uFillTx/>
                <a:latin typeface="Times New Roman"/>
              </a:endParaRPr>
            </a:p>
          </p:txBody>
        </p:sp>
        <p:sp>
          <p:nvSpPr>
            <p:cNvPr id="61" name=""/>
            <p:cNvSpPr/>
            <p:nvPr/>
          </p:nvSpPr>
          <p:spPr>
            <a:xfrm>
              <a:off x="2895480" y="42670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62" name=""/>
          <p:cNvSpPr/>
          <p:nvPr/>
        </p:nvSpPr>
        <p:spPr>
          <a:xfrm>
            <a:off x="2057400" y="3124080"/>
            <a:ext cx="838080" cy="25956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Style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Type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Strike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Volatility</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Expiry</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Underlier</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Rate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Yield</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Premium</a:t>
            </a:r>
            <a:endParaRPr b="0" lang="en-US" sz="1000" strike="noStrike" u="none">
              <a:solidFill>
                <a:srgbClr val="000000"/>
              </a:solidFill>
              <a:effectLst/>
              <a:uFillTx/>
              <a:latin typeface="Times New Roman"/>
            </a:endParaRPr>
          </a:p>
        </p:txBody>
      </p:sp>
      <p:sp>
        <p:nvSpPr>
          <p:cNvPr id="63" name=""/>
          <p:cNvSpPr/>
          <p:nvPr/>
        </p:nvSpPr>
        <p:spPr>
          <a:xfrm>
            <a:off x="0" y="1981080"/>
            <a:ext cx="1447920" cy="13716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9900"/>
                </a:solidFill>
                <a:effectLst/>
                <a:uFillTx/>
                <a:latin typeface="Arial"/>
              </a:rPr>
              <a:t>&gt;&gt;</a:t>
            </a:r>
            <a:r>
              <a:rPr b="1" lang="en-US" sz="900" strike="noStrike" u="none">
                <a:solidFill>
                  <a:srgbClr val="3333cc"/>
                </a:solidFill>
                <a:effectLst/>
                <a:uFillTx/>
                <a:latin typeface="Arial"/>
              </a:rPr>
              <a:t> Options 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Introduction</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Types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Styles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Example</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___________________</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3333cc"/>
                </a:solidFill>
                <a:effectLst/>
                <a:uFillTx/>
                <a:latin typeface="Arial"/>
              </a:rPr>
              <a:t>Legal &amp; Privacy</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64" name=""/>
          <p:cNvGrpSpPr/>
          <p:nvPr/>
        </p:nvGrpSpPr>
        <p:grpSpPr>
          <a:xfrm>
            <a:off x="0" y="0"/>
            <a:ext cx="9144000" cy="6553080"/>
            <a:chOff x="0" y="0"/>
            <a:chExt cx="9144000" cy="6553080"/>
          </a:xfrm>
        </p:grpSpPr>
        <p:graphicFrame>
          <p:nvGraphicFramePr>
            <p:cNvPr id="65" name=""/>
            <p:cNvGraphicFramePr/>
            <p:nvPr/>
          </p:nvGraphicFramePr>
          <p:xfrm>
            <a:off x="0" y="0"/>
            <a:ext cx="9144000" cy="6418440"/>
          </p:xfrm>
          <a:graphic>
            <a:graphicData uri="http://schemas.openxmlformats.org/presentationml/2006/ole">
              <p:oleObj r:id="rId1" spid="">
                <p:embed/>
                <p:pic>
                  <p:nvPicPr>
                    <p:cNvPr id="66" name="" descr=""/>
                    <p:cNvPicPr/>
                    <p:nvPr/>
                  </p:nvPicPr>
                  <p:blipFill>
                    <a:blip r:embed="rId2"/>
                    <a:stretch/>
                  </p:blipFill>
                  <p:spPr>
                    <a:xfrm>
                      <a:off x="0" y="0"/>
                      <a:ext cx="9144000" cy="6418440"/>
                    </a:xfrm>
                    <a:prstGeom prst="rect">
                      <a:avLst/>
                    </a:prstGeom>
                    <a:noFill/>
                    <a:ln w="0">
                      <a:noFill/>
                    </a:ln>
                  </p:spPr>
                </p:pic>
              </p:oleObj>
            </a:graphicData>
          </a:graphic>
        </p:graphicFrame>
        <p:sp>
          <p:nvSpPr>
            <p:cNvPr id="67" name=""/>
            <p:cNvSpPr/>
            <p:nvPr/>
          </p:nvSpPr>
          <p:spPr>
            <a:xfrm>
              <a:off x="1981080" y="2286000"/>
              <a:ext cx="6019920" cy="42670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68" name=""/>
          <p:cNvSpPr/>
          <p:nvPr/>
        </p:nvSpPr>
        <p:spPr>
          <a:xfrm>
            <a:off x="1981080" y="2133720"/>
            <a:ext cx="5578560" cy="106668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This basic options calculator is based on common formulas used for pricing options.  Premium values are based on your inputs and the applicable formula.  Any premium values calculated with this tool do not represent Enron’s assessment of the value of the option.</a:t>
            </a:r>
            <a:endParaRPr b="0" lang="en-US" sz="1000" strike="noStrike" u="none">
              <a:solidFill>
                <a:srgbClr val="000000"/>
              </a:solidFill>
              <a:effectLst/>
              <a:uFillTx/>
              <a:latin typeface="Times New Roman"/>
            </a:endParaRPr>
          </a:p>
        </p:txBody>
      </p:sp>
      <p:sp>
        <p:nvSpPr>
          <p:cNvPr id="69" name=""/>
          <p:cNvSpPr/>
          <p:nvPr/>
        </p:nvSpPr>
        <p:spPr>
          <a:xfrm>
            <a:off x="2057400" y="3124080"/>
            <a:ext cx="838080" cy="2595600"/>
          </a:xfrm>
          <a:prstGeom prst="rect">
            <a:avLst/>
          </a:prstGeom>
          <a:noFill/>
          <a:ln w="0">
            <a:noFill/>
          </a:ln>
        </p:spPr>
        <p:style>
          <a:lnRef idx="0"/>
          <a:fillRef idx="0"/>
          <a:effectRef idx="0"/>
          <a:fontRef idx="minor"/>
        </p:style>
        <p:txBody>
          <a:bodyPr lIns="90000" rIns="90000" tIns="46800" bIns="46800" anchor="t">
            <a:no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Style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Type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Strike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Volatility</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Expiry</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Ave price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Average #</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Underlier</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Rate</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Yield</a:t>
            </a: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Premium</a:t>
            </a:r>
            <a:endParaRPr b="0" lang="en-US" sz="1000" strike="noStrike" u="none">
              <a:solidFill>
                <a:srgbClr val="000000"/>
              </a:solidFill>
              <a:effectLst/>
              <a:uFillTx/>
              <a:latin typeface="Times New Roman"/>
            </a:endParaRPr>
          </a:p>
        </p:txBody>
      </p:sp>
      <p:sp>
        <p:nvSpPr>
          <p:cNvPr id="70" name=""/>
          <p:cNvSpPr/>
          <p:nvPr/>
        </p:nvSpPr>
        <p:spPr>
          <a:xfrm>
            <a:off x="2895480" y="32004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2895480" y="33526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2895480" y="35053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3" name=""/>
          <p:cNvSpPr/>
          <p:nvPr/>
        </p:nvSpPr>
        <p:spPr>
          <a:xfrm>
            <a:off x="2895480" y="36576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4" name=""/>
          <p:cNvSpPr/>
          <p:nvPr/>
        </p:nvSpPr>
        <p:spPr>
          <a:xfrm>
            <a:off x="2895480" y="38098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2895480" y="39625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2895480" y="41148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7" name=""/>
          <p:cNvSpPr/>
          <p:nvPr/>
        </p:nvSpPr>
        <p:spPr>
          <a:xfrm>
            <a:off x="2895480" y="44197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2133720" y="3124080"/>
            <a:ext cx="3352680" cy="22860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3505320" y="3124080"/>
            <a:ext cx="3276360" cy="152424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Execution convention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Type of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Strike price of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annualized volatility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Trading days to expiration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Average price to date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Days of averaging</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Price of underlying instrument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Annualized risk-free rate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Yield of underlying instrument</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Calculated price of the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sng">
                <a:solidFill>
                  <a:srgbClr val="000000"/>
                </a:solidFill>
                <a:effectLst/>
                <a:uFillTx/>
                <a:latin typeface="Arial"/>
              </a:rPr>
              <a:t>Float calculator</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80" name=""/>
          <p:cNvSpPr/>
          <p:nvPr/>
        </p:nvSpPr>
        <p:spPr>
          <a:xfrm>
            <a:off x="152280" y="3657600"/>
            <a:ext cx="1371600" cy="1371600"/>
          </a:xfrm>
          <a:prstGeom prst="wedgeRoundRectCallout">
            <a:avLst>
              <a:gd name="adj1" fmla="val 92592"/>
              <a:gd name="adj2" fmla="val -61921"/>
              <a:gd name="adj3" fmla="val 16667"/>
            </a:avLst>
          </a:prstGeom>
          <a:noFill/>
          <a:ln w="25560">
            <a:solidFill>
              <a:srgbClr val="000000"/>
            </a:solidFill>
            <a:miter/>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Looks like this when user selects Asian option.</a:t>
            </a:r>
            <a:endParaRPr b="0" lang="en-US" sz="1200" strike="noStrike" u="none">
              <a:solidFill>
                <a:srgbClr val="000000"/>
              </a:solidFill>
              <a:effectLst/>
              <a:uFillTx/>
              <a:latin typeface="Times New Roman"/>
            </a:endParaRPr>
          </a:p>
        </p:txBody>
      </p:sp>
      <p:sp>
        <p:nvSpPr>
          <p:cNvPr id="81" name=""/>
          <p:cNvSpPr/>
          <p:nvPr/>
        </p:nvSpPr>
        <p:spPr>
          <a:xfrm>
            <a:off x="2895480" y="4267080"/>
            <a:ext cx="533520" cy="152640"/>
          </a:xfrm>
          <a:custGeom>
            <a:avLst/>
            <a:gdLst>
              <a:gd name="textAreaLeft" fmla="*/ 9720 w 533520"/>
              <a:gd name="textAreaRight" fmla="*/ 523800 w 533520"/>
              <a:gd name="textAreaTop" fmla="*/ 9720 h 152640"/>
              <a:gd name="textAreaBottom" fmla="*/ 142920 h 152640"/>
            </a:gdLst>
            <a:ahLst/>
            <a:cxnLst/>
            <a:rect l="textAreaLeft" t="textAreaTop" r="textAreaRight" b="textAreaBottom"/>
            <a:pathLst>
              <a:path w="75371" h="21600">
                <a:moveTo>
                  <a:pt x="0" y="0"/>
                </a:moveTo>
                <a:lnTo>
                  <a:pt x="75371" y="0"/>
                </a:lnTo>
                <a:lnTo>
                  <a:pt x="75371" y="21600"/>
                </a:lnTo>
                <a:lnTo>
                  <a:pt x="0" y="21600"/>
                </a:lnTo>
                <a:close/>
              </a:path>
              <a:path fill="lightenLess" w="75371" h="21600">
                <a:moveTo>
                  <a:pt x="0" y="0"/>
                </a:moveTo>
                <a:lnTo>
                  <a:pt x="75371" y="0"/>
                </a:lnTo>
                <a:lnTo>
                  <a:pt x="73971" y="1400"/>
                </a:lnTo>
                <a:lnTo>
                  <a:pt x="1400" y="1400"/>
                </a:lnTo>
                <a:close/>
              </a:path>
              <a:path fill="darken" w="75371" h="21600">
                <a:moveTo>
                  <a:pt x="75371" y="0"/>
                </a:moveTo>
                <a:lnTo>
                  <a:pt x="75371" y="21600"/>
                </a:lnTo>
                <a:lnTo>
                  <a:pt x="73971" y="20200"/>
                </a:lnTo>
                <a:lnTo>
                  <a:pt x="73971" y="1400"/>
                </a:lnTo>
                <a:close/>
              </a:path>
              <a:path fill="darkenLess" w="75371" h="21600">
                <a:moveTo>
                  <a:pt x="75371" y="21600"/>
                </a:moveTo>
                <a:lnTo>
                  <a:pt x="0" y="21600"/>
                </a:lnTo>
                <a:lnTo>
                  <a:pt x="1400" y="20200"/>
                </a:lnTo>
                <a:lnTo>
                  <a:pt x="73971" y="20200"/>
                </a:lnTo>
                <a:close/>
              </a:path>
              <a:path fill="lighten" w="75371"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2" name=""/>
          <p:cNvSpPr/>
          <p:nvPr/>
        </p:nvSpPr>
        <p:spPr>
          <a:xfrm>
            <a:off x="2895480" y="457200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a:off x="2895480" y="4876920"/>
            <a:ext cx="533520" cy="152280"/>
          </a:xfrm>
          <a:custGeom>
            <a:avLst/>
            <a:gdLst>
              <a:gd name="textAreaLeft" fmla="*/ 9720 w 533520"/>
              <a:gd name="textAreaRight" fmla="*/ 523800 w 533520"/>
              <a:gd name="textAreaTop" fmla="*/ 9720 h 152280"/>
              <a:gd name="textAreaBottom" fmla="*/ 142560 h 152280"/>
            </a:gdLst>
            <a:ahLst/>
            <a:cxnLst/>
            <a:rect l="textAreaLeft" t="textAreaTop" r="textAreaRight" b="textAreaBottom"/>
            <a:pathLst>
              <a:path w="75549" h="21600">
                <a:moveTo>
                  <a:pt x="0" y="0"/>
                </a:moveTo>
                <a:lnTo>
                  <a:pt x="75549" y="0"/>
                </a:lnTo>
                <a:lnTo>
                  <a:pt x="75549" y="21600"/>
                </a:lnTo>
                <a:lnTo>
                  <a:pt x="0" y="21600"/>
                </a:lnTo>
                <a:close/>
              </a:path>
              <a:path fill="lightenLess" w="75549" h="21600">
                <a:moveTo>
                  <a:pt x="0" y="0"/>
                </a:moveTo>
                <a:lnTo>
                  <a:pt x="75549" y="0"/>
                </a:lnTo>
                <a:lnTo>
                  <a:pt x="74149" y="1400"/>
                </a:lnTo>
                <a:lnTo>
                  <a:pt x="1400" y="1400"/>
                </a:lnTo>
                <a:close/>
              </a:path>
              <a:path fill="darken" w="75549" h="21600">
                <a:moveTo>
                  <a:pt x="75549" y="0"/>
                </a:moveTo>
                <a:lnTo>
                  <a:pt x="75549" y="21600"/>
                </a:lnTo>
                <a:lnTo>
                  <a:pt x="74149" y="20200"/>
                </a:lnTo>
                <a:lnTo>
                  <a:pt x="74149" y="1400"/>
                </a:lnTo>
                <a:close/>
              </a:path>
              <a:path fill="darkenLess" w="75549" h="21600">
                <a:moveTo>
                  <a:pt x="75549" y="21600"/>
                </a:moveTo>
                <a:lnTo>
                  <a:pt x="0" y="21600"/>
                </a:lnTo>
                <a:lnTo>
                  <a:pt x="1400" y="20200"/>
                </a:lnTo>
                <a:lnTo>
                  <a:pt x="74149" y="20200"/>
                </a:lnTo>
                <a:close/>
              </a:path>
              <a:path fill="lighten" w="75549" h="21600">
                <a:moveTo>
                  <a:pt x="0" y="21600"/>
                </a:moveTo>
                <a:lnTo>
                  <a:pt x="0" y="0"/>
                </a:lnTo>
                <a:lnTo>
                  <a:pt x="1400" y="1400"/>
                </a:lnTo>
                <a:lnTo>
                  <a:pt x="1400" y="20200"/>
                </a:lnTo>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0" y="1981080"/>
            <a:ext cx="1447920" cy="13716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9900"/>
                </a:solidFill>
                <a:effectLst/>
                <a:uFillTx/>
                <a:latin typeface="Arial"/>
              </a:rPr>
              <a:t>&gt;&gt;</a:t>
            </a:r>
            <a:r>
              <a:rPr b="1" lang="en-US" sz="900" strike="noStrike" u="none">
                <a:solidFill>
                  <a:srgbClr val="3333cc"/>
                </a:solidFill>
                <a:effectLst/>
                <a:uFillTx/>
                <a:latin typeface="Arial"/>
              </a:rPr>
              <a:t> Options 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Introduction</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Types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Styles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Example</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___________________</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3333cc"/>
                </a:solidFill>
                <a:effectLst/>
                <a:uFillTx/>
                <a:latin typeface="Arial"/>
              </a:rPr>
              <a:t>Legal &amp; Privacy</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85" name=""/>
          <p:cNvGrpSpPr/>
          <p:nvPr/>
        </p:nvGrpSpPr>
        <p:grpSpPr>
          <a:xfrm>
            <a:off x="0" y="0"/>
            <a:ext cx="9144000" cy="6553080"/>
            <a:chOff x="0" y="0"/>
            <a:chExt cx="9144000" cy="6553080"/>
          </a:xfrm>
        </p:grpSpPr>
        <p:graphicFrame>
          <p:nvGraphicFramePr>
            <p:cNvPr id="86" name=""/>
            <p:cNvGraphicFramePr/>
            <p:nvPr/>
          </p:nvGraphicFramePr>
          <p:xfrm>
            <a:off x="0" y="0"/>
            <a:ext cx="9144000" cy="6418440"/>
          </p:xfrm>
          <a:graphic>
            <a:graphicData uri="http://schemas.openxmlformats.org/presentationml/2006/ole">
              <p:oleObj r:id="rId1" spid="">
                <p:embed/>
                <p:pic>
                  <p:nvPicPr>
                    <p:cNvPr id="87" name="" descr=""/>
                    <p:cNvPicPr/>
                    <p:nvPr/>
                  </p:nvPicPr>
                  <p:blipFill>
                    <a:blip r:embed="rId2"/>
                    <a:stretch/>
                  </p:blipFill>
                  <p:spPr>
                    <a:xfrm>
                      <a:off x="0" y="0"/>
                      <a:ext cx="9144000" cy="6418440"/>
                    </a:xfrm>
                    <a:prstGeom prst="rect">
                      <a:avLst/>
                    </a:prstGeom>
                    <a:noFill/>
                    <a:ln w="0">
                      <a:noFill/>
                    </a:ln>
                  </p:spPr>
                </p:pic>
              </p:oleObj>
            </a:graphicData>
          </a:graphic>
        </p:graphicFrame>
        <p:sp>
          <p:nvSpPr>
            <p:cNvPr id="88" name=""/>
            <p:cNvSpPr/>
            <p:nvPr/>
          </p:nvSpPr>
          <p:spPr>
            <a:xfrm>
              <a:off x="1981080" y="2286000"/>
              <a:ext cx="6019920" cy="42670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89" name=""/>
          <p:cNvSpPr/>
          <p:nvPr/>
        </p:nvSpPr>
        <p:spPr>
          <a:xfrm>
            <a:off x="1981080" y="2133720"/>
            <a:ext cx="5578560" cy="32763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An option is a contract giving its owner the right but not the obligation to buy or sell a specified quantity of a specified commodity at a fixed price for a specific period of time.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The seller receives a price (the premium) for the sale of this right and is obligated to deliver, if the buyer exercises his right.   The buyer receives either the specified commodity (physical options), or the difference between the strike price and the specified index (financial options).</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The specified commodity is referred to as the underlying price, the fixed price is termed as the strike and the maturity date is termed as the expiration date.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000" strike="noStrike" u="none">
                <a:solidFill>
                  <a:srgbClr val="000000"/>
                </a:solidFill>
                <a:effectLst/>
                <a:uFillTx/>
                <a:latin typeface="Arial"/>
                <a:ea typeface="Times New Roman"/>
              </a:rPr>
              <a:t>Example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XYZ Co purchases the right to buy 5000 MMBtu /day of  September 00 NYMEX Henry Hub natural gas at $ 4.30/MMBtu expiring on 8/27/00 for $0.30/MMBtu. This option can be summarized as shown below:</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Commodity</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Natural Gas </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Index:</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NYMEX Henry Hub.</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Strike</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$4.30</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Term</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September 00</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Expiration date</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8/27/00</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Premium</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$0.30/MMBtu</a:t>
            </a:r>
            <a:endParaRPr b="0" lang="en-US" sz="1000" strike="noStrike" u="none">
              <a:solidFill>
                <a:srgbClr val="000000"/>
              </a:solidFill>
              <a:effectLst/>
              <a:uFillTx/>
              <a:latin typeface="Times New Roman"/>
            </a:endParaRPr>
          </a:p>
        </p:txBody>
      </p:sp>
      <p:sp>
        <p:nvSpPr>
          <p:cNvPr id="90" name=""/>
          <p:cNvSpPr/>
          <p:nvPr/>
        </p:nvSpPr>
        <p:spPr>
          <a:xfrm>
            <a:off x="0" y="1981080"/>
            <a:ext cx="1447920" cy="13716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9900"/>
                </a:solidFill>
                <a:effectLst/>
                <a:uFillTx/>
                <a:latin typeface="Arial"/>
              </a:rPr>
              <a:t>&gt;&gt;</a:t>
            </a:r>
            <a:r>
              <a:rPr b="1" lang="en-US" sz="900" strike="noStrike" u="none">
                <a:solidFill>
                  <a:srgbClr val="3333cc"/>
                </a:solidFill>
                <a:effectLst/>
                <a:uFillTx/>
                <a:latin typeface="Arial"/>
              </a:rPr>
              <a:t> Options 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Introduction</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Types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Styles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Example</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___________________</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3333cc"/>
                </a:solidFill>
                <a:effectLst/>
                <a:uFillTx/>
                <a:latin typeface="Arial"/>
              </a:rPr>
              <a:t>Legal &amp; Privacy</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91" name=""/>
          <p:cNvGrpSpPr/>
          <p:nvPr/>
        </p:nvGrpSpPr>
        <p:grpSpPr>
          <a:xfrm>
            <a:off x="0" y="0"/>
            <a:ext cx="9144000" cy="6553080"/>
            <a:chOff x="0" y="0"/>
            <a:chExt cx="9144000" cy="6553080"/>
          </a:xfrm>
        </p:grpSpPr>
        <p:graphicFrame>
          <p:nvGraphicFramePr>
            <p:cNvPr id="92" name=""/>
            <p:cNvGraphicFramePr/>
            <p:nvPr/>
          </p:nvGraphicFramePr>
          <p:xfrm>
            <a:off x="0" y="0"/>
            <a:ext cx="9144000" cy="6418440"/>
          </p:xfrm>
          <a:graphic>
            <a:graphicData uri="http://schemas.openxmlformats.org/presentationml/2006/ole">
              <p:oleObj r:id="rId1" spid="">
                <p:embed/>
                <p:pic>
                  <p:nvPicPr>
                    <p:cNvPr id="93" name="" descr=""/>
                    <p:cNvPicPr/>
                    <p:nvPr/>
                  </p:nvPicPr>
                  <p:blipFill>
                    <a:blip r:embed="rId2"/>
                    <a:stretch/>
                  </p:blipFill>
                  <p:spPr>
                    <a:xfrm>
                      <a:off x="0" y="0"/>
                      <a:ext cx="9144000" cy="6418440"/>
                    </a:xfrm>
                    <a:prstGeom prst="rect">
                      <a:avLst/>
                    </a:prstGeom>
                    <a:noFill/>
                    <a:ln w="0">
                      <a:noFill/>
                    </a:ln>
                  </p:spPr>
                </p:pic>
              </p:oleObj>
            </a:graphicData>
          </a:graphic>
        </p:graphicFrame>
        <p:sp>
          <p:nvSpPr>
            <p:cNvPr id="94" name=""/>
            <p:cNvSpPr/>
            <p:nvPr/>
          </p:nvSpPr>
          <p:spPr>
            <a:xfrm>
              <a:off x="1981080" y="2286000"/>
              <a:ext cx="6019920" cy="42670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95" name=""/>
          <p:cNvSpPr/>
          <p:nvPr/>
        </p:nvSpPr>
        <p:spPr>
          <a:xfrm>
            <a:off x="1981080" y="2133720"/>
            <a:ext cx="5578560" cy="32763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Call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A call option is a contract giving its owner the right but not the obligation to buy a specified quantity of a specified commodity at a fixed price for a specific period of time.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Call Example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AAA Co. sells the right to buy 500 MWh (onpeak) of power in the month of October in NEPOOL at $50/MW expiring on 9/30/00 for $1.40/MW.</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Put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A put option is a contract giving its owner the right but not the obligation to sell a specified quantity of a specified commodity at a fixed price for a specific period of time.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Put Example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ABC Co purchases the right to sell 1000 bbls/day of September 00 NYMEX WTI crude oil at $30.00 expiring on 8/31/00 for $1.20/bbl.</a:t>
            </a:r>
            <a:r>
              <a:rPr b="0" lang="en-US" sz="1000" strike="noStrike" u="none">
                <a:solidFill>
                  <a:srgbClr val="000000"/>
                </a:solidFill>
                <a:effectLst/>
                <a:uFillTx/>
                <a:latin typeface="Arial"/>
              </a:rPr>
              <a:t> </a:t>
            </a:r>
            <a:endParaRPr b="0" lang="en-US" sz="1000" strike="noStrike" u="none">
              <a:solidFill>
                <a:srgbClr val="000000"/>
              </a:solidFill>
              <a:effectLst/>
              <a:uFillTx/>
              <a:latin typeface="Times New Roman"/>
            </a:endParaRPr>
          </a:p>
        </p:txBody>
      </p:sp>
      <p:sp>
        <p:nvSpPr>
          <p:cNvPr id="96" name=""/>
          <p:cNvSpPr/>
          <p:nvPr/>
        </p:nvSpPr>
        <p:spPr>
          <a:xfrm>
            <a:off x="0" y="1981080"/>
            <a:ext cx="1447920" cy="13716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9900"/>
                </a:solidFill>
                <a:effectLst/>
                <a:uFillTx/>
                <a:latin typeface="Arial"/>
              </a:rPr>
              <a:t>&gt;&gt;</a:t>
            </a:r>
            <a:r>
              <a:rPr b="1" lang="en-US" sz="900" strike="noStrike" u="none">
                <a:solidFill>
                  <a:srgbClr val="3333cc"/>
                </a:solidFill>
                <a:effectLst/>
                <a:uFillTx/>
                <a:latin typeface="Arial"/>
              </a:rPr>
              <a:t> Options 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Introduction</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Types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Styles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Example</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___________________</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3333cc"/>
                </a:solidFill>
                <a:effectLst/>
                <a:uFillTx/>
                <a:latin typeface="Arial"/>
              </a:rPr>
              <a:t>Legal &amp; Privacy</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97" name=""/>
          <p:cNvGrpSpPr/>
          <p:nvPr/>
        </p:nvGrpSpPr>
        <p:grpSpPr>
          <a:xfrm>
            <a:off x="0" y="0"/>
            <a:ext cx="9144000" cy="6553080"/>
            <a:chOff x="0" y="0"/>
            <a:chExt cx="9144000" cy="6553080"/>
          </a:xfrm>
        </p:grpSpPr>
        <p:graphicFrame>
          <p:nvGraphicFramePr>
            <p:cNvPr id="98" name=""/>
            <p:cNvGraphicFramePr/>
            <p:nvPr/>
          </p:nvGraphicFramePr>
          <p:xfrm>
            <a:off x="0" y="0"/>
            <a:ext cx="9144000" cy="6418440"/>
          </p:xfrm>
          <a:graphic>
            <a:graphicData uri="http://schemas.openxmlformats.org/presentationml/2006/ole">
              <p:oleObj r:id="rId1" spid="">
                <p:embed/>
                <p:pic>
                  <p:nvPicPr>
                    <p:cNvPr id="99" name="" descr=""/>
                    <p:cNvPicPr/>
                    <p:nvPr/>
                  </p:nvPicPr>
                  <p:blipFill>
                    <a:blip r:embed="rId2"/>
                    <a:stretch/>
                  </p:blipFill>
                  <p:spPr>
                    <a:xfrm>
                      <a:off x="0" y="0"/>
                      <a:ext cx="9144000" cy="6418440"/>
                    </a:xfrm>
                    <a:prstGeom prst="rect">
                      <a:avLst/>
                    </a:prstGeom>
                    <a:noFill/>
                    <a:ln w="0">
                      <a:noFill/>
                    </a:ln>
                  </p:spPr>
                </p:pic>
              </p:oleObj>
            </a:graphicData>
          </a:graphic>
        </p:graphicFrame>
        <p:sp>
          <p:nvSpPr>
            <p:cNvPr id="100" name=""/>
            <p:cNvSpPr/>
            <p:nvPr/>
          </p:nvSpPr>
          <p:spPr>
            <a:xfrm>
              <a:off x="1981080" y="2286000"/>
              <a:ext cx="6019920" cy="42670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01" name=""/>
          <p:cNvSpPr/>
          <p:nvPr/>
        </p:nvSpPr>
        <p:spPr>
          <a:xfrm>
            <a:off x="1981080" y="2133720"/>
            <a:ext cx="5578560" cy="32763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European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European options are those that can be exercised only on the options expiration date. This options calculator uses the Black-Scholes model to value European options.( </a:t>
            </a:r>
            <a:r>
              <a:rPr b="0" lang="en-US" sz="1000" strike="noStrike" u="none">
                <a:solidFill>
                  <a:srgbClr val="000000"/>
                </a:solidFill>
                <a:effectLst/>
                <a:uFillTx/>
                <a:latin typeface="Arial"/>
              </a:rPr>
              <a:t>Reference:  Black,F., and M. Scholes, “the Pricing of Options and Corporate Liabilities,”  Journal of Political Economy, 81 (May-June 1973), 637-59.)</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European Example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XYZ Co. purchases an American call on 5000MMBtu/day of Henry Hub natural gas at $4.50 expiring on 7/31/01 for $0.55/MMBtu. XYZ Co may purchase 5000/day of Henry Hub natural gas at $4.50/MMBtu only on 7/31/01.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American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American options maybe exercised at any time on or before the option expiration date.The Barone-Adesi &amp; Whaley approximation is used in this calculator to value American options.( </a:t>
            </a:r>
            <a:r>
              <a:rPr b="0" lang="en-US" sz="1000" strike="noStrike" u="none">
                <a:solidFill>
                  <a:srgbClr val="000000"/>
                </a:solidFill>
                <a:effectLst/>
                <a:uFillTx/>
                <a:latin typeface="Arial"/>
              </a:rPr>
              <a:t>Reference: Barone-Adesi, G., and R. E. Whaley, “Efficient Analytic Approximation of American Option Values”, Journal of Finance, 42 (june 1987), 301-20.)</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American Example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XYZ Co. purchases a European call on 5000MMBtu/day of Aug01Henry Hub natural gas at $4.50 expiring on 7/27/01 for $0.60/MMBtu. XYZ Co may purchase 5000/day of Henry Hub natural gas at $4.50/MMBtu on any day up until 7/27/01.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02" name=""/>
          <p:cNvSpPr/>
          <p:nvPr/>
        </p:nvSpPr>
        <p:spPr>
          <a:xfrm>
            <a:off x="0" y="1981080"/>
            <a:ext cx="1447920" cy="13716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9900"/>
                </a:solidFill>
                <a:effectLst/>
                <a:uFillTx/>
                <a:latin typeface="Arial"/>
              </a:rPr>
              <a:t>&gt;&gt;</a:t>
            </a:r>
            <a:r>
              <a:rPr b="1" lang="en-US" sz="900" strike="noStrike" u="none">
                <a:solidFill>
                  <a:srgbClr val="3333cc"/>
                </a:solidFill>
                <a:effectLst/>
                <a:uFillTx/>
                <a:latin typeface="Arial"/>
              </a:rPr>
              <a:t> Options 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Introduction</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Types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Styles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Example</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___________________</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3333cc"/>
                </a:solidFill>
                <a:effectLst/>
                <a:uFillTx/>
                <a:latin typeface="Arial"/>
              </a:rPr>
              <a:t>Legal &amp; Privacy</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03" name=""/>
          <p:cNvGrpSpPr/>
          <p:nvPr/>
        </p:nvGrpSpPr>
        <p:grpSpPr>
          <a:xfrm>
            <a:off x="0" y="0"/>
            <a:ext cx="9144000" cy="6553080"/>
            <a:chOff x="0" y="0"/>
            <a:chExt cx="9144000" cy="6553080"/>
          </a:xfrm>
        </p:grpSpPr>
        <p:graphicFrame>
          <p:nvGraphicFramePr>
            <p:cNvPr id="104" name=""/>
            <p:cNvGraphicFramePr/>
            <p:nvPr/>
          </p:nvGraphicFramePr>
          <p:xfrm>
            <a:off x="0" y="0"/>
            <a:ext cx="9144000" cy="6418440"/>
          </p:xfrm>
          <a:graphic>
            <a:graphicData uri="http://schemas.openxmlformats.org/presentationml/2006/ole">
              <p:oleObj r:id="rId1" spid="">
                <p:embed/>
                <p:pic>
                  <p:nvPicPr>
                    <p:cNvPr id="105" name="" descr=""/>
                    <p:cNvPicPr/>
                    <p:nvPr/>
                  </p:nvPicPr>
                  <p:blipFill>
                    <a:blip r:embed="rId2"/>
                    <a:stretch/>
                  </p:blipFill>
                  <p:spPr>
                    <a:xfrm>
                      <a:off x="0" y="0"/>
                      <a:ext cx="9144000" cy="6418440"/>
                    </a:xfrm>
                    <a:prstGeom prst="rect">
                      <a:avLst/>
                    </a:prstGeom>
                    <a:noFill/>
                    <a:ln w="0">
                      <a:noFill/>
                    </a:ln>
                  </p:spPr>
                </p:pic>
              </p:oleObj>
            </a:graphicData>
          </a:graphic>
        </p:graphicFrame>
        <p:sp>
          <p:nvSpPr>
            <p:cNvPr id="106" name=""/>
            <p:cNvSpPr/>
            <p:nvPr/>
          </p:nvSpPr>
          <p:spPr>
            <a:xfrm>
              <a:off x="1981080" y="2286000"/>
              <a:ext cx="6019920" cy="42670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07" name=""/>
          <p:cNvSpPr/>
          <p:nvPr/>
        </p:nvSpPr>
        <p:spPr>
          <a:xfrm>
            <a:off x="1981080" y="2133720"/>
            <a:ext cx="5578560" cy="32763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Asian Option</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Options where the underlying price is an average of prices over some period of time as opposed to a price on a single day are known as Asian options. Asian options maybe European or American. This calculator uses the</a:t>
            </a:r>
            <a:r>
              <a:rPr b="0" lang="en-US" sz="1000" strike="noStrike" u="none">
                <a:solidFill>
                  <a:srgbClr val="000000"/>
                </a:solidFill>
                <a:effectLst/>
                <a:uFillTx/>
                <a:latin typeface="Arial"/>
              </a:rPr>
              <a:t> Geometric Conditioning Approximation to value Asian options. Reference:  Curran, M., “Beyond average intelligence”, Risk, Nov. 1992, 60.</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Asian Example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XYZ Co. buys a Asian European call on 1000 bbls/day of  Sep00 NYMEX WTI crude oil at $32/bbl expiring on 9/30/00 for $1.50/bbl. If XYZ exercises the option on 9/30/00 it will receive the greater of 0, or the average of the daily NYMEX WTI settlements for the month of September minus $32.00</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08" name=""/>
          <p:cNvSpPr/>
          <p:nvPr/>
        </p:nvSpPr>
        <p:spPr>
          <a:xfrm>
            <a:off x="0" y="1981080"/>
            <a:ext cx="1447920" cy="13716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9900"/>
                </a:solidFill>
                <a:effectLst/>
                <a:uFillTx/>
                <a:latin typeface="Arial"/>
              </a:rPr>
              <a:t>&gt;&gt;</a:t>
            </a:r>
            <a:r>
              <a:rPr b="1" lang="en-US" sz="900" strike="noStrike" u="none">
                <a:solidFill>
                  <a:srgbClr val="3333cc"/>
                </a:solidFill>
                <a:effectLst/>
                <a:uFillTx/>
                <a:latin typeface="Arial"/>
              </a:rPr>
              <a:t> Options 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Introduction</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Types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Styles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Example</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___________________</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3333cc"/>
                </a:solidFill>
                <a:effectLst/>
                <a:uFillTx/>
                <a:latin typeface="Arial"/>
              </a:rPr>
              <a:t>Legal &amp; Privacy</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109" name=""/>
          <p:cNvGrpSpPr/>
          <p:nvPr/>
        </p:nvGrpSpPr>
        <p:grpSpPr>
          <a:xfrm>
            <a:off x="0" y="0"/>
            <a:ext cx="9144000" cy="6553080"/>
            <a:chOff x="0" y="0"/>
            <a:chExt cx="9144000" cy="6553080"/>
          </a:xfrm>
        </p:grpSpPr>
        <p:graphicFrame>
          <p:nvGraphicFramePr>
            <p:cNvPr id="110" name=""/>
            <p:cNvGraphicFramePr/>
            <p:nvPr/>
          </p:nvGraphicFramePr>
          <p:xfrm>
            <a:off x="0" y="0"/>
            <a:ext cx="9144000" cy="6418440"/>
          </p:xfrm>
          <a:graphic>
            <a:graphicData uri="http://schemas.openxmlformats.org/presentationml/2006/ole">
              <p:oleObj r:id="rId1" spid="">
                <p:embed/>
                <p:pic>
                  <p:nvPicPr>
                    <p:cNvPr id="111" name="" descr=""/>
                    <p:cNvPicPr/>
                    <p:nvPr/>
                  </p:nvPicPr>
                  <p:blipFill>
                    <a:blip r:embed="rId2"/>
                    <a:stretch/>
                  </p:blipFill>
                  <p:spPr>
                    <a:xfrm>
                      <a:off x="0" y="0"/>
                      <a:ext cx="9144000" cy="6418440"/>
                    </a:xfrm>
                    <a:prstGeom prst="rect">
                      <a:avLst/>
                    </a:prstGeom>
                    <a:noFill/>
                    <a:ln w="0">
                      <a:noFill/>
                    </a:ln>
                  </p:spPr>
                </p:pic>
              </p:oleObj>
            </a:graphicData>
          </a:graphic>
        </p:graphicFrame>
        <p:sp>
          <p:nvSpPr>
            <p:cNvPr id="112" name=""/>
            <p:cNvSpPr/>
            <p:nvPr/>
          </p:nvSpPr>
          <p:spPr>
            <a:xfrm>
              <a:off x="1981080" y="2286000"/>
              <a:ext cx="6019920" cy="42670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sp>
        <p:nvSpPr>
          <p:cNvPr id="113" name=""/>
          <p:cNvSpPr/>
          <p:nvPr/>
        </p:nvSpPr>
        <p:spPr>
          <a:xfrm>
            <a:off x="1981080" y="2133720"/>
            <a:ext cx="5578560" cy="3276360"/>
          </a:xfrm>
          <a:prstGeom prst="rect">
            <a:avLst/>
          </a:prstGeom>
          <a:noFill/>
          <a:ln w="0">
            <a:noFill/>
          </a:ln>
        </p:spPr>
        <p:style>
          <a:lnRef idx="0"/>
          <a:fillRef idx="0"/>
          <a:effectRef idx="0"/>
          <a:fontRef idx="minor"/>
        </p:style>
        <p:txBody>
          <a:bodyPr lIns="90000" rIns="9000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000" strike="noStrike" u="none">
                <a:solidFill>
                  <a:srgbClr val="000000"/>
                </a:solidFill>
                <a:effectLst/>
                <a:uFillTx/>
                <a:latin typeface="Arial"/>
                <a:ea typeface="Times New Roman"/>
              </a:rPr>
              <a:t>Natural Gas Example</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On December 15th 2000 the NYMEX Henry Hub natural gas forward price  is $4.00.  XYZ Co determines that its cost of borrowing is 7.50 %, and that the  anticipated future volatility of the NYMEX Henry Hub forward price is 30% . To calculate the value of a European  November 01 -March02  $ 4.50 call, expiring on October 27th 2001, XYZ Co will: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1.  Select  Option Style ‘European’ in the options calculator</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2.  Select  Option Type ‘Call’</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3.  Enter the following inputs</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Price</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$ 4.00</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Strike</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$ 4.50</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Volatility</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45%</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Time to expiration</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317 days</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Interest Rate</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7.50%</a:t>
            </a:r>
            <a:endParaRPr b="0" lang="en-US" sz="1000" strike="noStrike" u="none">
              <a:solidFill>
                <a:srgbClr val="000000"/>
              </a:solidFill>
              <a:effectLst/>
              <a:uFillTx/>
              <a:latin typeface="Times New Roman"/>
            </a:endParaRPr>
          </a:p>
          <a:p>
            <a:pPr lvl="1" marL="45720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Yield</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	</a:t>
            </a:r>
            <a:r>
              <a:rPr b="0" lang="en-GB" sz="1000" strike="noStrike" u="none">
                <a:solidFill>
                  <a:srgbClr val="000000"/>
                </a:solidFill>
                <a:effectLst/>
                <a:uFillTx/>
                <a:latin typeface="Arial"/>
                <a:ea typeface="Times New Roman"/>
              </a:rPr>
              <a:t>7.50%</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000" strike="noStrike" u="none">
                <a:solidFill>
                  <a:srgbClr val="000000"/>
                </a:solidFill>
                <a:effectLst/>
                <a:uFillTx/>
                <a:latin typeface="Arial"/>
                <a:ea typeface="Times New Roman"/>
              </a:rPr>
              <a:t>4.  The premium value of the option will be displayed</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114" name=""/>
          <p:cNvSpPr/>
          <p:nvPr/>
        </p:nvSpPr>
        <p:spPr>
          <a:xfrm>
            <a:off x="0" y="1981080"/>
            <a:ext cx="1447920" cy="1371600"/>
          </a:xfrm>
          <a:prstGeom prst="rect">
            <a:avLst/>
          </a:prstGeom>
          <a:solidFill>
            <a:srgbClr val="ffffff"/>
          </a:solidFill>
          <a:ln w="0">
            <a:noFill/>
          </a:ln>
        </p:spPr>
        <p:style>
          <a:lnRef idx="0"/>
          <a:fillRef idx="0"/>
          <a:effectRef idx="0"/>
          <a:fontRef idx="minor"/>
        </p:style>
        <p:txBody>
          <a:bodyPr lIns="90000" rIns="90000" tIns="46800" bIns="46800" anchor="t">
            <a:noAutofit/>
          </a:bodyPr>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9900"/>
                </a:solidFill>
                <a:effectLst/>
                <a:uFillTx/>
                <a:latin typeface="Arial"/>
              </a:rPr>
              <a:t>&gt;&gt;</a:t>
            </a:r>
            <a:r>
              <a:rPr b="1" lang="en-US" sz="900" strike="noStrike" u="none">
                <a:solidFill>
                  <a:srgbClr val="3333cc"/>
                </a:solidFill>
                <a:effectLst/>
                <a:uFillTx/>
                <a:latin typeface="Arial"/>
              </a:rPr>
              <a:t> Options 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Calculator</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Introduction</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Types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Styles</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sng">
                <a:solidFill>
                  <a:srgbClr val="000000"/>
                </a:solidFill>
                <a:effectLst/>
                <a:uFillTx/>
                <a:latin typeface="Arial"/>
              </a:rPr>
              <a:t>Example</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___________________</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3333cc"/>
                </a:solidFill>
                <a:effectLst/>
                <a:uFillTx/>
                <a:latin typeface="Arial"/>
              </a:rPr>
              <a:t>Legal &amp; Privacy</a:t>
            </a:r>
            <a:endParaRPr b="0" lang="en-US" sz="900" strike="noStrike" u="none">
              <a:solidFill>
                <a:srgbClr val="000000"/>
              </a:solidFill>
              <a:effectLst/>
              <a:uFillTx/>
              <a:latin typeface="Times New Roman"/>
            </a:endParaRPr>
          </a:p>
          <a:p>
            <a:pPr>
              <a:lnSpc>
                <a:spcPct val="100000"/>
              </a:lnSpc>
              <a:spcBef>
                <a:spcPts val="162"/>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872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2000-06-30T00:17:26Z</dcterms:created>
  <dc:creator>Mike Danielson</dc:creator>
  <dc:description/>
  <dc:language>en-US</dc:language>
  <cp:lastModifiedBy>mdaniel</cp:lastModifiedBy>
  <cp:lastPrinted>2000-06-30T12:39:09Z</cp:lastPrinted>
  <dcterms:modified xsi:type="dcterms:W3CDTF">2000-08-29T20:06:05Z</dcterms:modified>
  <cp:revision>44</cp:revision>
  <dc:subject/>
  <dc:title>PowerPoint Presentation</dc:title>
</cp:coreProperties>
</file>