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wmf" ContentType="image/x-wmf"/>
  <Override PartName="/ppt/media/image4.wmf" ContentType="image/x-wmf"/>
  <Override PartName="/ppt/media/image5.wmf" ContentType="image/x-wmf"/>
  <Override PartName="/ppt/media/image6.wmf" ContentType="image/x-wmf"/>
  <Override PartName="/ppt/media/image10.wmf" ContentType="image/x-wmf"/>
  <Override PartName="/ppt/media/image7.wmf" ContentType="image/x-wmf"/>
  <Override PartName="/ppt/media/image8.wmf" ContentType="image/x-wmf"/>
  <Override PartName="/ppt/media/image9.wmf" ContentType="image/x-wmf"/>
  <Override PartName="/ppt/embeddings/oleObject1.docx" ContentType="application/vnd.openxmlformats-officedocument.wordprocessingml.document"/>
  <Override PartName="/ppt/embeddings/oleObject1.xlsx" ContentType="application/vnd.openxmlformats-officedocument.spreadsheetml.sheet"/>
  <Override PartName="/ppt/embeddings/oleObject2.xlsx" ContentType="application/vnd.openxmlformats-officedocument.spreadsheetml.sheet"/>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17.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p:notesSz cx="6994525" cy="92805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hart"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7"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8" name="PlaceHolder 3"/>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ClipArt" preserve="1">
  <p:cSld name="Defaul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10"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11" name="PlaceHolder 3"/>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13"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14" name="PlaceHolder 3"/>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16"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Defaul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18"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20"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800" strike="noStrike" u="none">
              <a:solidFill>
                <a:srgbClr val="ffffff"/>
              </a:solidFill>
              <a:effectLst/>
              <a:uFillTx/>
              <a:latin typeface="Tahoma"/>
            </a:endParaRPr>
          </a:p>
        </p:txBody>
      </p:sp>
      <p:sp>
        <p:nvSpPr>
          <p:cNvPr id="22" name="PlaceHolder 2"/>
          <p:cNvSpPr>
            <a:spLocks noGrp="1"/>
          </p:cNvSpPr>
          <p:nvPr>
            <p:ph type="subTitle"/>
          </p:nvPr>
        </p:nvSpPr>
        <p:spPr>
          <a:xfrm>
            <a:off x="685800" y="1066680"/>
            <a:ext cx="7772400" cy="5029200"/>
          </a:xfrm>
          <a:prstGeom prst="rect">
            <a:avLst/>
          </a:prstGeom>
          <a:noFill/>
          <a:ln w="0">
            <a:noFill/>
          </a:ln>
        </p:spPr>
        <p:txBody>
          <a:bodyPr lIns="0" rIns="0" tIns="0" bIns="0" anchor="ctr">
            <a:spAutoFit/>
          </a:bodyPr>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
          <p:cNvSpPr/>
          <p:nvPr/>
        </p:nvSpPr>
        <p:spPr>
          <a:xfrm>
            <a:off x="0" y="0"/>
            <a:ext cx="9144000" cy="990720"/>
          </a:xfrm>
          <a:prstGeom prst="rect">
            <a:avLst/>
          </a:prstGeom>
          <a:gradFill rotWithShape="0">
            <a:gsLst>
              <a:gs pos="0">
                <a:srgbClr val="339966"/>
              </a:gs>
              <a:gs pos="100000">
                <a:srgbClr val="123624"/>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Click to edit the title text format</a:t>
            </a:r>
            <a:endParaRPr b="1" lang="en-US" sz="2800" strike="noStrike" u="none">
              <a:solidFill>
                <a:srgbClr val="ffffff"/>
              </a:solidFill>
              <a:effectLst/>
              <a:uFillTx/>
              <a:latin typeface="Tahoma"/>
            </a:endParaRPr>
          </a:p>
        </p:txBody>
      </p:sp>
      <p:sp>
        <p:nvSpPr>
          <p:cNvPr id="2" name="PlaceHolder 2"/>
          <p:cNvSpPr>
            <a:spLocks noGrp="1"/>
          </p:cNvSpPr>
          <p:nvPr>
            <p:ph type="body"/>
          </p:nvPr>
        </p:nvSpPr>
        <p:spPr>
          <a:xfrm>
            <a:off x="685800" y="1066680"/>
            <a:ext cx="7772400" cy="5029200"/>
          </a:xfrm>
          <a:prstGeom prst="rect">
            <a:avLst/>
          </a:prstGeom>
          <a:noFill/>
          <a:ln w="0">
            <a:noFill/>
          </a:ln>
        </p:spPr>
        <p:txBody>
          <a:bodyPr lIns="90000" rIns="90000" tIns="46800" bIns="46800" anchor="t">
            <a:normAutofit/>
          </a:bodyPr>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Click to edit the outline text format</a:t>
            </a:r>
            <a:endParaRPr b="0" lang="en-US" sz="2000" strike="noStrike" u="none">
              <a:solidFill>
                <a:srgbClr val="000000"/>
              </a:solidFill>
              <a:effectLst/>
              <a:uFillTx/>
              <a:latin typeface="Tahoma"/>
            </a:endParaRPr>
          </a:p>
          <a:p>
            <a:pPr lvl="1" marL="743040" indent="-28584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Second Outline Level</a:t>
            </a:r>
            <a:endParaRPr b="0" lang="en-US" sz="2000" strike="noStrike" u="none">
              <a:solidFill>
                <a:srgbClr val="000000"/>
              </a:solidFill>
              <a:effectLst/>
              <a:uFillTx/>
              <a:latin typeface="Tahoma"/>
            </a:endParaRPr>
          </a:p>
          <a:p>
            <a:pPr lvl="2" marL="1143000" indent="-22860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Third Outline Level</a:t>
            </a:r>
            <a:endParaRPr b="0" lang="en-US" sz="2000" strike="noStrike" u="none">
              <a:solidFill>
                <a:srgbClr val="000000"/>
              </a:solidFill>
              <a:effectLst/>
              <a:uFillTx/>
              <a:latin typeface="Tahoma"/>
            </a:endParaRPr>
          </a:p>
          <a:p>
            <a:pPr lvl="3" marL="1600200" indent="-22860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Fourth Outline Level</a:t>
            </a:r>
            <a:endParaRPr b="0" lang="en-US" sz="2000" strike="noStrike" u="none">
              <a:solidFill>
                <a:srgbClr val="000000"/>
              </a:solidFill>
              <a:effectLst/>
              <a:uFillTx/>
              <a:latin typeface="Tahoma"/>
            </a:endParaRPr>
          </a:p>
          <a:p>
            <a:pPr lvl="4" marL="2057400" indent="-22860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Fifth Outline Level</a:t>
            </a:r>
            <a:endParaRPr b="0" lang="en-US" sz="2000" strike="noStrike" u="none">
              <a:solidFill>
                <a:srgbClr val="000000"/>
              </a:solidFill>
              <a:effectLst/>
              <a:uFillTx/>
              <a:latin typeface="Tahoma"/>
            </a:endParaRPr>
          </a:p>
          <a:p>
            <a:pPr lvl="5" marL="2057400" indent="-22860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Sixth Outline Level</a:t>
            </a:r>
            <a:endParaRPr b="0" lang="en-US" sz="2000" strike="noStrike" u="none">
              <a:solidFill>
                <a:srgbClr val="000000"/>
              </a:solidFill>
              <a:effectLst/>
              <a:uFillTx/>
              <a:latin typeface="Tahoma"/>
            </a:endParaRPr>
          </a:p>
          <a:p>
            <a:pPr lvl="6" marL="2057400" indent="-22860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Seventh Outline Level</a:t>
            </a:r>
            <a:endParaRPr b="0" lang="en-US" sz="2000" strike="noStrike" u="none">
              <a:solidFill>
                <a:srgbClr val="000000"/>
              </a:solidFill>
              <a:effectLst/>
              <a:uFillTx/>
              <a:latin typeface="Tahoma"/>
            </a:endParaRPr>
          </a:p>
        </p:txBody>
      </p:sp>
      <p:sp>
        <p:nvSpPr>
          <p:cNvPr id="3" name="PlaceHolder 3"/>
          <p:cNvSpPr>
            <a:spLocks noGrp="1"/>
          </p:cNvSpPr>
          <p:nvPr>
            <p:ph type="dt" idx="1"/>
          </p:nvPr>
        </p:nvSpPr>
        <p:spPr>
          <a:xfrm>
            <a:off x="685800" y="6476760"/>
            <a:ext cx="1905120" cy="228600"/>
          </a:xfrm>
          <a:prstGeom prst="rect">
            <a:avLst/>
          </a:prstGeom>
          <a:noFill/>
          <a:ln w="0">
            <a:noFill/>
          </a:ln>
        </p:spPr>
        <p:txBody>
          <a:bodyPr lIns="90000" rIns="90000" tIns="46800" bIns="4680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ahom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ahoma"/>
              </a:rPr>
              <a:t>&lt;date/time&gt;</a:t>
            </a:r>
            <a:r>
              <a:rPr b="0" lang="en-US" sz="1000" strike="noStrike" u="none">
                <a:solidFill>
                  <a:srgbClr val="000000"/>
                </a:solidFill>
                <a:effectLst/>
                <a:uFillTx/>
                <a:latin typeface="Tahoma"/>
              </a:rPr>
              <a:t>April 1, 2001</a:t>
            </a:r>
            <a:endParaRPr b="0" lang="en-US" sz="1000" strike="noStrike" u="none">
              <a:solidFill>
                <a:srgbClr val="000000"/>
              </a:solidFill>
              <a:effectLst/>
              <a:uFillTx/>
              <a:latin typeface="Times New Roman"/>
            </a:endParaRPr>
          </a:p>
        </p:txBody>
      </p:sp>
      <p:sp>
        <p:nvSpPr>
          <p:cNvPr id="4" name="PlaceHolder 4"/>
          <p:cNvSpPr>
            <a:spLocks noGrp="1"/>
          </p:cNvSpPr>
          <p:nvPr>
            <p:ph type="ftr" idx="2"/>
          </p:nvPr>
        </p:nvSpPr>
        <p:spPr>
          <a:xfrm>
            <a:off x="3124080" y="6476760"/>
            <a:ext cx="2895840" cy="228600"/>
          </a:xfrm>
          <a:prstGeom prst="rect">
            <a:avLst/>
          </a:prstGeom>
          <a:noFill/>
          <a:ln w="0">
            <a:noFill/>
          </a:ln>
        </p:spPr>
        <p:txBody>
          <a:bodyPr lIns="90000" rIns="90000" tIns="46800" bIns="46800" anchor="t">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ahom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CA96A40-AEE4-4251-AB57-FDA718946399}" type="slidenum">
              <a:rPr b="0" lang="en-US" sz="1000" strike="noStrike" u="none">
                <a:solidFill>
                  <a:srgbClr val="000000"/>
                </a:solidFill>
                <a:effectLst/>
                <a:uFillTx/>
                <a:latin typeface="Tahoma"/>
              </a:rPr>
              <a:t>&lt;number&gt;</a:t>
            </a:fld>
            <a:endParaRPr b="0" lang="en-US" sz="1000" strike="noStrike" u="none">
              <a:solidFill>
                <a:srgbClr val="000000"/>
              </a:solidFill>
              <a:effectLst/>
              <a:uFillTx/>
              <a:latin typeface="Times New Roman"/>
            </a:endParaRPr>
          </a:p>
        </p:txBody>
      </p:sp>
      <p:pic>
        <p:nvPicPr>
          <p:cNvPr id="5" name="E_RGB_R" descr=""/>
          <p:cNvPicPr/>
          <p:nvPr/>
        </p:nvPicPr>
        <p:blipFill>
          <a:blip r:embed="rId2"/>
          <a:stretch/>
        </p:blipFill>
        <p:spPr>
          <a:xfrm>
            <a:off x="8569440" y="6291360"/>
            <a:ext cx="574560" cy="566640"/>
          </a:xfrm>
          <a:prstGeom prst="rect">
            <a:avLst/>
          </a:prstGeom>
          <a:noFill/>
          <a:ln w="0">
            <a:noFill/>
          </a:ln>
        </p:spPr>
      </p:pic>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6.wmf"/><Relationship Id="rId3"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7.wmf"/><Relationship Id="rId3" Type="http://schemas.openxmlformats.org/officeDocument/2006/relationships/package" Target="../embeddings/oleObject2.xlsx"/><Relationship Id="rId4" Type="http://schemas.openxmlformats.org/officeDocument/2006/relationships/image" Target="../media/image8.wmf"/><Relationship Id="rId5"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wmf"/><Relationship Id="rId3"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wmf"/><Relationship Id="rId3"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5.wmf"/><Relationship Id="rId3"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 name=""/>
          <p:cNvSpPr/>
          <p:nvPr/>
        </p:nvSpPr>
        <p:spPr>
          <a:xfrm>
            <a:off x="0" y="0"/>
            <a:ext cx="9144000" cy="3733920"/>
          </a:xfrm>
          <a:prstGeom prst="rect">
            <a:avLst/>
          </a:prstGeom>
          <a:gradFill rotWithShape="0">
            <a:gsLst>
              <a:gs pos="0">
                <a:srgbClr val="339966"/>
              </a:gs>
              <a:gs pos="100000">
                <a:srgbClr val="030906"/>
              </a:gs>
            </a:gsLst>
            <a:lin ang="10800000"/>
          </a:gra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 name="PlaceHolder 1"/>
          <p:cNvSpPr>
            <a:spLocks noGrp="1"/>
          </p:cNvSpPr>
          <p:nvPr>
            <p:ph type="title"/>
          </p:nvPr>
        </p:nvSpPr>
        <p:spPr>
          <a:xfrm>
            <a:off x="685440" y="990360"/>
            <a:ext cx="807732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800" strike="noStrike" u="none">
                <a:solidFill>
                  <a:srgbClr val="ffffff"/>
                </a:solidFill>
                <a:effectLst/>
                <a:uFillTx/>
                <a:latin typeface="Tahoma"/>
              </a:rPr>
              <a:t>Tariff Curve Review : Boston Edison</a:t>
            </a:r>
            <a:r>
              <a:rPr b="1" lang="en-US" sz="6000" strike="noStrike" u="none">
                <a:solidFill>
                  <a:srgbClr val="ffffff"/>
                </a:solidFill>
                <a:effectLst/>
                <a:uFillTx/>
                <a:latin typeface="Tahoma"/>
              </a:rPr>
              <a:t> </a:t>
            </a:r>
            <a:endParaRPr b="1" lang="en-US" sz="6000" strike="noStrike" u="none">
              <a:solidFill>
                <a:srgbClr val="ffffff"/>
              </a:solidFill>
              <a:effectLst/>
              <a:uFillTx/>
              <a:latin typeface="Tahoma"/>
            </a:endParaRPr>
          </a:p>
        </p:txBody>
      </p:sp>
      <p:sp>
        <p:nvSpPr>
          <p:cNvPr id="25" name="PlaceHolder 2"/>
          <p:cNvSpPr>
            <a:spLocks noGrp="1"/>
          </p:cNvSpPr>
          <p:nvPr>
            <p:ph type="subTitle"/>
          </p:nvPr>
        </p:nvSpPr>
        <p:spPr>
          <a:xfrm>
            <a:off x="1371600" y="3886200"/>
            <a:ext cx="6400800" cy="1752480"/>
          </a:xfrm>
          <a:prstGeom prst="rect">
            <a:avLst/>
          </a:prstGeom>
          <a:noFill/>
          <a:ln w="0">
            <a:noFill/>
          </a:ln>
        </p:spPr>
        <p:txBody>
          <a:bodyPr lIns="90000" rIns="90000" tIns="46800" bIns="46800" anchor="t">
            <a:noAutofit/>
          </a:bodyPr>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Andrew D. Kosnaski</a:t>
            </a:r>
            <a:endParaRPr b="0" lang="en-US" sz="2000" strike="noStrike" u="none">
              <a:solidFill>
                <a:srgbClr val="000000"/>
              </a:solidFill>
              <a:effectLst/>
              <a:uFillTx/>
              <a:latin typeface="Tahoma"/>
            </a:endParaRPr>
          </a:p>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Utility Risk Management</a:t>
            </a:r>
            <a:endParaRPr b="0" lang="en-US" sz="2000" strike="noStrike" u="none">
              <a:solidFill>
                <a:srgbClr val="000000"/>
              </a:solidFill>
              <a:effectLst/>
              <a:uFillTx/>
              <a:latin typeface="Tahoma"/>
            </a:endParaRPr>
          </a:p>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August 16, 2001</a:t>
            </a: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Direct Access and the Standard Offer</a:t>
            </a:r>
            <a:endParaRPr b="1" lang="en-US" sz="2800" strike="noStrike" u="none">
              <a:solidFill>
                <a:srgbClr val="ffffff"/>
              </a:solidFill>
              <a:effectLst/>
              <a:uFillTx/>
              <a:latin typeface="Tahoma"/>
            </a:endParaRPr>
          </a:p>
        </p:txBody>
      </p:sp>
      <p:sp>
        <p:nvSpPr>
          <p:cNvPr id="48" name="PlaceHolder 2"/>
          <p:cNvSpPr>
            <a:spLocks noGrp="1"/>
          </p:cNvSpPr>
          <p:nvPr>
            <p:ph/>
          </p:nvPr>
        </p:nvSpPr>
        <p:spPr>
          <a:xfrm>
            <a:off x="685440" y="1066680"/>
            <a:ext cx="8077320" cy="5029200"/>
          </a:xfrm>
          <a:prstGeom prst="rect">
            <a:avLst/>
          </a:prstGeom>
          <a:noFill/>
          <a:ln w="0">
            <a:noFill/>
          </a:ln>
        </p:spPr>
        <p:txBody>
          <a:bodyPr lIns="90000" rIns="90000" tIns="46800" bIns="46800" anchor="t">
            <a:normAutofit fontScale="92500" lnSpcReduction="9999"/>
          </a:bodyPr>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Retail Access Implemented March 1, 1998.  Customers who leave SO service cannot return, must take service under default service tariff along with new accounts to the BECO service territory.  Currently 13,500 medium to large C&amp;I customers on default service paying rates in excess of $86.00/MWh through December.</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Standard offer rates current $74.45/MWh for all SO customers, effective through January, 2002, and expected to decrease at that time.  URM model allows SO rates to be forecast with very little forecast error (i.e. July 1 rate increases were forecast within $1.00 per MWh for all Massachusetts utilities).  See Standard Offer Service presentation for more information.</a:t>
            </a:r>
            <a:endParaRPr b="0" lang="en-US" sz="2000" strike="noStrike" u="none">
              <a:solidFill>
                <a:srgbClr val="000000"/>
              </a:solidFill>
              <a:effectLst/>
              <a:uFillTx/>
              <a:latin typeface="Tahoma"/>
            </a:endParaRPr>
          </a:p>
          <a:p>
            <a:pPr lvl="1" marL="743040" indent="-28584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ahoma"/>
            </a:endParaRPr>
          </a:p>
          <a:p>
            <a:pPr marL="343080" indent="-343080">
              <a:lnSpc>
                <a:spcPct val="110000"/>
              </a:lnSpc>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Unbundled delivery rates set to provide inflation-adjusted 15 percent rate reduction by 1999 over previously bundled rates.  </a:t>
            </a:r>
            <a:endParaRPr b="0" lang="en-US" sz="2000" strike="noStrike" u="none">
              <a:solidFill>
                <a:srgbClr val="000000"/>
              </a:solidFill>
              <a:effectLst/>
              <a:uFillTx/>
              <a:latin typeface="Tahoma"/>
            </a:endParaRPr>
          </a:p>
          <a:p>
            <a:pPr marL="343080" indent="0">
              <a:lnSpc>
                <a:spcPct val="11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Merger into NSTAR Electric</a:t>
            </a:r>
            <a:endParaRPr b="1" lang="en-US" sz="2800" strike="noStrike" u="none">
              <a:solidFill>
                <a:srgbClr val="ffffff"/>
              </a:solidFill>
              <a:effectLst/>
              <a:uFillTx/>
              <a:latin typeface="Tahoma"/>
            </a:endParaRPr>
          </a:p>
        </p:txBody>
      </p:sp>
      <p:sp>
        <p:nvSpPr>
          <p:cNvPr id="50"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lnSpcReduction="9999"/>
          </a:bodyPr>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In 1999, Boston Edison merged with Cambridge and Commonwealth Electric to form the NSTAR Electric company.</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Testimony filed in merger docket identified net synergy savings approaching $500 million; which is likely to put downward pressure on delivery rates in future rate proceedings.  </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Massachusetts DTE conditioned merger on 4 year distribution rate freeze through 2005; therefore very little risk in assuming exposure to distribution rates in this period.</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Proposal to swap regulated rates being prepared for NSTAR/BECO given that regulatory expectations of rate decreases in first post-merger rate case will drive DTE to seek rate rate decreases at that time.</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ahoma"/>
              </a:rPr>
              <a:t>URM-NE Transmission and Distribution Model</a:t>
            </a:r>
            <a:endParaRPr b="1" lang="en-US" sz="2400" strike="noStrike" u="none">
              <a:solidFill>
                <a:srgbClr val="ffffff"/>
              </a:solidFill>
              <a:effectLst/>
              <a:uFillTx/>
              <a:latin typeface="Tahoma"/>
            </a:endParaRPr>
          </a:p>
        </p:txBody>
      </p:sp>
      <p:sp>
        <p:nvSpPr>
          <p:cNvPr id="52"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fontScale="92500" lnSpcReduction="19999"/>
          </a:bodyPr>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To assist in forecasting revenue requirements for utilities in NEPOOL/NYPP, URM-NE has designed a T&amp;D Model that builds upon the COS Generator originally designed by KPMG.</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URM T&amp;D Model employs cross-sectional regression using 10 years of panel data to estimate equations explaining relationship between utility plant and system peak, size, and growth in retail customer base.  All regression coefficients were highly significant at the 95% level, and upper bounds of confidence intervals were employed for conservatism.</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Growth in peak/customer approximated using NEPOOL 10 year CELT forecast for 2001 through 2010.</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T&amp;D Model also allows for judgment (i.e. treatment of ISO costs including congestion, blackstart, reactive power).</a:t>
            </a: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Tahoma"/>
              </a:rPr>
              <a:t>ACTUAL AND PREDICTED REAL TRANSMISSION RATEBASE : URM T&amp;D MODEL</a:t>
            </a:r>
            <a:endParaRPr b="1" lang="en-US" sz="2400" strike="noStrike" u="none">
              <a:solidFill>
                <a:srgbClr val="ffffff"/>
              </a:solidFill>
              <a:effectLst/>
              <a:uFillTx/>
              <a:latin typeface="Tahoma"/>
            </a:endParaRPr>
          </a:p>
        </p:txBody>
      </p:sp>
      <p:graphicFrame>
        <p:nvGraphicFramePr>
          <p:cNvPr id="54" name=""/>
          <p:cNvGraphicFramePr/>
          <p:nvPr/>
        </p:nvGraphicFramePr>
        <p:xfrm>
          <a:off x="304920" y="1066680"/>
          <a:ext cx="8839080" cy="5181840"/>
        </p:xfrm>
        <a:graphic>
          <a:graphicData uri="http://schemas.openxmlformats.org/presentationml/2006/ole">
            <p:oleObj progId="Excel.Sheet.12" r:id="rId1" spid="">
              <p:embed/>
              <p:pic>
                <p:nvPicPr>
                  <p:cNvPr id="55" name="" descr=""/>
                  <p:cNvPicPr/>
                  <p:nvPr/>
                </p:nvPicPr>
                <p:blipFill>
                  <a:blip r:embed="rId2"/>
                  <a:stretch/>
                </p:blipFill>
                <p:spPr>
                  <a:xfrm>
                    <a:off x="304920" y="1066680"/>
                    <a:ext cx="8839080" cy="51818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Transmission Rates</a:t>
            </a:r>
            <a:r>
              <a:rPr b="1" lang="en-US" sz="2800" strike="noStrike" u="none">
                <a:solidFill>
                  <a:srgbClr val="ffffff"/>
                </a:solidFill>
                <a:effectLst/>
                <a:uFillTx/>
                <a:latin typeface="Tahoma"/>
              </a:rPr>
              <a:t>	</a:t>
            </a:r>
            <a:endParaRPr b="1" lang="en-US" sz="2800" strike="noStrike" u="none">
              <a:solidFill>
                <a:srgbClr val="ffffff"/>
              </a:solidFill>
              <a:effectLst/>
              <a:uFillTx/>
              <a:latin typeface="Tahoma"/>
            </a:endParaRPr>
          </a:p>
        </p:txBody>
      </p:sp>
      <p:sp>
        <p:nvSpPr>
          <p:cNvPr id="57"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fontScale="92500" lnSpcReduction="9999"/>
          </a:bodyPr>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Boston Edison files its transmission revenue requirements with the FERC each year.  The revenue requirement is based on a formula rate, rather than historical test year, and is reconciled in a filing with the FERC.  The process is two-tiered; rates are estimated and billed, and then trued up once actual costs are known, in a filing with FERC.</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BECO recovers its PTF and Non-PTF transmission costs, as well as congestion costs, blackstart, reactive power, and other costs in a retail transmission rate.  </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T&amp;D Model shows growth in net ratebase of $130 million through 2005, on total 2001 net ratebase of $211 million.  </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NSTAR’s recent Final Report on the NEMA congestion problem identified $35 million in transmission investment in 2001-2004 to mitigate congestion. </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Overall result : growth in customer base offsets large portion of growth in transmission cost of service resulting in flat transmission revenue requirement following mid year 2003 adjustment for congestion costs.</a:t>
            </a:r>
            <a:endParaRPr b="0" lang="en-US" sz="16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Distribution Rates</a:t>
            </a:r>
            <a:endParaRPr b="1" lang="en-US" sz="2800" strike="noStrike" u="none">
              <a:solidFill>
                <a:srgbClr val="ffffff"/>
              </a:solidFill>
              <a:effectLst/>
              <a:uFillTx/>
              <a:latin typeface="Tahoma"/>
            </a:endParaRPr>
          </a:p>
        </p:txBody>
      </p:sp>
      <p:sp>
        <p:nvSpPr>
          <p:cNvPr id="59"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BECO in distribution rate freeze through 2005.  Rate case expected in spring 2005.  Model holds scalars at 1 through 2005 and then places accumulated increase in total cost of service into rates at that time.</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Total increase in net distribution plant of $115 million through 2005, or 8.8 percent.</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However, 5.5 percent growth in annual revenue requirement by 2005 is offset by 7 percent growth in retail sales (CAGR of 1.7 percent) leading to flat distribution revenue requirement, even without accounting for merger-related synergies that are likely to reduce average O&amp;M costs related to delivery.</a:t>
            </a: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Predicted Growth in Delivery Ratebase</a:t>
            </a:r>
            <a:endParaRPr b="1" lang="en-US" sz="2800" strike="noStrike" u="none">
              <a:solidFill>
                <a:srgbClr val="ffffff"/>
              </a:solidFill>
              <a:effectLst/>
              <a:uFillTx/>
              <a:latin typeface="Tahoma"/>
            </a:endParaRPr>
          </a:p>
        </p:txBody>
      </p:sp>
      <p:graphicFrame>
        <p:nvGraphicFramePr>
          <p:cNvPr id="61" name=""/>
          <p:cNvGraphicFramePr/>
          <p:nvPr/>
        </p:nvGraphicFramePr>
        <p:xfrm>
          <a:off x="4648320" y="1523880"/>
          <a:ext cx="4495680" cy="4267440"/>
        </p:xfrm>
        <a:graphic>
          <a:graphicData uri="http://schemas.openxmlformats.org/presentationml/2006/ole">
            <p:oleObj progId="Excel.Sheet.12" r:id="rId1" spid="">
              <p:embed/>
              <p:pic>
                <p:nvPicPr>
                  <p:cNvPr id="62" name="" descr=""/>
                  <p:cNvPicPr/>
                  <p:nvPr/>
                </p:nvPicPr>
                <p:blipFill>
                  <a:blip r:embed="rId2"/>
                  <a:stretch/>
                </p:blipFill>
                <p:spPr>
                  <a:xfrm>
                    <a:off x="4648320" y="1523880"/>
                    <a:ext cx="4495680" cy="4267440"/>
                  </a:xfrm>
                  <a:prstGeom prst="rect">
                    <a:avLst/>
                  </a:prstGeom>
                  <a:noFill/>
                  <a:ln w="0">
                    <a:noFill/>
                  </a:ln>
                </p:spPr>
              </p:pic>
            </p:oleObj>
          </a:graphicData>
        </a:graphic>
      </p:graphicFrame>
      <p:graphicFrame>
        <p:nvGraphicFramePr>
          <p:cNvPr id="63" name=""/>
          <p:cNvGraphicFramePr/>
          <p:nvPr/>
        </p:nvGraphicFramePr>
        <p:xfrm>
          <a:off x="0" y="1523880"/>
          <a:ext cx="4572000" cy="4267440"/>
        </p:xfrm>
        <a:graphic>
          <a:graphicData uri="http://schemas.openxmlformats.org/presentationml/2006/ole">
            <p:oleObj progId="Excel.Sheet.12" r:id="rId3" spid="">
              <p:embed/>
              <p:pic>
                <p:nvPicPr>
                  <p:cNvPr id="64" name="" descr=""/>
                  <p:cNvPicPr/>
                  <p:nvPr/>
                </p:nvPicPr>
                <p:blipFill>
                  <a:blip r:embed="rId4"/>
                  <a:stretch/>
                </p:blipFill>
                <p:spPr>
                  <a:xfrm>
                    <a:off x="0" y="1523880"/>
                    <a:ext cx="4572000" cy="42674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Resulting T&amp;D Scalars</a:t>
            </a:r>
            <a:endParaRPr b="1" lang="en-US" sz="2800" strike="noStrike" u="none">
              <a:solidFill>
                <a:srgbClr val="ffffff"/>
              </a:solidFill>
              <a:effectLst/>
              <a:uFillTx/>
              <a:latin typeface="Tahoma"/>
            </a:endParaRPr>
          </a:p>
        </p:txBody>
      </p:sp>
      <p:graphicFrame>
        <p:nvGraphicFramePr>
          <p:cNvPr id="66" name=""/>
          <p:cNvGraphicFramePr/>
          <p:nvPr/>
        </p:nvGraphicFramePr>
        <p:xfrm>
          <a:off x="228600" y="2057400"/>
          <a:ext cx="8610480" cy="2971800"/>
        </p:xfrm>
        <a:graphic>
          <a:graphicData uri="http://schemas.openxmlformats.org/presentationml/2006/ole">
            <p:oleObj progId="Excel.Sheet.12" r:id="rId1" spid="">
              <p:embed/>
              <p:pic>
                <p:nvPicPr>
                  <p:cNvPr id="67" name="" descr=""/>
                  <p:cNvPicPr/>
                  <p:nvPr/>
                </p:nvPicPr>
                <p:blipFill>
                  <a:blip r:embed="rId2"/>
                  <a:stretch/>
                </p:blipFill>
                <p:spPr>
                  <a:xfrm>
                    <a:off x="228600" y="2057400"/>
                    <a:ext cx="8610480" cy="29718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Bid Offer Spreads : Boston Edison</a:t>
            </a:r>
            <a:endParaRPr b="1" lang="en-US" sz="2800" strike="noStrike" u="none">
              <a:solidFill>
                <a:srgbClr val="ffffff"/>
              </a:solidFill>
              <a:effectLst/>
              <a:uFillTx/>
              <a:latin typeface="Tahoma"/>
            </a:endParaRPr>
          </a:p>
        </p:txBody>
      </p:sp>
      <p:sp>
        <p:nvSpPr>
          <p:cNvPr id="69" name="PlaceHolder 2"/>
          <p:cNvSpPr>
            <a:spLocks noGrp="1"/>
          </p:cNvSpPr>
          <p:nvPr>
            <p:ph/>
          </p:nvPr>
        </p:nvSpPr>
        <p:spPr>
          <a:xfrm>
            <a:off x="685440" y="1066680"/>
            <a:ext cx="3809880" cy="5029200"/>
          </a:xfrm>
          <a:prstGeom prst="rect">
            <a:avLst/>
          </a:prstGeom>
          <a:noFill/>
          <a:ln w="0">
            <a:noFill/>
          </a:ln>
        </p:spPr>
        <p:txBody>
          <a:bodyPr lIns="90000" rIns="90000" tIns="46800" bIns="46800" anchor="t">
            <a:normAutofit/>
          </a:bodyPr>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Utility-specific bid-offer spread estimated for BECO based on Monte Carlo simulation of volatility in cash flows, regulatory assumptions, load growth, and rates of return (1,000 trials).</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End result is a more accurate picture of the ‘price of uncertainty’ than the national bid-offer spread which clearly over-prices risk (given rate freeze in effect).</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Provides adequate compensation to URM for accepting risk while minimizing deal costs.</a:t>
            </a:r>
            <a:endParaRPr b="0" lang="en-US" sz="1600" strike="noStrike" u="none">
              <a:solidFill>
                <a:srgbClr val="000000"/>
              </a:solidFill>
              <a:effectLst/>
              <a:uFillTx/>
              <a:latin typeface="Tahoma"/>
            </a:endParaRPr>
          </a:p>
        </p:txBody>
      </p:sp>
      <p:graphicFrame>
        <p:nvGraphicFramePr>
          <p:cNvPr id="70" name=""/>
          <p:cNvGraphicFramePr/>
          <p:nvPr/>
        </p:nvGraphicFramePr>
        <p:xfrm>
          <a:off x="4191120" y="1752480"/>
          <a:ext cx="4724280" cy="3191040"/>
        </p:xfrm>
        <a:graphic>
          <a:graphicData uri="http://schemas.openxmlformats.org/presentationml/2006/ole">
            <p:oleObj progId="Excel.Sheet.12" r:id="rId1" spid="">
              <p:embed/>
              <p:pic>
                <p:nvPicPr>
                  <p:cNvPr id="71" name="" descr=""/>
                  <p:cNvPicPr/>
                  <p:nvPr/>
                </p:nvPicPr>
                <p:blipFill>
                  <a:blip r:embed="rId2"/>
                  <a:stretch/>
                </p:blipFill>
                <p:spPr>
                  <a:xfrm>
                    <a:off x="4191120" y="1752480"/>
                    <a:ext cx="4724280" cy="31910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Forecast &amp; Regulatory  Risks</a:t>
            </a:r>
            <a:endParaRPr b="1" lang="en-US" sz="2800" strike="noStrike" u="none">
              <a:solidFill>
                <a:srgbClr val="ffffff"/>
              </a:solidFill>
              <a:effectLst/>
              <a:uFillTx/>
              <a:latin typeface="Tahoma"/>
            </a:endParaRPr>
          </a:p>
        </p:txBody>
      </p:sp>
      <p:sp>
        <p:nvSpPr>
          <p:cNvPr id="73"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lnSpcReduction="9999"/>
          </a:bodyPr>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Tahoma"/>
              </a:rPr>
              <a:t>Distribution rate hearing expected in Spring,  2005.</a:t>
            </a:r>
            <a:r>
              <a:rPr b="0" lang="en-US" sz="1600" strike="noStrike" u="none">
                <a:solidFill>
                  <a:srgbClr val="000000"/>
                </a:solidFill>
                <a:effectLst/>
                <a:uFillTx/>
                <a:latin typeface="Tahoma"/>
              </a:rPr>
              <a:t>   Delivery rates likely to be reviewed in 2005.  First post-merger proceeding.  Expectation that rates should be reduced to reflect synergy savings of merger.  Strong growth in customer base expected, will put pressure on average rate to fall.  First proceeding as pure delivery company should put downward pressure on cost of capital given current ROE of 11.75 percent.   </a:t>
            </a:r>
            <a:endParaRPr b="0" lang="en-US" sz="1600" strike="noStrike" u="none">
              <a:solidFill>
                <a:srgbClr val="000000"/>
              </a:solidFill>
              <a:effectLst/>
              <a:uFillTx/>
              <a:latin typeface="Tahoma"/>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Tahoma"/>
              </a:rPr>
              <a:t>Potential for SO Deferrals to Persist.</a:t>
            </a:r>
            <a:r>
              <a:rPr b="0" lang="en-US" sz="1600" strike="noStrike" u="none">
                <a:solidFill>
                  <a:srgbClr val="000000"/>
                </a:solidFill>
                <a:effectLst/>
                <a:uFillTx/>
                <a:latin typeface="Tahoma"/>
              </a:rPr>
              <a:t>  At this time, URM does not foresee deferrals persisting past end of choice date.  Legislation permits for 5 mil adder to recover deferrals if they exist, but DTE has aggressively moved to limit deferrals including granting substantial SO rate increases to do so.  Current SO model shows deferrals gradually declining to zero by 2004 with dramatically declining SO rates.  DTE has shown unwillingness to force non-SO customers to subsidize SO customers by allowing large increases to SO, so probability of deferral adder is very low at this time.  </a:t>
            </a:r>
            <a:endParaRPr b="0" lang="en-US" sz="1600" strike="noStrike" u="none">
              <a:solidFill>
                <a:srgbClr val="000000"/>
              </a:solidFill>
              <a:effectLst/>
              <a:uFillTx/>
              <a:latin typeface="Tahoma"/>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sng">
                <a:solidFill>
                  <a:srgbClr val="000000"/>
                </a:solidFill>
                <a:effectLst/>
                <a:uFillTx/>
                <a:latin typeface="Tahoma"/>
              </a:rPr>
              <a:t>Slippage in End of Choice Date.</a:t>
            </a:r>
            <a:r>
              <a:rPr b="0" lang="en-US" sz="1600" strike="noStrike" u="none">
                <a:solidFill>
                  <a:srgbClr val="000000"/>
                </a:solidFill>
                <a:effectLst/>
                <a:uFillTx/>
                <a:latin typeface="Tahoma"/>
              </a:rPr>
              <a:t>   Slippage in end of choice date does not affect EES/EWS book since new customers are all direct access given high standard offer service rates.  Potential for an economic regulated generation option in future, but extension of choice would make this option more, not less valuable.  </a:t>
            </a:r>
            <a:endParaRPr b="0" lang="en-US" sz="1600" strike="noStrike" u="none">
              <a:solidFill>
                <a:srgbClr val="000000"/>
              </a:solidFill>
              <a:effectLst/>
              <a:uFillTx/>
              <a:latin typeface="Tahoma"/>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0">
              <a:lnSpc>
                <a:spcPct val="9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State of Massachusetts : Utility Service Territory</a:t>
            </a:r>
            <a:endParaRPr b="1" lang="en-US" sz="2800" strike="noStrike" u="none">
              <a:solidFill>
                <a:srgbClr val="ffffff"/>
              </a:solidFill>
              <a:effectLst/>
              <a:uFillTx/>
              <a:latin typeface="Tahoma"/>
            </a:endParaRPr>
          </a:p>
        </p:txBody>
      </p:sp>
      <p:sp>
        <p:nvSpPr>
          <p:cNvPr id="27" name=""/>
          <p:cNvSpPr/>
          <p:nvPr/>
        </p:nvSpPr>
        <p:spPr>
          <a:xfrm>
            <a:off x="5638680" y="2666880"/>
            <a:ext cx="7920" cy="335304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 name=""/>
          <p:cNvSpPr/>
          <p:nvPr/>
        </p:nvSpPr>
        <p:spPr>
          <a:xfrm>
            <a:off x="76320" y="4800600"/>
            <a:ext cx="1066680" cy="1219320"/>
          </a:xfrm>
          <a:prstGeom prst="rect">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29" name="map" descr=""/>
          <p:cNvPicPr/>
          <p:nvPr/>
        </p:nvPicPr>
        <p:blipFill>
          <a:blip r:embed="rId1"/>
          <a:stretch/>
        </p:blipFill>
        <p:spPr>
          <a:xfrm>
            <a:off x="990720" y="1066680"/>
            <a:ext cx="6781680" cy="5172120"/>
          </a:xfrm>
          <a:prstGeom prst="rect">
            <a:avLst/>
          </a:prstGeom>
          <a:noFill/>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California?</a:t>
            </a:r>
            <a:endParaRPr b="1" lang="en-US" sz="2800" strike="noStrike" u="none">
              <a:solidFill>
                <a:srgbClr val="ffffff"/>
              </a:solidFill>
              <a:effectLst/>
              <a:uFillTx/>
              <a:latin typeface="Tahoma"/>
            </a:endParaRPr>
          </a:p>
        </p:txBody>
      </p:sp>
      <p:sp>
        <p:nvSpPr>
          <p:cNvPr id="75"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lnSpcReduction="9999"/>
          </a:bodyPr>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BECO presents almost no potential for California-like explosions.  Supply situation in NEPOOL is very good, with 2002 capacity forecasted at 32,000 MW with an expected load of 24,000 MW. Applications for 30,000 MW have been filed with 12 plants totaling 6,000 MW currently under or soon to be under construction.   Furthermore,  tight permitting and environmental restrictions have meant that virtually no new power plants have come online in California in 10 years.  </a:t>
            </a:r>
            <a:endParaRPr b="0" lang="en-US" sz="1600" strike="noStrike" u="none">
              <a:solidFill>
                <a:srgbClr val="000000"/>
              </a:solidFill>
              <a:effectLst/>
              <a:uFillTx/>
              <a:latin typeface="Tahoma"/>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In the recent past, demand for electricity grew at 5 percent per year in California, compared to 2 percent in Massachusetts and NEPOOL as a whole.</a:t>
            </a:r>
            <a:endParaRPr b="0" lang="en-US" sz="1600" strike="noStrike" u="none">
              <a:solidFill>
                <a:srgbClr val="000000"/>
              </a:solidFill>
              <a:effectLst/>
              <a:uFillTx/>
              <a:latin typeface="Tahoma"/>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New England uses a diverse mix of fuels to power generating plants, with 27 percent of its power coming from nuclear sources, and 13 percent from coal.  California’s generating mix is heavily weighted towards natural gas and imported hydro, both of which exposes the state to unusually high volatility.</a:t>
            </a:r>
            <a:endParaRPr b="0" lang="en-US" sz="1600" strike="noStrike" u="none">
              <a:solidFill>
                <a:srgbClr val="000000"/>
              </a:solidFill>
              <a:effectLst/>
              <a:uFillTx/>
              <a:latin typeface="Tahoma"/>
            </a:endParaRPr>
          </a:p>
          <a:p>
            <a:pPr marL="343080" indent="0">
              <a:lnSpc>
                <a:spcPct val="9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lnSpc>
                <a:spcPct val="90000"/>
              </a:lnSpc>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The regulatory structure in California almost predetermined the failure of deregulation.  The restructurings in NEPOOL including BECO, are models of healthy deregulation plans, with long term contracts permitted and full cost recovery of SO expenses.</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Background Information</a:t>
            </a:r>
            <a:endParaRPr b="1" lang="en-US" sz="2800" strike="noStrike" u="none">
              <a:solidFill>
                <a:srgbClr val="ffffff"/>
              </a:solidFill>
              <a:effectLst/>
              <a:uFillTx/>
              <a:latin typeface="Tahoma"/>
            </a:endParaRPr>
          </a:p>
        </p:txBody>
      </p:sp>
      <p:sp>
        <p:nvSpPr>
          <p:cNvPr id="31"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Current tariff position of 1.1 million MWh through 2009</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Largest customers include Simon Properties, Quebecor, Polaroid, Fidelity.  Polaroid is largest gross position at 1 million MWh (offset by retail index long of about 430,000 MWh)</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Distribution rate freeze expected through 2004</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Stranded cost recovery very straight-forward with fixed (securitization) and variable (above market PPA) portions.  Large declines in 2009 (securitization), 2012 (large PPA expires) before ending in 2017</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Boston Edison : Business Profile</a:t>
            </a:r>
            <a:endParaRPr b="1" lang="en-US" sz="2800" strike="noStrike" u="none">
              <a:solidFill>
                <a:srgbClr val="ffffff"/>
              </a:solidFill>
              <a:effectLst/>
              <a:uFillTx/>
              <a:latin typeface="Tahoma"/>
            </a:endParaRPr>
          </a:p>
        </p:txBody>
      </p:sp>
      <p:graphicFrame>
        <p:nvGraphicFramePr>
          <p:cNvPr id="33" name=""/>
          <p:cNvGraphicFramePr/>
          <p:nvPr/>
        </p:nvGraphicFramePr>
        <p:xfrm>
          <a:off x="1212840" y="995400"/>
          <a:ext cx="7748640" cy="6783480"/>
        </p:xfrm>
        <a:graphic>
          <a:graphicData uri="http://schemas.openxmlformats.org/presentationml/2006/ole">
            <p:oleObj progId="Word.Document.12" r:id="rId1" spid="">
              <p:embed/>
              <p:pic>
                <p:nvPicPr>
                  <p:cNvPr id="34" name="" descr=""/>
                  <p:cNvPicPr/>
                  <p:nvPr/>
                </p:nvPicPr>
                <p:blipFill>
                  <a:blip r:embed="rId2"/>
                  <a:stretch/>
                </p:blipFill>
                <p:spPr>
                  <a:xfrm>
                    <a:off x="1212840" y="995400"/>
                    <a:ext cx="7748640" cy="67834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Commercial and Industrial Customers</a:t>
            </a:r>
            <a:endParaRPr b="1" lang="en-US" sz="2800" strike="noStrike" u="none">
              <a:solidFill>
                <a:srgbClr val="ffffff"/>
              </a:solidFill>
              <a:effectLst/>
              <a:uFillTx/>
              <a:latin typeface="Tahoma"/>
            </a:endParaRPr>
          </a:p>
        </p:txBody>
      </p:sp>
      <p:graphicFrame>
        <p:nvGraphicFramePr>
          <p:cNvPr id="36" name=""/>
          <p:cNvGraphicFramePr/>
          <p:nvPr/>
        </p:nvGraphicFramePr>
        <p:xfrm>
          <a:off x="692280" y="1530360"/>
          <a:ext cx="6696000" cy="4199040"/>
        </p:xfrm>
        <a:graphic>
          <a:graphicData uri="http://schemas.openxmlformats.org/presentationml/2006/ole">
            <p:oleObj progId="Word.Document.12" r:id="rId1" spid="">
              <p:embed/>
              <p:pic>
                <p:nvPicPr>
                  <p:cNvPr id="37" name="" descr=""/>
                  <p:cNvPicPr/>
                  <p:nvPr/>
                </p:nvPicPr>
                <p:blipFill>
                  <a:blip r:embed="rId2"/>
                  <a:stretch/>
                </p:blipFill>
                <p:spPr>
                  <a:xfrm>
                    <a:off x="692280" y="1530360"/>
                    <a:ext cx="6696000" cy="41990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Boston Edison : Largest Customers</a:t>
            </a:r>
            <a:endParaRPr b="1" lang="en-US" sz="2800" strike="noStrike" u="none">
              <a:solidFill>
                <a:srgbClr val="ffffff"/>
              </a:solidFill>
              <a:effectLst/>
              <a:uFillTx/>
              <a:latin typeface="Tahoma"/>
            </a:endParaRPr>
          </a:p>
        </p:txBody>
      </p:sp>
      <p:graphicFrame>
        <p:nvGraphicFramePr>
          <p:cNvPr id="39" name=""/>
          <p:cNvGraphicFramePr/>
          <p:nvPr/>
        </p:nvGraphicFramePr>
        <p:xfrm>
          <a:off x="685800" y="1371600"/>
          <a:ext cx="7792920" cy="4950000"/>
        </p:xfrm>
        <a:graphic>
          <a:graphicData uri="http://schemas.openxmlformats.org/presentationml/2006/ole">
            <p:oleObj progId="Word.Document.12" r:id="rId1" spid="">
              <p:embed/>
              <p:pic>
                <p:nvPicPr>
                  <p:cNvPr id="40" name="" descr=""/>
                  <p:cNvPicPr/>
                  <p:nvPr/>
                </p:nvPicPr>
                <p:blipFill>
                  <a:blip r:embed="rId2"/>
                  <a:stretch/>
                </p:blipFill>
                <p:spPr>
                  <a:xfrm>
                    <a:off x="685800" y="1371600"/>
                    <a:ext cx="7792920" cy="49500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Restructuring Highlights</a:t>
            </a:r>
            <a:endParaRPr b="1" lang="en-US" sz="2800" strike="noStrike" u="none">
              <a:solidFill>
                <a:srgbClr val="ffffff"/>
              </a:solidFill>
              <a:effectLst/>
              <a:uFillTx/>
              <a:latin typeface="Tahoma"/>
            </a:endParaRPr>
          </a:p>
        </p:txBody>
      </p:sp>
      <p:sp>
        <p:nvSpPr>
          <p:cNvPr id="42" name="PlaceHolder 2"/>
          <p:cNvSpPr>
            <a:spLocks noGrp="1"/>
          </p:cNvSpPr>
          <p:nvPr>
            <p:ph/>
          </p:nvPr>
        </p:nvSpPr>
        <p:spPr>
          <a:xfrm>
            <a:off x="685440" y="1066680"/>
            <a:ext cx="8077320" cy="5029200"/>
          </a:xfrm>
          <a:prstGeom prst="rect">
            <a:avLst/>
          </a:prstGeom>
          <a:noFill/>
          <a:ln w="0">
            <a:noFill/>
          </a:ln>
        </p:spPr>
        <p:txBody>
          <a:bodyPr lIns="90000" rIns="90000" tIns="46800" bIns="46800" anchor="t">
            <a:normAutofit/>
          </a:bodyPr>
          <a:p>
            <a:pPr marL="343080" indent="-343080">
              <a:lnSpc>
                <a:spcPct val="90000"/>
              </a:lnSpc>
              <a:spcBef>
                <a:spcPts val="34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HB 5137 enacted in 1997, mandating retail choice by March 1, 1998 with rate reductions of 10 percent below previously bundled rates; and another 5 percent in September, 1999.   </a:t>
            </a:r>
            <a:endParaRPr b="0" lang="en-US" sz="1400" strike="noStrike" u="none">
              <a:solidFill>
                <a:srgbClr val="000000"/>
              </a:solidFill>
              <a:effectLst/>
              <a:uFillTx/>
              <a:latin typeface="Tahoma"/>
            </a:endParaRPr>
          </a:p>
          <a:p>
            <a:pPr marL="343080" indent="0">
              <a:lnSpc>
                <a:spcPct val="9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a:p>
            <a:pPr marL="343080" indent="-343080">
              <a:lnSpc>
                <a:spcPct val="90000"/>
              </a:lnSpc>
              <a:spcBef>
                <a:spcPts val="34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Standard Offer Service available through December, 2004; with SOS rates increasing to peak of $51.00/MWh in 2004, with provision for further increases pursuant to fuel index adjustment.    </a:t>
            </a:r>
            <a:endParaRPr b="0" lang="en-US" sz="1400" strike="noStrike" u="none">
              <a:solidFill>
                <a:srgbClr val="000000"/>
              </a:solidFill>
              <a:effectLst/>
              <a:uFillTx/>
              <a:latin typeface="Tahoma"/>
            </a:endParaRPr>
          </a:p>
          <a:p>
            <a:pPr marL="343080" indent="0">
              <a:lnSpc>
                <a:spcPct val="9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a:p>
            <a:pPr marL="343080" indent="-343080">
              <a:lnSpc>
                <a:spcPct val="90000"/>
              </a:lnSpc>
              <a:spcBef>
                <a:spcPts val="34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Divestiture made a condition of stranded cost recovery and securitization.  </a:t>
            </a:r>
            <a:endParaRPr b="0" lang="en-US" sz="1400" strike="noStrike" u="none">
              <a:solidFill>
                <a:srgbClr val="000000"/>
              </a:solidFill>
              <a:effectLst/>
              <a:uFillTx/>
              <a:latin typeface="Tahoma"/>
            </a:endParaRPr>
          </a:p>
          <a:p>
            <a:pPr marL="343080" indent="0">
              <a:lnSpc>
                <a:spcPct val="9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a:p>
            <a:pPr marL="343080" indent="-343080">
              <a:lnSpc>
                <a:spcPct val="90000"/>
              </a:lnSpc>
              <a:spcBef>
                <a:spcPts val="34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In January, 1998, DTE approved settlement for Boston Edison enabling retail choice on March 1, 1998.  BECO agreed to divest all of its fossil/hydro assets and purchased power contracts immediately; and all sales were completed by May 15, 1998 (Sithe Energy).   In March, 1999, sale of BECO’s 670 MW Pilgrim Nuclear Station finalized with Entergy.  </a:t>
            </a:r>
            <a:endParaRPr b="0" lang="en-US" sz="1400" strike="noStrike" u="none">
              <a:solidFill>
                <a:srgbClr val="000000"/>
              </a:solidFill>
              <a:effectLst/>
              <a:uFillTx/>
              <a:latin typeface="Tahoma"/>
            </a:endParaRPr>
          </a:p>
          <a:p>
            <a:pPr marL="343080" indent="0">
              <a:lnSpc>
                <a:spcPct val="9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a:p>
            <a:pPr marL="343080" indent="-343080">
              <a:lnSpc>
                <a:spcPct val="90000"/>
              </a:lnSpc>
              <a:spcBef>
                <a:spcPts val="34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In Summer, 1999, BECO issued $725 million in rate reduction bonds, which are recovered through the “fixed” component of the CTC.  The RRB mature in 2009, at which time a large reduction in CTC takes place, as average fixed charge drops from an average of $89 million annually to just $15 million in 2010 and zero in 2011.  </a:t>
            </a:r>
            <a:endParaRPr b="0" lang="en-US" sz="1400" strike="noStrike" u="none">
              <a:solidFill>
                <a:srgbClr val="000000"/>
              </a:solidFill>
              <a:effectLst/>
              <a:uFillTx/>
              <a:latin typeface="Tahoma"/>
            </a:endParaRPr>
          </a:p>
          <a:p>
            <a:pPr marL="343080" indent="0">
              <a:lnSpc>
                <a:spcPct val="9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a:p>
            <a:pPr marL="343080" indent="-343080">
              <a:lnSpc>
                <a:spcPct val="90000"/>
              </a:lnSpc>
              <a:spcBef>
                <a:spcPts val="34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Remainder of BECO CTC is the variable component ($130 million in 2001) which is a function of the market price of power and trued up annually in a transition rate filing (most recent filing was April 2001, reconciling 2000 CTC).    </a:t>
            </a:r>
            <a:endParaRPr b="0" lang="en-US" sz="14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Stranded Costs : Highlights</a:t>
            </a:r>
            <a:endParaRPr b="1" lang="en-US" sz="2800" strike="noStrike" u="none">
              <a:solidFill>
                <a:srgbClr val="ffffff"/>
              </a:solidFill>
              <a:effectLst/>
              <a:uFillTx/>
              <a:latin typeface="Tahoma"/>
            </a:endParaRPr>
          </a:p>
        </p:txBody>
      </p:sp>
      <p:sp>
        <p:nvSpPr>
          <p:cNvPr id="44"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a:bodyPr>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BECO permitted to levy CTC on all customers to recover stranded costs.  CTC made up of a fixed portion (amortization of principal and interest related to RRB) which is not subject to variance; and a variable portion related to the recovery of above-market purchased power contracts.  Variable portion declines dramatically in 2012 before ending in 2017 as last purchased power contract expires.  </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CTC is sensitive to load growth and market price of power only; with increases in load growth reducing future CTC and decreases in market price of power increasing future CTC.  </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marL="343080" indent="-343080">
              <a:spcBef>
                <a:spcPts val="499"/>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URM model to predict variable CTC and allow for hedging exposure to future CTC rates (similar to PSNH model).  </a:t>
            </a:r>
            <a:endParaRPr b="0" lang="en-US" sz="2000" strike="noStrike" u="none">
              <a:solidFill>
                <a:srgbClr val="000000"/>
              </a:solidFill>
              <a:effectLst/>
              <a:uFillTx/>
              <a:latin typeface="Tahoma"/>
            </a:endParaRPr>
          </a:p>
          <a:p>
            <a:pPr marL="34308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685800" y="1519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Tahoma"/>
              </a:rPr>
              <a:t>Pricing of Purchased Power Agreements</a:t>
            </a:r>
            <a:endParaRPr b="1" lang="en-US" sz="2800" strike="noStrike" u="none">
              <a:solidFill>
                <a:srgbClr val="ffffff"/>
              </a:solidFill>
              <a:effectLst/>
              <a:uFillTx/>
              <a:latin typeface="Tahoma"/>
            </a:endParaRPr>
          </a:p>
        </p:txBody>
      </p:sp>
      <p:sp>
        <p:nvSpPr>
          <p:cNvPr id="46" name="PlaceHolder 2"/>
          <p:cNvSpPr>
            <a:spLocks noGrp="1"/>
          </p:cNvSpPr>
          <p:nvPr>
            <p:ph/>
          </p:nvPr>
        </p:nvSpPr>
        <p:spPr>
          <a:xfrm>
            <a:off x="685800" y="1066680"/>
            <a:ext cx="7772400" cy="5029200"/>
          </a:xfrm>
          <a:prstGeom prst="rect">
            <a:avLst/>
          </a:prstGeom>
          <a:noFill/>
          <a:ln w="0">
            <a:noFill/>
          </a:ln>
        </p:spPr>
        <p:txBody>
          <a:bodyPr lIns="90000" rIns="90000" tIns="46800" bIns="46800" anchor="t">
            <a:normAutofit fontScale="92500" lnSpcReduction="9999"/>
          </a:bodyPr>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As part of its restructuring agreement, BECO is permitted to recover the above-market portion of its purchased power agreements (PPA) in its CTC.  There are two distinct periods for the PPA : 1998 through 2004, and 2005 through PPA end.  In the first period, the market prices of the PPA are computed using a transfer price equal to the negotiated SO prices in effect.  After 2004, actual market prices (or revenues received through selling PPA into wholesale market) are used to determine the stranded portion of the PPA.</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Through 2004, URM model prices PPA at transfer price, and then uses Enron forward price curve to proxy future wholesale revenues on power net of line losses.</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Model leads to a dynamic stranded cost calculator whose prices can be locked in with option positions or offset by using potential short positions in power (exposed to market prices) as a cost-free hedge.</a:t>
            </a:r>
            <a:endParaRPr b="0" lang="en-US" sz="1600" strike="noStrike" u="none">
              <a:solidFill>
                <a:srgbClr val="000000"/>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ahoma"/>
            </a:endParaRPr>
          </a:p>
          <a:p>
            <a:pPr marL="343080" indent="-343080">
              <a:spcBef>
                <a:spcPts val="400"/>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Given that a portion of the CTC is fixed (dictated by the fixed interest payments and amortization schedule of RRB) and that the remaining portion can be substantially predicted and hedged, it is possible to hedge a short CTC position through option positions in power.</a:t>
            </a:r>
            <a:endParaRPr b="0" lang="en-US" sz="1600" strike="noStrike" u="none">
              <a:solidFill>
                <a:srgbClr val="000000"/>
              </a:solidFill>
              <a:effectLst/>
              <a:uFillTx/>
              <a:latin typeface="Tahoma"/>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3677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2001-02-12T16:55:15Z</dcterms:created>
  <dc:creator>Marc L. Ulrich</dc:creator>
  <dc:description/>
  <dc:language>en-US</dc:language>
  <cp:lastModifiedBy>akosnaski</cp:lastModifiedBy>
  <cp:lastPrinted>2001-08-20T18:17:26Z</cp:lastPrinted>
  <dcterms:modified xsi:type="dcterms:W3CDTF">2001-08-20T20:36:10Z</dcterms:modified>
  <cp:revision>64</cp:revision>
  <dc:subject/>
  <dc:title>No Slide Title</dc:title>
</cp:coreProperties>
</file>