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592D81-5B82-40BA-98C9-FD6456A0360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93B33F-8F54-493B-83AD-2FB2D1A2962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7F6C66-C7BC-4DF4-AA1F-F319D0DC7E9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858022F-EA22-4BF0-B77C-1AF22AE48C1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6840" y="1142640"/>
            <a:ext cx="8381880" cy="1676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Risk Management Tools and the “Prudence” of Electric Utility Resource Decisions</a:t>
            </a:r>
            <a:endParaRPr b="1" i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295280" y="3123720"/>
            <a:ext cx="6400800" cy="25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Jonathan Lesser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Navigant Consulting, Inc.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Paper Presented at the 20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th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Annual Conference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Center for Research in Regulated Industries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24 May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How Can “Prudent” Risk Management by a Utility be Defined and Made Operational?</a:t>
            </a:r>
            <a:br>
              <a:rPr sz="2800"/>
            </a:b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Alternative is to treat utility’s planning problem as a multi-attribute decision analysis.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work, the M/A function must be well-defined, so that the utility, regulators, customers, and the financial community understand what the utility is to achieve and why.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Choice of risk-management instruments will depend on the specification of the attribute function and the weights given to the attributes.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AFC444-4994-4E7B-9945-FD0173AD30E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Multi-attribute representation of  the utility’s decision framework.</a:t>
            </a: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762120" y="1600200"/>
            <a:ext cx="7010280" cy="4716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>
            <a:off x="1981080" y="6019920"/>
            <a:ext cx="2133720" cy="581400"/>
          </a:xfrm>
          <a:prstGeom prst="rect">
            <a:avLst/>
          </a:prstGeom>
          <a:solidFill>
            <a:srgbClr val="99ff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are the previous figure’s tradeoff curves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3200400" y="5333760"/>
            <a:ext cx="152388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F1FD2B-A193-46E8-9DF9-5477126353C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Prudent Risk Management Guidelines</a:t>
            </a: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Transparency of outcomes and adherence to standard accounting practices.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Results of risk management activities must be clear to all parties and follow established FASB guidelines for value at risk (VaR) accounting.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Clear incentive structures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The incentive structure cannot be “heads we win, tails you lose.”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Established and clear parameters on an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ex-ante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basis.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Maximum exposure levels defined.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59DD70-8503-4D0B-A788-5F81604B0084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Conclusions</a:t>
            </a: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is a place for risk management instruments within the context of utility resource planning.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Requires specificity on the part of regulators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Must explicitly recognize the inherent costs of instruments in the same way as “fair” insurance.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Requires clear risk guidelines, incentive structures, and accounting procedures.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it be done?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restructuring makes it more important, yet may make it more difficult, given the continuing politics surrounding restructuring.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A8FD23-CAB2-449F-B478-1CC8705A45C6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Outline</a:t>
            </a: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Problem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“Risk Management?”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What are Risk Management Instruments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Can “Prudent” Risk Management by a Utility be Defined and Made Operational?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2C7BB7-FD33-479E-9347-41A3076B8FA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Problem Statement</a:t>
            </a: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Despite industry restructuring (or perhaps because of it), many utilities retain obligation to serve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Remain under traditional regulatory guidelines for prudence and used-and-useful.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At the same time, many new market instruments available to utilities to reduce volatility of costs.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Markets are increasingly volatile.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Many of these instruments do not fall under traditional for “diversity” or “least-cost planning” guidelines 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Hence the question: 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What constitutes a </a:t>
            </a:r>
            <a:r>
              <a:rPr b="0" i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prudent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risk management action by a utility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What can, or should, utilities do to address volatile markets?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344945-AEC8-4430-A9AA-102427AD84FD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What is “Risk Management?”</a:t>
            </a: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“risk management,” not referring to typical regulatory &amp; statutory guidelines requiring “least-cost” planning or diverse supplies.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are vague policy statements, not targeted to market-based hedging instruments.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market-based instruments (puts, calls, etc.) available to utilities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 reduce (or even eliminate)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Like any fair insurance policy, have a negative expected value.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D4B191-29CF-40D7-A54C-19F6B545D52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What is “Risk Management?”</a:t>
            </a: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Good reasons for utilities, like other firms to want to hedge risks.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notable reason from the standpoint of shareholders, customers, and regulators, is that there are potentially large costs associated with very adverse outcomes.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Witness PG&amp;E’s situation in California.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Utilities also having to deal with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ex-post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regulation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20-20 hindsight issues, sometimes the result of political pressure placed on regulators.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Prudence and the “economic” used-and-useful criterion.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“The sad tale of a little utility in a northern state far, far away.”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015435-EB30-4D24-A5CE-2F06991BC9C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  <a:ea typeface="Times New Roman"/>
              </a:rPr>
              <a:t>Defining Risk Management Instruments</a:t>
            </a: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 practical terms, may be difficult to distinguish between portfolio of real assets and risk management instruments.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38080" indent="-38088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Example: Long-term take-or-pay contract for electricity reduces volatility when compared to simply purchasing generation from the spot market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Define risk management instruments as: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38080" indent="-380880">
              <a:spcBef>
                <a:spcPts val="675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Publicly traded financial instruments (e.g., NYMEX futures, CBT forward contracts, etc.)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38080" indent="-380880">
              <a:spcBef>
                <a:spcPts val="675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Private contractual arrangements with well-defined derivative markets (e.g., weather derivatives, privately issued call or put options, etc.)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38080" indent="-380880">
              <a:spcBef>
                <a:spcPts val="675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Market-based tools whose prices and terms are known and measurable on an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ex-ante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basis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Note that market-based instruments result in expected losses to the utility.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0"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58A579-CE46-4D8E-98A6-731584565C0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How Can “Prudent” Risk Management by a Utility be Defined and Made Operational?</a:t>
            </a:r>
            <a:br>
              <a:rPr sz="2800"/>
            </a:b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Begin with utility’s objective function: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" descr=""/>
          <p:cNvPicPr/>
          <p:nvPr/>
        </p:nvPicPr>
        <p:blipFill>
          <a:blip r:embed="rId1"/>
          <a:stretch/>
        </p:blipFill>
        <p:spPr>
          <a:xfrm>
            <a:off x="1219320" y="2438280"/>
            <a:ext cx="9219960" cy="463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" descr=""/>
          <p:cNvPicPr/>
          <p:nvPr/>
        </p:nvPicPr>
        <p:blipFill>
          <a:blip r:embed="rId2"/>
          <a:stretch/>
        </p:blipFill>
        <p:spPr>
          <a:xfrm>
            <a:off x="1219320" y="3124080"/>
            <a:ext cx="7543800" cy="2105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990720" y="5486400"/>
            <a:ext cx="6933960" cy="703800"/>
          </a:xfrm>
          <a:prstGeom prst="rect">
            <a:avLst/>
          </a:prstGeom>
          <a:solidFill>
            <a:srgbClr val="00ff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Solve using decision analysis techniques to determine an appropriate resource portfolio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B7C2D1-B14A-4CFB-BB77-723F609EE1D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How Can “Prudent” Risk Management by a Utility be Defined and Made Operational?</a:t>
            </a:r>
            <a:br>
              <a:rPr sz="2800"/>
            </a:b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this context, would never use risk-management instruments, as they cannot be part of the least-cost solution.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Implies that there must be specific regulatory/financial guidelines as to maximum exposure limits.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Additional constraint on the utility’s planning guidelines.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Illustrate a risk-return tradeoff with and without volatility constraint.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will simply choose the lowest expected cost portfolio consistent with the volatility constraint.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764AA9-6265-4F56-8B0C-4BD11910339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How Can “Prudent” Risk Management by a Utility be Defined and Made Operational?</a:t>
            </a:r>
            <a:br>
              <a:rPr sz="2800"/>
            </a:br>
            <a:endParaRPr b="1" i="1" lang="en-US" sz="28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914400" y="1523880"/>
            <a:ext cx="7238880" cy="4854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81D548-F00D-455B-B15D-C403ADD65779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2001-05-22T12:24:21Z</dcterms:created>
  <dc:creator>JLESSER</dc:creator>
  <dc:description/>
  <dc:language>en-US</dc:language>
  <cp:lastModifiedBy>JLESSER</cp:lastModifiedBy>
  <dcterms:modified xsi:type="dcterms:W3CDTF">2001-05-22T15:23:06Z</dcterms:modified>
  <cp:revision>13</cp:revision>
  <dc:subject/>
  <dc:title>Risk Management Tools and the “Prudence” of Electric Utility Resource Decisions</dc:title>
</cp:coreProperties>
</file>