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wmf" ContentType="image/x-wmf"/>
  <Override PartName="/ppt/media/image5.png" ContentType="image/png"/>
  <Override PartName="/ppt/media/image6.wmf" ContentType="image/x-wmf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notesSlides/_rels/notesSlide3.xml.rels" ContentType="application/vnd.openxmlformats-package.relationships+xml"/>
  <Override PartName="/ppt/notesSlides/notesSlide3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</p:sldIdLst>
  <p:sldSz cx="9144000" cy="6858000"/>
  <p:notesSz cx="6858000" cy="91805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"/>
          <p:cNvSpPr/>
          <p:nvPr/>
        </p:nvSpPr>
        <p:spPr>
          <a:xfrm>
            <a:off x="0" y="0"/>
            <a:ext cx="6858000" cy="9180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1"/>
          <p:cNvSpPr>
            <a:spLocks noGrp="1"/>
          </p:cNvSpPr>
          <p:nvPr>
            <p:ph type="hdr"/>
          </p:nvPr>
        </p:nvSpPr>
        <p:spPr>
          <a:xfrm>
            <a:off x="-360" y="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5720" bIns="45720" anchor="t">
            <a:noAutofit/>
          </a:bodyPr>
          <a:p>
            <a:pPr indent="0">
              <a:buNone/>
              <a:tabLst>
                <a:tab algn="l" pos="0"/>
                <a:tab algn="l" pos="917640"/>
                <a:tab algn="l" pos="1835280"/>
                <a:tab algn="l" pos="2752560"/>
                <a:tab algn="l" pos="3670200"/>
                <a:tab algn="l" pos="4587840"/>
                <a:tab algn="l" pos="5505480"/>
                <a:tab algn="l" pos="6423120"/>
                <a:tab algn="l" pos="7340760"/>
                <a:tab algn="l" pos="8258040"/>
                <a:tab algn="l" pos="9175680"/>
                <a:tab algn="l" pos="100933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dt" idx="4"/>
          </p:nvPr>
        </p:nvSpPr>
        <p:spPr>
          <a:xfrm>
            <a:off x="3885840" y="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5720" bIns="45720" anchor="t">
            <a:noAutofit/>
          </a:bodyPr>
          <a:lstStyle>
            <a:lvl1pPr indent="0" algn="r">
              <a:buNone/>
              <a:tabLst>
                <a:tab algn="l" pos="0"/>
                <a:tab algn="l" pos="917640"/>
                <a:tab algn="l" pos="1835280"/>
                <a:tab algn="l" pos="2752560"/>
                <a:tab algn="l" pos="3670200"/>
                <a:tab algn="l" pos="4587840"/>
                <a:tab algn="l" pos="5505480"/>
                <a:tab algn="l" pos="6423120"/>
                <a:tab algn="l" pos="7340760"/>
                <a:tab algn="l" pos="8258040"/>
                <a:tab algn="l" pos="9175680"/>
                <a:tab algn="l" pos="1009332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7640"/>
                <a:tab algn="l" pos="1835280"/>
                <a:tab algn="l" pos="2752560"/>
                <a:tab algn="l" pos="3670200"/>
                <a:tab algn="l" pos="4587840"/>
                <a:tab algn="l" pos="5505480"/>
                <a:tab algn="l" pos="6423120"/>
                <a:tab algn="l" pos="7340760"/>
                <a:tab algn="l" pos="8258040"/>
                <a:tab algn="l" pos="9175680"/>
                <a:tab algn="l" pos="100933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sldImg"/>
          </p:nvPr>
        </p:nvSpPr>
        <p:spPr>
          <a:xfrm>
            <a:off x="1134720" y="689040"/>
            <a:ext cx="4591080" cy="3441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Click to move the slide</a:t>
            </a:r>
            <a:endParaRPr b="1" i="1" lang="en-US" sz="3000" strike="noStrike" u="none">
              <a:solidFill>
                <a:srgbClr val="000066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914400" y="4361040"/>
            <a:ext cx="5029200" cy="413064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5720" bIns="4572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5"/>
          <p:cNvSpPr>
            <a:spLocks noGrp="1"/>
          </p:cNvSpPr>
          <p:nvPr>
            <p:ph type="ftr" idx="5"/>
          </p:nvPr>
        </p:nvSpPr>
        <p:spPr>
          <a:xfrm>
            <a:off x="-360" y="872172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5720" bIns="45720" anchor="b">
            <a:noAutofit/>
          </a:bodyPr>
          <a:lstStyle>
            <a:lvl1pPr indent="0">
              <a:buNone/>
              <a:tabLst>
                <a:tab algn="l" pos="0"/>
                <a:tab algn="l" pos="917640"/>
                <a:tab algn="l" pos="1835280"/>
                <a:tab algn="l" pos="2752560"/>
                <a:tab algn="l" pos="3670200"/>
                <a:tab algn="l" pos="4587840"/>
                <a:tab algn="l" pos="5505480"/>
                <a:tab algn="l" pos="6423120"/>
                <a:tab algn="l" pos="7340760"/>
                <a:tab algn="l" pos="8258040"/>
                <a:tab algn="l" pos="9175680"/>
                <a:tab algn="l" pos="1009332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7640"/>
                <a:tab algn="l" pos="1835280"/>
                <a:tab algn="l" pos="2752560"/>
                <a:tab algn="l" pos="3670200"/>
                <a:tab algn="l" pos="4587840"/>
                <a:tab algn="l" pos="5505480"/>
                <a:tab algn="l" pos="6423120"/>
                <a:tab algn="l" pos="7340760"/>
                <a:tab algn="l" pos="8258040"/>
                <a:tab algn="l" pos="9175680"/>
                <a:tab algn="l" pos="100933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6"/>
          <p:cNvSpPr>
            <a:spLocks noGrp="1"/>
          </p:cNvSpPr>
          <p:nvPr>
            <p:ph type="sldNum" idx="6"/>
          </p:nvPr>
        </p:nvSpPr>
        <p:spPr>
          <a:xfrm>
            <a:off x="3885840" y="872172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5720" bIns="45720" anchor="b">
            <a:noAutofit/>
          </a:bodyPr>
          <a:lstStyle>
            <a:lvl1pPr indent="0" algn="r">
              <a:buNone/>
              <a:tabLst>
                <a:tab algn="l" pos="0"/>
                <a:tab algn="l" pos="917640"/>
                <a:tab algn="l" pos="1835280"/>
                <a:tab algn="l" pos="2752560"/>
                <a:tab algn="l" pos="3670200"/>
                <a:tab algn="l" pos="4587840"/>
                <a:tab algn="l" pos="5505480"/>
                <a:tab algn="l" pos="6423120"/>
                <a:tab algn="l" pos="7340760"/>
                <a:tab algn="l" pos="8258040"/>
                <a:tab algn="l" pos="9175680"/>
                <a:tab algn="l" pos="1009332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7640"/>
                <a:tab algn="l" pos="1835280"/>
                <a:tab algn="l" pos="2752560"/>
                <a:tab algn="l" pos="3670200"/>
                <a:tab algn="l" pos="4587840"/>
                <a:tab algn="l" pos="5505480"/>
                <a:tab algn="l" pos="6423120"/>
                <a:tab algn="l" pos="7340760"/>
                <a:tab algn="l" pos="8258040"/>
                <a:tab algn="l" pos="9175680"/>
                <a:tab algn="l" pos="10093320"/>
              </a:tabLst>
            </a:pPr>
            <a:fld id="{E0C739C9-B6A2-4628-AF78-9AC4C4EBBFC9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 type="sldImg"/>
          </p:nvPr>
        </p:nvSpPr>
        <p:spPr>
          <a:xfrm>
            <a:off x="1135080" y="689040"/>
            <a:ext cx="4591080" cy="3441600"/>
          </a:xfrm>
          <a:prstGeom prst="rect">
            <a:avLst/>
          </a:prstGeom>
          <a:ln w="0">
            <a:noFill/>
          </a:ln>
        </p:spPr>
      </p:sp>
      <p:sp>
        <p:nvSpPr>
          <p:cNvPr id="151" name="PlaceHolder 2"/>
          <p:cNvSpPr>
            <a:spLocks noGrp="1"/>
          </p:cNvSpPr>
          <p:nvPr>
            <p:ph type="body"/>
          </p:nvPr>
        </p:nvSpPr>
        <p:spPr>
          <a:xfrm>
            <a:off x="914400" y="4361040"/>
            <a:ext cx="5029200" cy="413064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5720" bIns="4572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Three models:  distributed PC cycles, cluster cycles, mainframe cycles.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228240" y="0"/>
            <a:ext cx="792468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3000" strike="noStrike" u="none">
              <a:solidFill>
                <a:srgbClr val="000066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04920" y="114300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4287600" y="114300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15E97AE-FDB7-4D2C-BBB1-41FF134C17FA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228240" y="0"/>
            <a:ext cx="792468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3000" strike="noStrike" u="none">
              <a:solidFill>
                <a:srgbClr val="000066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304920" y="11430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F6FE5A8-A736-4B92-81FB-E31DCA70334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5437E18-F8EA-4563-A355-3628EDC36915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228240" y="0"/>
            <a:ext cx="792468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Click to edit the title text format</a:t>
            </a:r>
            <a:endParaRPr b="1" i="1" lang="en-US" sz="3000" strike="noStrike" u="none">
              <a:solidFill>
                <a:srgbClr val="000066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304920" y="11430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ffcc6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700"/>
              </a:spcBef>
              <a:buClr>
                <a:srgbClr val="ffcc6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428840" indent="-228600">
              <a:spcBef>
                <a:spcPts val="700"/>
              </a:spcBef>
              <a:buClr>
                <a:srgbClr val="ffcc6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771560" indent="-228600">
              <a:spcBef>
                <a:spcPts val="700"/>
              </a:spcBef>
              <a:buClr>
                <a:srgbClr val="ffcc66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771560" indent="-228600">
              <a:spcBef>
                <a:spcPts val="7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771560" indent="-228600">
              <a:spcBef>
                <a:spcPts val="7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1722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047760" y="60199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Frank Karbarz, EBS Wholesale Markets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324480" y="61722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CF15253-4322-4A8E-8D5B-C846BF173191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5.png"/><Relationship Id="rId3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<Relationship Id="rId3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"/>
          <p:cNvSpPr/>
          <p:nvPr/>
        </p:nvSpPr>
        <p:spPr>
          <a:xfrm>
            <a:off x="2409120" y="936720"/>
            <a:ext cx="4244400" cy="469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990033"/>
                </a:solidFill>
                <a:effectLst/>
                <a:uFillTx/>
                <a:latin typeface="Frutiger 55 Roman"/>
              </a:rPr>
              <a:t>Grid/Utility Computing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990033"/>
                </a:solidFill>
                <a:effectLst/>
                <a:uFillTx/>
                <a:latin typeface="Frutiger 55 Roman"/>
              </a:rPr>
              <a:t>Pilot </a:t>
            </a:r>
            <a:r>
              <a:rPr b="1" i="1" lang="en-US" sz="3200" strike="noStrike" u="none">
                <a:solidFill>
                  <a:srgbClr val="ff9900"/>
                </a:solidFill>
                <a:effectLst/>
                <a:uFillTx/>
                <a:latin typeface="Frutiger 55 Roman"/>
              </a:rPr>
              <a:t>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66"/>
                </a:solidFill>
                <a:effectLst/>
                <a:uFillTx/>
                <a:latin typeface="Times New Roman"/>
              </a:rPr>
              <a:t>Frank Karbarz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66"/>
                </a:solidFill>
                <a:effectLst/>
                <a:uFillTx/>
                <a:latin typeface="Times New Roman"/>
              </a:rPr>
              <a:t>Enron Broadband Services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66"/>
                </a:solidFill>
                <a:effectLst/>
                <a:uFillTx/>
                <a:latin typeface="Times New Roman"/>
              </a:rPr>
              <a:t>Global Wholesale Markets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66"/>
                </a:solidFill>
                <a:effectLst/>
                <a:uFillTx/>
                <a:latin typeface="Times New Roman"/>
              </a:rPr>
              <a:t>August 13, 2001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228240" y="151920"/>
            <a:ext cx="792468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Demand Curve</a:t>
            </a:r>
            <a:endParaRPr b="1" i="1" lang="en-US" sz="3000" strike="noStrike" u="none">
              <a:solidFill>
                <a:srgbClr val="000066"/>
              </a:solidFill>
              <a:effectLst/>
              <a:uFillTx/>
              <a:latin typeface="Arial"/>
            </a:endParaRPr>
          </a:p>
        </p:txBody>
      </p:sp>
      <p:sp>
        <p:nvSpPr>
          <p:cNvPr id="135" name="PlaceHolder 2"/>
          <p:cNvSpPr>
            <a:spLocks noGrp="1"/>
          </p:cNvSpPr>
          <p:nvPr>
            <p:ph/>
          </p:nvPr>
        </p:nvSpPr>
        <p:spPr>
          <a:xfrm>
            <a:off x="228600" y="1066320"/>
            <a:ext cx="3276720" cy="4496040"/>
          </a:xfrm>
          <a:prstGeom prst="rect">
            <a:avLst/>
          </a:prstGeom>
          <a:solidFill>
            <a:srgbClr val="ffcc66"/>
          </a:solidFill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Compute-intensive applications require hours, days, or even months to process.  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 of local compute resources is constrained by traditional server economics.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Frequency of results is impacted by quality or quantity of input.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Compromises are made: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ffcc6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Size of input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ffcc6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Complexity of algorithms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ffcc6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Scope of calculations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36" name="polynomial%20chart%20-%20The%20Scientist" descr=""/>
          <p:cNvPicPr/>
          <p:nvPr/>
        </p:nvPicPr>
        <p:blipFill>
          <a:blip r:embed="rId2"/>
          <a:stretch/>
        </p:blipFill>
        <p:spPr>
          <a:xfrm>
            <a:off x="3733920" y="1676520"/>
            <a:ext cx="4572000" cy="3254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7" name=""/>
          <p:cNvSpPr/>
          <p:nvPr/>
        </p:nvSpPr>
        <p:spPr>
          <a:xfrm>
            <a:off x="4572000" y="5029200"/>
            <a:ext cx="32925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</a:t>
            </a:r>
            <a:r>
              <a:rPr b="1" i="1" lang="en-US" sz="1000" strike="noStrike" u="none">
                <a:solidFill>
                  <a:srgbClr val="800000"/>
                </a:solidFill>
                <a:effectLst/>
                <a:uFillTx/>
                <a:latin typeface="Arial"/>
              </a:rPr>
              <a:t>The Scientist</a:t>
            </a:r>
            <a:r>
              <a:rPr b="1" lang="en-US" sz="1000" strike="noStrike" u="none">
                <a:solidFill>
                  <a:srgbClr val="800000"/>
                </a:solidFill>
                <a:effectLst/>
                <a:uFillTx/>
                <a:latin typeface="Arial"/>
              </a:rPr>
              <a:t> 14[23]:1, Nov. 27, 2000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1523880" y="5638680"/>
            <a:ext cx="594360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need for quicker, better results creates a natural short-position.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ffcc6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4563360" y="838080"/>
            <a:ext cx="3470400" cy="307440"/>
          </a:xfrm>
          <a:prstGeom prst="rect">
            <a:avLst/>
          </a:prstGeom>
          <a:solidFill>
            <a:srgbClr val="ffcc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More data takes more effort to process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 flipH="1">
            <a:off x="4266720" y="1219320"/>
            <a:ext cx="1752840" cy="8380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Ravi Thuraisingham, EBS Global Trading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228240" y="0"/>
            <a:ext cx="792468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Appendix: Today’s Economic Problem</a:t>
            </a:r>
            <a:endParaRPr b="1" i="1" lang="en-US" sz="3000" strike="noStrike" u="none">
              <a:solidFill>
                <a:srgbClr val="000066"/>
              </a:solidFill>
              <a:effectLst/>
              <a:uFillTx/>
              <a:latin typeface="Arial"/>
            </a:endParaRPr>
          </a:p>
        </p:txBody>
      </p:sp>
      <p:sp>
        <p:nvSpPr>
          <p:cNvPr id="142" name="PlaceHolder 2"/>
          <p:cNvSpPr>
            <a:spLocks noGrp="1"/>
          </p:cNvSpPr>
          <p:nvPr>
            <p:ph/>
          </p:nvPr>
        </p:nvSpPr>
        <p:spPr>
          <a:xfrm>
            <a:off x="304920" y="4114800"/>
            <a:ext cx="77724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cc6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Peak capacity is constrained by cost of in-house strategy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cc6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Utility computing lowers cost to achieve peak capacity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3" name=""/>
          <p:cNvSpPr/>
          <p:nvPr/>
        </p:nvSpPr>
        <p:spPr>
          <a:xfrm>
            <a:off x="6553080" y="6095880"/>
            <a:ext cx="17528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University of Virginia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2210760" y="3276720"/>
            <a:ext cx="9928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Constraints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 flipH="1" flipV="1">
            <a:off x="1752480" y="3048120"/>
            <a:ext cx="457200" cy="304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 flipV="1">
            <a:off x="3200400" y="2971800"/>
            <a:ext cx="152280" cy="3808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4419720" y="3352680"/>
            <a:ext cx="1839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4125600" y="3429000"/>
            <a:ext cx="3981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Utility:  $180 + convenience yield - bandwidth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49" name="" descr=""/>
          <p:cNvPicPr/>
          <p:nvPr/>
        </p:nvPicPr>
        <p:blipFill>
          <a:blip r:embed="rId2"/>
          <a:stretch/>
        </p:blipFill>
        <p:spPr>
          <a:xfrm>
            <a:off x="1295280" y="2438280"/>
            <a:ext cx="5986440" cy="482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Ravi Thuraisingham, EBS Global Trading</a:t>
            </a: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228240" y="0"/>
            <a:ext cx="792468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What is Grid Computing?</a:t>
            </a:r>
            <a:endParaRPr b="1" i="1" lang="en-US" sz="3000" strike="noStrike" u="none">
              <a:solidFill>
                <a:srgbClr val="000066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304920" y="1143000"/>
            <a:ext cx="77724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ffcc6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Combines standard Bandwidth and Computing capacities.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ffcc6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Analogous to an electric power grid.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ffcc6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EBS’ broadband network functions as a compute grid.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ffcc6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Definition: Utility, or Grid Computing is a set of heterogeneous computing resources interconnected by a common network, distributed over a geographically wide area.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0" name="" descr=""/>
          <p:cNvPicPr/>
          <p:nvPr/>
        </p:nvPicPr>
        <p:blipFill>
          <a:blip r:embed="rId2"/>
          <a:srcRect l="0" t="2082" r="26564" b="45834"/>
          <a:stretch/>
        </p:blipFill>
        <p:spPr>
          <a:xfrm>
            <a:off x="1828800" y="2971800"/>
            <a:ext cx="5562720" cy="2959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1" name="" descr=""/>
          <p:cNvPicPr/>
          <p:nvPr/>
        </p:nvPicPr>
        <p:blipFill>
          <a:blip r:embed="rId3"/>
          <a:srcRect l="1787" t="4169" r="20536" b="43752"/>
          <a:stretch/>
        </p:blipFill>
        <p:spPr>
          <a:xfrm>
            <a:off x="1752480" y="2971800"/>
            <a:ext cx="5715000" cy="3108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2" name=""/>
          <p:cNvSpPr/>
          <p:nvPr/>
        </p:nvSpPr>
        <p:spPr>
          <a:xfrm>
            <a:off x="6553080" y="6095880"/>
            <a:ext cx="17528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University of Virginia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Ravi Thuraisingham, EBS Global Trading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"/>
          <p:cNvSpPr/>
          <p:nvPr/>
        </p:nvSpPr>
        <p:spPr>
          <a:xfrm>
            <a:off x="152280" y="0"/>
            <a:ext cx="7925040" cy="83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Product Description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304920" y="1143000"/>
            <a:ext cx="7162560" cy="423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cc6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Dedicated Capacity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Single user of assigned resources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95% Availability guarantee 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Product sold in single 1GHZ processor increments (CPU/HR).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Initial transactions in monthly increments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Type/quality differentiated by operation system and precision (32/64 bit).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Separate IPNetConnect or IP Transport contract may be necessary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cc6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Shared Capacity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Multiple users of assigned resources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95% Availability guarantee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Product sold in million instructions per second rate (MIPS)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Initial transactions in monthly increments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Uniform type/quality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Separate IPNetConnect or IP Transit contract may be necessary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Ravi Thuraisingham, EBS Global Trading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228240" y="0"/>
            <a:ext cx="792468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Addressable Market</a:t>
            </a:r>
            <a:endParaRPr b="1" i="1" lang="en-US" sz="3000" strike="noStrike" u="none">
              <a:solidFill>
                <a:srgbClr val="000066"/>
              </a:solidFill>
              <a:effectLst/>
              <a:uFillTx/>
              <a:latin typeface="Arial"/>
            </a:endParaRPr>
          </a:p>
        </p:txBody>
      </p:sp>
      <p:sp>
        <p:nvSpPr>
          <p:cNvPr id="26" name=""/>
          <p:cNvSpPr/>
          <p:nvPr/>
        </p:nvSpPr>
        <p:spPr>
          <a:xfrm>
            <a:off x="1143000" y="5181480"/>
            <a:ext cx="6934320" cy="685800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100000">
                <a:srgbClr val="a1a100"/>
              </a:gs>
            </a:gsLst>
            <a:path path="rect">
              <a:fillToRect l="50000" t="50000" r="50000" b="50000"/>
            </a:path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90000"/>
              </a:lnSpc>
              <a:spcBef>
                <a:spcPts val="300"/>
              </a:spcBef>
              <a:buClr>
                <a:srgbClr val="ffcc6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Payroll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300"/>
              </a:spcBef>
              <a:buClr>
                <a:srgbClr val="ffcc6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CRM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300"/>
              </a:spcBef>
              <a:buClr>
                <a:srgbClr val="ffcc6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Database Applications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1800" y="5257800"/>
            <a:ext cx="1086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Transaction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Processing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5943600" y="3124080"/>
            <a:ext cx="1066680" cy="1752840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100000">
                <a:srgbClr val="a1a100"/>
              </a:gs>
            </a:gsLst>
            <a:path path="rect">
              <a:fillToRect l="50000" t="50000" r="50000" b="50000"/>
            </a:path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Digital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Rendering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5868720" y="2819520"/>
            <a:ext cx="1205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Entertainment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4725720" y="2362320"/>
            <a:ext cx="12477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Bioinformatics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4724280" y="2743200"/>
            <a:ext cx="1143000" cy="2133720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100000">
                <a:srgbClr val="a1a100"/>
              </a:gs>
            </a:gsLst>
            <a:path path="rect">
              <a:fillToRect l="50000" t="50000" r="50000" b="50000"/>
            </a:path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Cancer Research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Protein Folding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Protein Sequencing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3749040" y="5181480"/>
            <a:ext cx="1750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cc6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ERP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cc6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Financial Settlement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7316640" y="2362320"/>
            <a:ext cx="587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Other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7086600" y="2743200"/>
            <a:ext cx="1066680" cy="2133720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100000">
                <a:srgbClr val="a1a100"/>
              </a:gs>
            </a:gsLst>
            <a:path path="rect">
              <a:fillToRect l="50000" t="50000" r="50000" b="50000"/>
            </a:path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Web Applications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Weather Analysis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Code Breaking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Academic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3505320" y="2133720"/>
            <a:ext cx="1143000" cy="2743200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100000">
                <a:srgbClr val="a1a100"/>
              </a:gs>
            </a:gsLst>
            <a:path path="rect">
              <a:fillToRect l="50000" t="50000" r="50000" b="50000"/>
            </a:path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Electronic Design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Process Simulation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Finite Element Analysis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Failure Analysis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3507480" y="1828800"/>
            <a:ext cx="1230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Manufacturing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2209680" y="2514600"/>
            <a:ext cx="1143000" cy="2362320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100000">
                <a:srgbClr val="a1a100"/>
              </a:gs>
            </a:gsLst>
            <a:path path="rect">
              <a:fillToRect l="50000" t="50000" r="50000" b="50000"/>
            </a:path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Derivatives Analysis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Statistical Analysis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Portfolio Risk Analysis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2364840" y="1981080"/>
            <a:ext cx="8838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Financial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Services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1143000" y="2971800"/>
            <a:ext cx="925560" cy="1905120"/>
          </a:xfrm>
          <a:prstGeom prst="rect">
            <a:avLst/>
          </a:prstGeom>
          <a:gradFill rotWithShape="0">
            <a:gsLst>
              <a:gs pos="0">
                <a:srgbClr val="66ff66"/>
              </a:gs>
              <a:gs pos="100000">
                <a:srgbClr val="40a140"/>
              </a:gs>
            </a:gsLst>
            <a:path path="rect">
              <a:fillToRect l="50000" t="50000" r="50000" b="50000"/>
            </a:path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Seismic Analysis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Reservoir Analysis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1220400" y="2514600"/>
            <a:ext cx="697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Energy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459720" y="816120"/>
            <a:ext cx="489096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cc6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$100B Market by 2003 (Enron internal).  Many verticals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cc6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$5B addressable today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cc6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Start with high-performance computing needs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Ravi Thuraisingham, EBS Global Trading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228240" y="0"/>
            <a:ext cx="792468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Initial Customers</a:t>
            </a:r>
            <a:endParaRPr b="1" i="1" lang="en-US" sz="3000" strike="noStrike" u="none">
              <a:solidFill>
                <a:srgbClr val="000066"/>
              </a:solidFill>
              <a:effectLst/>
              <a:uFillTx/>
              <a:latin typeface="Arial"/>
            </a:endParaRPr>
          </a:p>
        </p:txBody>
      </p:sp>
      <p:sp>
        <p:nvSpPr>
          <p:cNvPr id="43" name=""/>
          <p:cNvSpPr/>
          <p:nvPr/>
        </p:nvSpPr>
        <p:spPr>
          <a:xfrm>
            <a:off x="626400" y="2666880"/>
            <a:ext cx="7948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Counterparty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1829160" y="2666880"/>
            <a:ext cx="4784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2642760" y="2666880"/>
            <a:ext cx="2959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Type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3142800" y="2666880"/>
            <a:ext cx="2959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Type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3576600" y="2666880"/>
            <a:ext cx="7178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Term (days)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4462560" y="2666880"/>
            <a:ext cx="2890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Start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4953600" y="2666880"/>
            <a:ext cx="5065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Notional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5618160" y="2666880"/>
            <a:ext cx="6544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Probability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7097760" y="2666880"/>
            <a:ext cx="3873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Status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418680" y="2840040"/>
            <a:ext cx="8582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Graphics Co. X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1661040" y="2840040"/>
            <a:ext cx="6055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Dedicated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2513160" y="2840040"/>
            <a:ext cx="4647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Forward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3105000" y="2840040"/>
            <a:ext cx="2116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Sell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4206240" y="2840040"/>
            <a:ext cx="1414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4395240" y="2840040"/>
            <a:ext cx="1695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5047920" y="2840040"/>
            <a:ext cx="4579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210,000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4898160" y="2840040"/>
            <a:ext cx="1414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5038200" y="2840040"/>
            <a:ext cx="360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6025320" y="2840040"/>
            <a:ext cx="2538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75%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6327720" y="2840040"/>
            <a:ext cx="8935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Reviewing MSA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419040" y="2997360"/>
            <a:ext cx="8301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Seismic Guy 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1661040" y="2997360"/>
            <a:ext cx="6055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Dedicated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2513160" y="2997360"/>
            <a:ext cx="4647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Forward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3105000" y="2997360"/>
            <a:ext cx="2116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Sell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4206240" y="2997360"/>
            <a:ext cx="1414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4395240" y="2997360"/>
            <a:ext cx="1695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5047920" y="2997360"/>
            <a:ext cx="4579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160,000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4898160" y="2997360"/>
            <a:ext cx="1414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5038200" y="2997360"/>
            <a:ext cx="360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6025320" y="2997360"/>
            <a:ext cx="2538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6326280" y="2997360"/>
            <a:ext cx="14000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Initial proposal submitted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419040" y="3154320"/>
            <a:ext cx="4716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Oil Co 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1661040" y="3154320"/>
            <a:ext cx="6055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Dedicated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2513160" y="3154320"/>
            <a:ext cx="4647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Forward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3105000" y="3154320"/>
            <a:ext cx="2116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Sell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4136040" y="3154320"/>
            <a:ext cx="2116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365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4395240" y="3154320"/>
            <a:ext cx="1695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5047920" y="3154320"/>
            <a:ext cx="4579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400,000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4898160" y="3154320"/>
            <a:ext cx="1414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5038200" y="3154320"/>
            <a:ext cx="360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6025320" y="3154320"/>
            <a:ext cx="2538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6326280" y="3154320"/>
            <a:ext cx="14000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Initial proposal submitted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419400" y="3311640"/>
            <a:ext cx="4644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Oil Co Z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1661040" y="3311640"/>
            <a:ext cx="6055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Dedicated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2513160" y="3311640"/>
            <a:ext cx="4647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Forward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3105000" y="3311640"/>
            <a:ext cx="2116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Sell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4136040" y="3311640"/>
            <a:ext cx="2116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180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4395240" y="3311640"/>
            <a:ext cx="1695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5047920" y="3311640"/>
            <a:ext cx="4579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300,000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4898160" y="3311640"/>
            <a:ext cx="1414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5038200" y="3311640"/>
            <a:ext cx="360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6025320" y="3311640"/>
            <a:ext cx="2538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6326280" y="3311640"/>
            <a:ext cx="14000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Initial proposal submitted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395280" y="2820960"/>
            <a:ext cx="7872480" cy="237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/>
          </p:nvPr>
        </p:nvSpPr>
        <p:spPr>
          <a:xfrm>
            <a:off x="380880" y="8377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19999"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ffcc6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$1.4 MM Notional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ffcc6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Houston-based, Energy sector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ffcc6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Atlanta-based, IBM customer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ffcc6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Strategy: Break bulk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8" name=""/>
          <p:cNvSpPr/>
          <p:nvPr/>
        </p:nvSpPr>
        <p:spPr>
          <a:xfrm>
            <a:off x="380880" y="4648320"/>
            <a:ext cx="7772400" cy="76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ffcc6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Targets: Energy, Entertainment, Finance sectors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ffcc6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Locations: Los Angeles, Houston, New York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ffcc6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ffcc6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381960" y="4267080"/>
            <a:ext cx="3203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Follow-on Opportunities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428760" y="3498840"/>
            <a:ext cx="5842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IBM Client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1670400" y="3498840"/>
            <a:ext cx="4438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Shared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2522520" y="3498840"/>
            <a:ext cx="4647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Forward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3114360" y="3498840"/>
            <a:ext cx="2116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Sell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4145400" y="3498840"/>
            <a:ext cx="2116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365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4404600" y="3498840"/>
            <a:ext cx="1695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5057640" y="3498840"/>
            <a:ext cx="4579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350,000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4907880" y="3498840"/>
            <a:ext cx="1414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5047920" y="3498840"/>
            <a:ext cx="360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6035040" y="3498840"/>
            <a:ext cx="2538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6336000" y="3498840"/>
            <a:ext cx="14000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Initial proposal submitted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Ravi Thuraisingham, EBS Global Trading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228240" y="0"/>
            <a:ext cx="792468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Pilot Requirements</a:t>
            </a:r>
            <a:endParaRPr b="1" i="1" lang="en-US" sz="3000" strike="noStrike" u="none">
              <a:solidFill>
                <a:srgbClr val="000066"/>
              </a:solidFill>
              <a:effectLst/>
              <a:uFillTx/>
              <a:latin typeface="Arial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/>
          </p:nvPr>
        </p:nvSpPr>
        <p:spPr>
          <a:xfrm>
            <a:off x="380880" y="1219320"/>
            <a:ext cx="7772400" cy="76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25000" lnSpcReduction="19999"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ffcc6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Interim product approval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ffcc6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One commercial resource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ffcc6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One technical resource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ffcc6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IP from Houston to Shaumburg, IL or Austin, TX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ffcc6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Interconnect to Houston metro provider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3" name=""/>
          <p:cNvSpPr/>
          <p:nvPr/>
        </p:nvSpPr>
        <p:spPr>
          <a:xfrm>
            <a:off x="1523880" y="4114800"/>
            <a:ext cx="552780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Potential Short positions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$ 1.4  MM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Supply* for Pilot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$(1.1)MM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6-mo. Op Expense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(200)k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1527840" y="5715000"/>
            <a:ext cx="1687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*excludes buyback price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Ravi Thuraisingham, EBS Global Trading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228240" y="0"/>
            <a:ext cx="792468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Pilot Timeline</a:t>
            </a:r>
            <a:endParaRPr b="1" i="1" lang="en-US" sz="3000" strike="noStrike" u="none">
              <a:solidFill>
                <a:srgbClr val="000066"/>
              </a:solidFill>
              <a:effectLst/>
              <a:uFillTx/>
              <a:latin typeface="Arial"/>
            </a:endParaRPr>
          </a:p>
        </p:txBody>
      </p:sp>
      <p:sp>
        <p:nvSpPr>
          <p:cNvPr id="116" name=""/>
          <p:cNvSpPr/>
          <p:nvPr/>
        </p:nvSpPr>
        <p:spPr>
          <a:xfrm>
            <a:off x="304920" y="1371600"/>
            <a:ext cx="7924680" cy="192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cc6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IBM committing $1.1MM and resources to Pilot,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 $4B of prior investment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cc6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Buyers prepared to sign for delivery within 30 days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cc6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SLA’s have been OK’d by EBS legal and IBM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cc6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MOU ready to sign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Ravi Thuraisingham, EBS Global Trading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228240" y="0"/>
            <a:ext cx="792468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Risks</a:t>
            </a:r>
            <a:endParaRPr b="1" i="1" lang="en-US" sz="3000" strike="noStrike" u="none">
              <a:solidFill>
                <a:srgbClr val="000066"/>
              </a:solidFill>
              <a:effectLst/>
              <a:uFillTx/>
              <a:latin typeface="Arial"/>
            </a:endParaRPr>
          </a:p>
        </p:txBody>
      </p:sp>
      <p:pic>
        <p:nvPicPr>
          <p:cNvPr id="118" name="" descr=""/>
          <p:cNvPicPr/>
          <p:nvPr/>
        </p:nvPicPr>
        <p:blipFill>
          <a:blip r:embed="rId2"/>
          <a:stretch/>
        </p:blipFill>
        <p:spPr>
          <a:xfrm>
            <a:off x="609480" y="1447920"/>
            <a:ext cx="7315200" cy="3043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9" name=""/>
          <p:cNvSpPr/>
          <p:nvPr/>
        </p:nvSpPr>
        <p:spPr>
          <a:xfrm>
            <a:off x="4723920" y="3933720"/>
            <a:ext cx="2467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Start with Linux operating system.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609480" y="4495680"/>
            <a:ext cx="10134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Bandwidth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1675440" y="4518000"/>
            <a:ext cx="29419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of local loop, long haul, and local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loop for off-net sites and minimums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associated with OC-3 or OC-12 capacity.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4800600" y="4518000"/>
            <a:ext cx="31197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Allow off-net transit capacity.  Alternatively,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leverage Internet connectivity via VPN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Ravi Thuraisingham, EBS Global Trading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"/>
          <p:cNvSpPr/>
          <p:nvPr/>
        </p:nvSpPr>
        <p:spPr>
          <a:xfrm>
            <a:off x="2666880" y="2057400"/>
            <a:ext cx="2697120" cy="2416320"/>
          </a:xfrm>
          <a:prstGeom prst="triangle">
            <a:avLst>
              <a:gd name="adj" fmla="val 50000"/>
            </a:avLst>
          </a:prstGeom>
          <a:gradFill rotWithShape="0">
            <a:gsLst>
              <a:gs pos="0">
                <a:srgbClr val="2f5e75"/>
              </a:gs>
              <a:gs pos="100000">
                <a:srgbClr val="66ccff"/>
              </a:gs>
            </a:gsLst>
            <a:path path="rect">
              <a:fillToRect l="50000" t="50000" r="50000" b="50000"/>
            </a:path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3352680" y="2895480"/>
            <a:ext cx="13096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Bandwidth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4191120" y="3962520"/>
            <a:ext cx="9903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Compute 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2895480" y="3962520"/>
            <a:ext cx="8622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Storage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Capacity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228600" y="0"/>
            <a:ext cx="7924680" cy="83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Enron Advantage: Leveraging Complementary Commodities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2209680" y="1371600"/>
            <a:ext cx="2819520" cy="304920"/>
          </a:xfrm>
          <a:prstGeom prst="rect">
            <a:avLst/>
          </a:prstGeom>
          <a:solidFill>
            <a:srgbClr val="ffcc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Data is transported via Bandwidth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49"/>
              </a:spcBef>
              <a:buClr>
                <a:srgbClr val="ffcc6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“Distributed” Computing requires an IP “Grid”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49"/>
              </a:spcBef>
              <a:buClr>
                <a:srgbClr val="ffcc6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Value of network enhanced by computing and storage capacity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49"/>
              </a:spcBef>
              <a:buClr>
                <a:srgbClr val="ffcc6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533520" y="5029200"/>
            <a:ext cx="3200400" cy="365040"/>
          </a:xfrm>
          <a:prstGeom prst="rect">
            <a:avLst/>
          </a:prstGeom>
          <a:solidFill>
            <a:srgbClr val="ffcc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Data is maintained by Storage Capacity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cc6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Larger data sets increase computing load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cc6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Data growth drives storage and bandwidth demand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cc66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5562720" y="3886200"/>
            <a:ext cx="2743200" cy="457200"/>
          </a:xfrm>
          <a:prstGeom prst="rect">
            <a:avLst/>
          </a:prstGeom>
          <a:solidFill>
            <a:srgbClr val="ffcc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Data is consumed, and generated, by Compute Power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Utility Computing increases storage and IP demand</a:t>
            </a:r>
            <a:r>
              <a:rPr b="0" lang="en-US" sz="10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Access to utility compute power increases velocity of data transport and stimulates need for additional storage and  bandwidth.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5791320" y="2133720"/>
            <a:ext cx="2361960" cy="1191240"/>
          </a:xfrm>
          <a:prstGeom prst="rect">
            <a:avLst/>
          </a:prstGeom>
          <a:solidFill>
            <a:srgbClr val="ccffcc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66"/>
                </a:solidFill>
                <a:effectLst/>
                <a:uFillTx/>
                <a:latin typeface="Arial"/>
              </a:rPr>
              <a:t>Enron Service Benefits: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6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Settlements/Back office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6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Trading/logistics capability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6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Standardized Offerings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6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Flexible Pricing/ Firm Delivery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6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Liquidity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3581280" y="3581280"/>
            <a:ext cx="8622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Colo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2743200" y="4572000"/>
            <a:ext cx="2590920" cy="228600"/>
          </a:xfrm>
          <a:prstGeom prst="rect">
            <a:avLst/>
          </a:prstGeom>
          <a:solidFill>
            <a:srgbClr val="66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Power Management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Ravi Thuraisingham, EBS Global Trading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8412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2000-11-30T15:22:23Z</dcterms:created>
  <dc:creator>Frank Karbarz</dc:creator>
  <dc:description/>
  <dc:language>en-US</dc:language>
  <cp:lastModifiedBy>Frank Karbarz</cp:lastModifiedBy>
  <cp:lastPrinted>2001-02-05T23:23:00Z</cp:lastPrinted>
  <dcterms:modified xsi:type="dcterms:W3CDTF">2001-08-27T18:45:59Z</dcterms:modified>
  <cp:revision>116</cp:revision>
  <dc:subject/>
  <dc:title>CPU Trading</dc:title>
</cp:coreProperties>
</file>